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83" r:id="rId6"/>
    <p:sldId id="284" r:id="rId7"/>
    <p:sldId id="288" r:id="rId8"/>
    <p:sldId id="289" r:id="rId9"/>
    <p:sldId id="270" r:id="rId10"/>
    <p:sldId id="285" r:id="rId11"/>
    <p:sldId id="287" r:id="rId12"/>
    <p:sldId id="269" r:id="rId13"/>
    <p:sldId id="271" r:id="rId14"/>
    <p:sldId id="293" r:id="rId15"/>
    <p:sldId id="290" r:id="rId16"/>
    <p:sldId id="286" r:id="rId17"/>
    <p:sldId id="267" r:id="rId18"/>
    <p:sldId id="268" r:id="rId19"/>
    <p:sldId id="272" r:id="rId20"/>
    <p:sldId id="296" r:id="rId21"/>
    <p:sldId id="297" r:id="rId22"/>
    <p:sldId id="298" r:id="rId23"/>
    <p:sldId id="299" r:id="rId24"/>
    <p:sldId id="300" r:id="rId25"/>
    <p:sldId id="301" r:id="rId26"/>
    <p:sldId id="302" r:id="rId27"/>
    <p:sldId id="291" r:id="rId28"/>
    <p:sldId id="292" r:id="rId29"/>
    <p:sldId id="294" r:id="rId30"/>
    <p:sldId id="295" r:id="rId31"/>
    <p:sldId id="262" r:id="rId32"/>
    <p:sldId id="263" r:id="rId33"/>
    <p:sldId id="280" r:id="rId34"/>
    <p:sldId id="281" r:id="rId35"/>
    <p:sldId id="282" r:id="rId36"/>
    <p:sldId id="303" r:id="rId37"/>
    <p:sldId id="304"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0" d="100"/>
          <a:sy n="50" d="100"/>
        </p:scale>
        <p:origin x="48" y="9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9512953-BCB3-4E2A-ACDC-D595C40396F8}" type="datetimeFigureOut">
              <a:rPr lang="en-GB" smtClean="0"/>
              <a:t>24/03/2019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F29B62-95E9-4BDB-8678-DF815661F48A}" type="slidenum">
              <a:rPr lang="en-GB" smtClean="0"/>
              <a:t>‹#›</a:t>
            </a:fld>
            <a:endParaRPr lang="en-GB"/>
          </a:p>
        </p:txBody>
      </p:sp>
    </p:spTree>
    <p:extLst>
      <p:ext uri="{BB962C8B-B14F-4D97-AF65-F5344CB8AC3E}">
        <p14:creationId xmlns:p14="http://schemas.microsoft.com/office/powerpoint/2010/main" val="375906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512953-BCB3-4E2A-ACDC-D595C40396F8}" type="datetimeFigureOut">
              <a:rPr lang="en-GB" smtClean="0"/>
              <a:t>24/03/2019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F29B62-95E9-4BDB-8678-DF815661F48A}" type="slidenum">
              <a:rPr lang="en-GB" smtClean="0"/>
              <a:t>‹#›</a:t>
            </a:fld>
            <a:endParaRPr lang="en-GB"/>
          </a:p>
        </p:txBody>
      </p:sp>
    </p:spTree>
    <p:extLst>
      <p:ext uri="{BB962C8B-B14F-4D97-AF65-F5344CB8AC3E}">
        <p14:creationId xmlns:p14="http://schemas.microsoft.com/office/powerpoint/2010/main" val="1839003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512953-BCB3-4E2A-ACDC-D595C40396F8}" type="datetimeFigureOut">
              <a:rPr lang="en-GB" smtClean="0"/>
              <a:t>24/03/2019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F29B62-95E9-4BDB-8678-DF815661F48A}" type="slidenum">
              <a:rPr lang="en-GB" smtClean="0"/>
              <a:t>‹#›</a:t>
            </a:fld>
            <a:endParaRPr lang="en-GB"/>
          </a:p>
        </p:txBody>
      </p:sp>
    </p:spTree>
    <p:extLst>
      <p:ext uri="{BB962C8B-B14F-4D97-AF65-F5344CB8AC3E}">
        <p14:creationId xmlns:p14="http://schemas.microsoft.com/office/powerpoint/2010/main" val="1425802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512953-BCB3-4E2A-ACDC-D595C40396F8}" type="datetimeFigureOut">
              <a:rPr lang="en-GB" smtClean="0"/>
              <a:t>24/03/2019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F29B62-95E9-4BDB-8678-DF815661F48A}" type="slidenum">
              <a:rPr lang="en-GB" smtClean="0"/>
              <a:t>‹#›</a:t>
            </a:fld>
            <a:endParaRPr lang="en-GB"/>
          </a:p>
        </p:txBody>
      </p:sp>
    </p:spTree>
    <p:extLst>
      <p:ext uri="{BB962C8B-B14F-4D97-AF65-F5344CB8AC3E}">
        <p14:creationId xmlns:p14="http://schemas.microsoft.com/office/powerpoint/2010/main" val="4112698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9512953-BCB3-4E2A-ACDC-D595C40396F8}" type="datetimeFigureOut">
              <a:rPr lang="en-GB" smtClean="0"/>
              <a:t>24/03/2019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F29B62-95E9-4BDB-8678-DF815661F48A}" type="slidenum">
              <a:rPr lang="en-GB" smtClean="0"/>
              <a:t>‹#›</a:t>
            </a:fld>
            <a:endParaRPr lang="en-GB"/>
          </a:p>
        </p:txBody>
      </p:sp>
    </p:spTree>
    <p:extLst>
      <p:ext uri="{BB962C8B-B14F-4D97-AF65-F5344CB8AC3E}">
        <p14:creationId xmlns:p14="http://schemas.microsoft.com/office/powerpoint/2010/main" val="2562835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9512953-BCB3-4E2A-ACDC-D595C40396F8}" type="datetimeFigureOut">
              <a:rPr lang="en-GB" smtClean="0"/>
              <a:t>24/03/2019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F29B62-95E9-4BDB-8678-DF815661F48A}" type="slidenum">
              <a:rPr lang="en-GB" smtClean="0"/>
              <a:t>‹#›</a:t>
            </a:fld>
            <a:endParaRPr lang="en-GB"/>
          </a:p>
        </p:txBody>
      </p:sp>
    </p:spTree>
    <p:extLst>
      <p:ext uri="{BB962C8B-B14F-4D97-AF65-F5344CB8AC3E}">
        <p14:creationId xmlns:p14="http://schemas.microsoft.com/office/powerpoint/2010/main" val="2695857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9512953-BCB3-4E2A-ACDC-D595C40396F8}" type="datetimeFigureOut">
              <a:rPr lang="en-GB" smtClean="0"/>
              <a:t>24/03/2019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5F29B62-95E9-4BDB-8678-DF815661F48A}" type="slidenum">
              <a:rPr lang="en-GB" smtClean="0"/>
              <a:t>‹#›</a:t>
            </a:fld>
            <a:endParaRPr lang="en-GB"/>
          </a:p>
        </p:txBody>
      </p:sp>
    </p:spTree>
    <p:extLst>
      <p:ext uri="{BB962C8B-B14F-4D97-AF65-F5344CB8AC3E}">
        <p14:creationId xmlns:p14="http://schemas.microsoft.com/office/powerpoint/2010/main" val="930587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9512953-BCB3-4E2A-ACDC-D595C40396F8}" type="datetimeFigureOut">
              <a:rPr lang="en-GB" smtClean="0"/>
              <a:t>24/03/2019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5F29B62-95E9-4BDB-8678-DF815661F48A}" type="slidenum">
              <a:rPr lang="en-GB" smtClean="0"/>
              <a:t>‹#›</a:t>
            </a:fld>
            <a:endParaRPr lang="en-GB"/>
          </a:p>
        </p:txBody>
      </p:sp>
    </p:spTree>
    <p:extLst>
      <p:ext uri="{BB962C8B-B14F-4D97-AF65-F5344CB8AC3E}">
        <p14:creationId xmlns:p14="http://schemas.microsoft.com/office/powerpoint/2010/main" val="469423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512953-BCB3-4E2A-ACDC-D595C40396F8}" type="datetimeFigureOut">
              <a:rPr lang="en-GB" smtClean="0"/>
              <a:t>24/03/2019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5F29B62-95E9-4BDB-8678-DF815661F48A}" type="slidenum">
              <a:rPr lang="en-GB" smtClean="0"/>
              <a:t>‹#›</a:t>
            </a:fld>
            <a:endParaRPr lang="en-GB"/>
          </a:p>
        </p:txBody>
      </p:sp>
    </p:spTree>
    <p:extLst>
      <p:ext uri="{BB962C8B-B14F-4D97-AF65-F5344CB8AC3E}">
        <p14:creationId xmlns:p14="http://schemas.microsoft.com/office/powerpoint/2010/main" val="204959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9512953-BCB3-4E2A-ACDC-D595C40396F8}" type="datetimeFigureOut">
              <a:rPr lang="en-GB" smtClean="0"/>
              <a:t>24/03/2019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F29B62-95E9-4BDB-8678-DF815661F48A}" type="slidenum">
              <a:rPr lang="en-GB" smtClean="0"/>
              <a:t>‹#›</a:t>
            </a:fld>
            <a:endParaRPr lang="en-GB"/>
          </a:p>
        </p:txBody>
      </p:sp>
    </p:spTree>
    <p:extLst>
      <p:ext uri="{BB962C8B-B14F-4D97-AF65-F5344CB8AC3E}">
        <p14:creationId xmlns:p14="http://schemas.microsoft.com/office/powerpoint/2010/main" val="357419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9512953-BCB3-4E2A-ACDC-D595C40396F8}" type="datetimeFigureOut">
              <a:rPr lang="en-GB" smtClean="0"/>
              <a:t>24/03/2019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F29B62-95E9-4BDB-8678-DF815661F48A}" type="slidenum">
              <a:rPr lang="en-GB" smtClean="0"/>
              <a:t>‹#›</a:t>
            </a:fld>
            <a:endParaRPr lang="en-GB"/>
          </a:p>
        </p:txBody>
      </p:sp>
    </p:spTree>
    <p:extLst>
      <p:ext uri="{BB962C8B-B14F-4D97-AF65-F5344CB8AC3E}">
        <p14:creationId xmlns:p14="http://schemas.microsoft.com/office/powerpoint/2010/main" val="3541383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12953-BCB3-4E2A-ACDC-D595C40396F8}" type="datetimeFigureOut">
              <a:rPr lang="en-GB" smtClean="0"/>
              <a:t>24/03/2019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F29B62-95E9-4BDB-8678-DF815661F48A}" type="slidenum">
              <a:rPr lang="en-GB" smtClean="0"/>
              <a:t>‹#›</a:t>
            </a:fld>
            <a:endParaRPr lang="en-GB"/>
          </a:p>
        </p:txBody>
      </p:sp>
    </p:spTree>
    <p:extLst>
      <p:ext uri="{BB962C8B-B14F-4D97-AF65-F5344CB8AC3E}">
        <p14:creationId xmlns:p14="http://schemas.microsoft.com/office/powerpoint/2010/main" val="1733910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doi.org/10.3109/10826084.2014.86074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dx.doi.org/10.3389/fnhum.2012.0029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biblegateway.com/passage/?search=Ephesians+4:26-7&amp;version=NIV#fen-NIV-29299a"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biblica.com/en-us/bible/online-bible/niv/matthew/6/"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nhs.uk/live-well/healthy-body/drug-addiction-getting-help/" TargetMode="External"/><Relationship Id="rId2" Type="http://schemas.openxmlformats.org/officeDocument/2006/relationships/hyperlink" Target="https://www.nhs.uk/live-well/healthy-body/gambling-addiction/" TargetMode="External"/><Relationship Id="rId1" Type="http://schemas.openxmlformats.org/officeDocument/2006/relationships/slideLayout" Target="../slideLayouts/slideLayout2.xml"/><Relationship Id="rId5" Type="http://schemas.openxmlformats.org/officeDocument/2006/relationships/hyperlink" Target="https://www.nhs.uk/live-well/quit-smoking/10-self-help-tips-to-stop-smoking/" TargetMode="External"/><Relationship Id="rId4" Type="http://schemas.openxmlformats.org/officeDocument/2006/relationships/hyperlink" Target="https://www.nhs.uk/live-well/alcohol-support/"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biblehub.com/greek/1537.htm" TargetMode="External"/><Relationship Id="rId13" Type="http://schemas.openxmlformats.org/officeDocument/2006/relationships/hyperlink" Target="https://biblehub.com/greek/1227.htm" TargetMode="External"/><Relationship Id="rId3" Type="http://schemas.openxmlformats.org/officeDocument/2006/relationships/hyperlink" Target="https://biblehub.com/greek/5273.htm" TargetMode="External"/><Relationship Id="rId7" Type="http://schemas.openxmlformats.org/officeDocument/2006/relationships/hyperlink" Target="https://biblehub.com/greek/1385.htm" TargetMode="External"/><Relationship Id="rId12" Type="http://schemas.openxmlformats.org/officeDocument/2006/relationships/hyperlink" Target="https://biblehub.com/greek/5119.htm" TargetMode="External"/><Relationship Id="rId2" Type="http://schemas.openxmlformats.org/officeDocument/2006/relationships/hyperlink" Target="http://www.biblica.com/en-us/bible/online-bible/niv/2-timothy/1/" TargetMode="External"/><Relationship Id="rId1" Type="http://schemas.openxmlformats.org/officeDocument/2006/relationships/slideLayout" Target="../slideLayouts/slideLayout2.xml"/><Relationship Id="rId6" Type="http://schemas.openxmlformats.org/officeDocument/2006/relationships/hyperlink" Target="https://biblehub.com/greek/3588.htm" TargetMode="External"/><Relationship Id="rId11" Type="http://schemas.openxmlformats.org/officeDocument/2006/relationships/hyperlink" Target="https://biblehub.com/greek/2532.htm" TargetMode="External"/><Relationship Id="rId5" Type="http://schemas.openxmlformats.org/officeDocument/2006/relationships/hyperlink" Target="https://biblehub.com/greek/1544.htm" TargetMode="External"/><Relationship Id="rId15" Type="http://schemas.openxmlformats.org/officeDocument/2006/relationships/hyperlink" Target="https://biblehub.com/greek/80.htm" TargetMode="External"/><Relationship Id="rId10" Type="http://schemas.openxmlformats.org/officeDocument/2006/relationships/hyperlink" Target="https://biblehub.com/greek/3788.htm" TargetMode="External"/><Relationship Id="rId4" Type="http://schemas.openxmlformats.org/officeDocument/2006/relationships/hyperlink" Target="https://biblehub.com/greek/4412.htm" TargetMode="External"/><Relationship Id="rId9" Type="http://schemas.openxmlformats.org/officeDocument/2006/relationships/hyperlink" Target="https://biblehub.com/greek/4771.htm" TargetMode="External"/><Relationship Id="rId14" Type="http://schemas.openxmlformats.org/officeDocument/2006/relationships/hyperlink" Target="https://biblehub.com/greek/2595.htm"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nhs.uk/conditions/stress-anxiety-depression/understanding-stres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gamblersanonymous.org.uk/" TargetMode="External"/><Relationship Id="rId2" Type="http://schemas.openxmlformats.org/officeDocument/2006/relationships/hyperlink" Target="https://www.alcoholics-anonymous.org.uk/" TargetMode="External"/><Relationship Id="rId1" Type="http://schemas.openxmlformats.org/officeDocument/2006/relationships/slideLayout" Target="../slideLayouts/slideLayout2.xml"/><Relationship Id="rId4" Type="http://schemas.openxmlformats.org/officeDocument/2006/relationships/hyperlink" Target="http://www.covenanteyes.com/"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nhs.uk/live-well/healthy-body/addiction-what-is-i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‘Mindfulness, God, Self-control and our Cravings’</a:t>
            </a:r>
          </a:p>
        </p:txBody>
      </p:sp>
      <p:sp>
        <p:nvSpPr>
          <p:cNvPr id="3" name="Content Placeholder 2"/>
          <p:cNvSpPr>
            <a:spLocks noGrp="1"/>
          </p:cNvSpPr>
          <p:nvPr>
            <p:ph idx="1"/>
          </p:nvPr>
        </p:nvSpPr>
        <p:spPr/>
        <p:txBody>
          <a:bodyPr>
            <a:normAutofit/>
          </a:bodyPr>
          <a:lstStyle/>
          <a:p>
            <a:r>
              <a:rPr lang="en-GB" sz="4000" dirty="0" smtClean="0"/>
              <a:t>What is addiction?</a:t>
            </a:r>
          </a:p>
          <a:p>
            <a:r>
              <a:rPr lang="en-GB" sz="4000" dirty="0" smtClean="0"/>
              <a:t>Who can get addicted?</a:t>
            </a:r>
          </a:p>
          <a:p>
            <a:r>
              <a:rPr lang="en-GB" sz="4000" dirty="0" smtClean="0"/>
              <a:t>To what can we get addicted?</a:t>
            </a:r>
          </a:p>
          <a:p>
            <a:r>
              <a:rPr lang="en-GB" sz="4000" dirty="0" smtClean="0"/>
              <a:t>What sort of society do we live in?</a:t>
            </a:r>
          </a:p>
          <a:p>
            <a:r>
              <a:rPr lang="en-GB" sz="4000" dirty="0" smtClean="0"/>
              <a:t>Why is addiction so prevalent?</a:t>
            </a:r>
            <a:endParaRPr lang="en-GB" sz="4000" dirty="0"/>
          </a:p>
        </p:txBody>
      </p:sp>
    </p:spTree>
    <p:extLst>
      <p:ext uri="{BB962C8B-B14F-4D97-AF65-F5344CB8AC3E}">
        <p14:creationId xmlns:p14="http://schemas.microsoft.com/office/powerpoint/2010/main" val="3878460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view on the human person</a:t>
            </a:r>
            <a:endParaRPr lang="en-GB" dirty="0"/>
          </a:p>
        </p:txBody>
      </p:sp>
      <p:sp>
        <p:nvSpPr>
          <p:cNvPr id="3" name="Content Placeholder 2"/>
          <p:cNvSpPr>
            <a:spLocks noGrp="1"/>
          </p:cNvSpPr>
          <p:nvPr>
            <p:ph idx="1"/>
          </p:nvPr>
        </p:nvSpPr>
        <p:spPr/>
        <p:txBody>
          <a:bodyPr>
            <a:normAutofit/>
          </a:bodyPr>
          <a:lstStyle/>
          <a:p>
            <a:r>
              <a:rPr lang="en-GB" sz="3600" dirty="0" smtClean="0"/>
              <a:t>We are shaped by the patterns of this world (Romans 12:2)</a:t>
            </a:r>
          </a:p>
          <a:p>
            <a:r>
              <a:rPr lang="en-GB" sz="3600" dirty="0" smtClean="0"/>
              <a:t>Much of our living is automatic – insights of mindfulness</a:t>
            </a:r>
          </a:p>
          <a:p>
            <a:r>
              <a:rPr lang="en-GB" sz="3600" dirty="0" smtClean="0"/>
              <a:t>See also the adaptive unconscious</a:t>
            </a:r>
          </a:p>
          <a:p>
            <a:r>
              <a:rPr lang="en-GB" sz="3600" dirty="0" smtClean="0"/>
              <a:t>To see just as thinking/believing is </a:t>
            </a:r>
            <a:r>
              <a:rPr lang="en-GB" sz="3600" dirty="0" smtClean="0"/>
              <a:t>reductionist </a:t>
            </a:r>
            <a:r>
              <a:rPr lang="en-GB" sz="3600" dirty="0" smtClean="0"/>
              <a:t>– it is </a:t>
            </a:r>
            <a:r>
              <a:rPr lang="en-GB" sz="3600" i="1" dirty="0" smtClean="0"/>
              <a:t>awareness</a:t>
            </a:r>
            <a:r>
              <a:rPr lang="en-GB" sz="3600" dirty="0" smtClean="0"/>
              <a:t> that holds all the elements of being human</a:t>
            </a:r>
            <a:endParaRPr lang="en-GB" sz="3600" dirty="0"/>
          </a:p>
        </p:txBody>
      </p:sp>
    </p:spTree>
    <p:extLst>
      <p:ext uri="{BB962C8B-B14F-4D97-AF65-F5344CB8AC3E}">
        <p14:creationId xmlns:p14="http://schemas.microsoft.com/office/powerpoint/2010/main" val="4252180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further reading</a:t>
            </a:r>
            <a:endParaRPr lang="en-GB" dirty="0"/>
          </a:p>
        </p:txBody>
      </p:sp>
      <p:sp>
        <p:nvSpPr>
          <p:cNvPr id="3" name="Content Placeholder 2"/>
          <p:cNvSpPr>
            <a:spLocks noGrp="1"/>
          </p:cNvSpPr>
          <p:nvPr>
            <p:ph idx="1"/>
          </p:nvPr>
        </p:nvSpPr>
        <p:spPr>
          <a:xfrm>
            <a:off x="1981200" y="1600200"/>
            <a:ext cx="8229600" cy="5257800"/>
          </a:xfrm>
        </p:spPr>
        <p:txBody>
          <a:bodyPr/>
          <a:lstStyle/>
          <a:p>
            <a:r>
              <a:rPr lang="en-GB" dirty="0" smtClean="0"/>
              <a:t>See  </a:t>
            </a:r>
            <a:endParaRPr lang="en-GB" dirty="0"/>
          </a:p>
        </p:txBody>
      </p:sp>
      <p:pic>
        <p:nvPicPr>
          <p:cNvPr id="4" name="Picture 3"/>
          <p:cNvPicPr>
            <a:picLocks noChangeAspect="1"/>
          </p:cNvPicPr>
          <p:nvPr/>
        </p:nvPicPr>
        <p:blipFill>
          <a:blip r:embed="rId2"/>
          <a:stretch>
            <a:fillRect/>
          </a:stretch>
        </p:blipFill>
        <p:spPr>
          <a:xfrm>
            <a:off x="4655841" y="2132857"/>
            <a:ext cx="3171825" cy="4464719"/>
          </a:xfrm>
          <a:prstGeom prst="rect">
            <a:avLst/>
          </a:prstGeom>
        </p:spPr>
      </p:pic>
    </p:spTree>
    <p:extLst>
      <p:ext uri="{BB962C8B-B14F-4D97-AF65-F5344CB8AC3E}">
        <p14:creationId xmlns:p14="http://schemas.microsoft.com/office/powerpoint/2010/main" val="3547402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which we need to add Our Culture is…</a:t>
            </a:r>
            <a:endParaRPr lang="en-GB" dirty="0"/>
          </a:p>
        </p:txBody>
      </p:sp>
      <p:sp>
        <p:nvSpPr>
          <p:cNvPr id="3" name="Content Placeholder 2"/>
          <p:cNvSpPr>
            <a:spLocks noGrp="1"/>
          </p:cNvSpPr>
          <p:nvPr>
            <p:ph idx="1"/>
          </p:nvPr>
        </p:nvSpPr>
        <p:spPr/>
        <p:txBody>
          <a:bodyPr>
            <a:normAutofit fontScale="85000" lnSpcReduction="20000"/>
          </a:bodyPr>
          <a:lstStyle/>
          <a:p>
            <a:r>
              <a:rPr lang="en-GB" sz="4000" dirty="0" smtClean="0"/>
              <a:t>Hedonic – the pursuit of pleasure and the avoidance of pain</a:t>
            </a:r>
          </a:p>
          <a:p>
            <a:r>
              <a:rPr lang="en-GB" sz="4000" dirty="0" smtClean="0"/>
              <a:t>One way we regulate our emotions to avoid pain/difficult feelings/thoughts/situations is to seek a temporary reward (chocolate, biscuit, glass of wine, cigarette, shopping, online surfing)</a:t>
            </a:r>
          </a:p>
          <a:p>
            <a:r>
              <a:rPr lang="en-GB" sz="4000" dirty="0" smtClean="0"/>
              <a:t>This works on a continuum</a:t>
            </a:r>
          </a:p>
          <a:p>
            <a:r>
              <a:rPr lang="en-GB" sz="4000" dirty="0" smtClean="0"/>
              <a:t>Christianity is </a:t>
            </a:r>
            <a:r>
              <a:rPr lang="en-GB" sz="4000" dirty="0" err="1" smtClean="0"/>
              <a:t>eudaimonic</a:t>
            </a:r>
            <a:r>
              <a:rPr lang="en-GB" sz="4000" dirty="0" smtClean="0"/>
              <a:t> and offers wellbeing through meaning</a:t>
            </a:r>
          </a:p>
          <a:p>
            <a:r>
              <a:rPr lang="en-GB" sz="4000" dirty="0" smtClean="0"/>
              <a:t>See Mark 8:34-37</a:t>
            </a:r>
            <a:endParaRPr lang="en-GB" sz="4000" dirty="0"/>
          </a:p>
        </p:txBody>
      </p:sp>
    </p:spTree>
    <p:extLst>
      <p:ext uri="{BB962C8B-B14F-4D97-AF65-F5344CB8AC3E}">
        <p14:creationId xmlns:p14="http://schemas.microsoft.com/office/powerpoint/2010/main" val="4005140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central reason for cravings and addiction</a:t>
            </a:r>
            <a:endParaRPr lang="en-GB" dirty="0"/>
          </a:p>
        </p:txBody>
      </p:sp>
      <p:sp>
        <p:nvSpPr>
          <p:cNvPr id="3" name="Content Placeholder 2"/>
          <p:cNvSpPr>
            <a:spLocks noGrp="1"/>
          </p:cNvSpPr>
          <p:nvPr>
            <p:ph idx="1"/>
          </p:nvPr>
        </p:nvSpPr>
        <p:spPr/>
        <p:txBody>
          <a:bodyPr>
            <a:normAutofit/>
          </a:bodyPr>
          <a:lstStyle/>
          <a:p>
            <a:r>
              <a:rPr lang="en-GB" sz="4000" dirty="0" smtClean="0"/>
              <a:t>Important because we are enculturated to avoid pain and seek pleasure (hedonic), and addiction can be a way of trying to avoid pain. (See Andre </a:t>
            </a:r>
            <a:r>
              <a:rPr lang="en-GB" sz="4000" dirty="0" err="1" smtClean="0"/>
              <a:t>Radmall</a:t>
            </a:r>
            <a:r>
              <a:rPr lang="en-GB" sz="4000" dirty="0" smtClean="0"/>
              <a:t>, </a:t>
            </a:r>
            <a:r>
              <a:rPr lang="en-GB" sz="4000" i="1" dirty="0" smtClean="0"/>
              <a:t>Insight Into Addiction</a:t>
            </a:r>
            <a:r>
              <a:rPr lang="en-GB" sz="4000" dirty="0" smtClean="0"/>
              <a:t>)</a:t>
            </a:r>
          </a:p>
          <a:p>
            <a:r>
              <a:rPr lang="en-GB" sz="4000" dirty="0" smtClean="0"/>
              <a:t>This is a way of regulating emotion</a:t>
            </a:r>
            <a:endParaRPr lang="en-GB" sz="4000" dirty="0"/>
          </a:p>
        </p:txBody>
      </p:sp>
    </p:spTree>
    <p:extLst>
      <p:ext uri="{BB962C8B-B14F-4D97-AF65-F5344CB8AC3E}">
        <p14:creationId xmlns:p14="http://schemas.microsoft.com/office/powerpoint/2010/main" val="1701200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need</a:t>
            </a:r>
            <a:endParaRPr lang="en-GB" dirty="0"/>
          </a:p>
        </p:txBody>
      </p:sp>
      <p:sp>
        <p:nvSpPr>
          <p:cNvPr id="3" name="Content Placeholder 2"/>
          <p:cNvSpPr>
            <a:spLocks noGrp="1"/>
          </p:cNvSpPr>
          <p:nvPr>
            <p:ph idx="1"/>
          </p:nvPr>
        </p:nvSpPr>
        <p:spPr/>
        <p:txBody>
          <a:bodyPr>
            <a:normAutofit/>
          </a:bodyPr>
          <a:lstStyle/>
          <a:p>
            <a:r>
              <a:rPr lang="en-GB" sz="4000" dirty="0" smtClean="0"/>
              <a:t>Need to cultivate self-awareness</a:t>
            </a:r>
          </a:p>
          <a:p>
            <a:r>
              <a:rPr lang="en-GB" sz="4000" dirty="0" smtClean="0"/>
              <a:t>Need to enhance our self-regulation (self-control)</a:t>
            </a:r>
          </a:p>
          <a:p>
            <a:r>
              <a:rPr lang="en-GB" sz="4000" dirty="0" smtClean="0"/>
              <a:t>Need to cultivated ability to self-transcend our cravings (Holy Spirit needs to inhabit our whole embodied, desiring, thinking, mind and soul.</a:t>
            </a:r>
            <a:endParaRPr lang="en-GB" sz="4000" dirty="0"/>
          </a:p>
        </p:txBody>
      </p:sp>
    </p:spTree>
    <p:extLst>
      <p:ext uri="{BB962C8B-B14F-4D97-AF65-F5344CB8AC3E}">
        <p14:creationId xmlns:p14="http://schemas.microsoft.com/office/powerpoint/2010/main" val="2360431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need</a:t>
            </a:r>
            <a:endParaRPr lang="en-GB" dirty="0"/>
          </a:p>
        </p:txBody>
      </p:sp>
      <p:sp>
        <p:nvSpPr>
          <p:cNvPr id="3" name="Content Placeholder 2"/>
          <p:cNvSpPr>
            <a:spLocks noGrp="1"/>
          </p:cNvSpPr>
          <p:nvPr>
            <p:ph idx="1"/>
          </p:nvPr>
        </p:nvSpPr>
        <p:spPr/>
        <p:txBody>
          <a:bodyPr>
            <a:normAutofit/>
          </a:bodyPr>
          <a:lstStyle/>
          <a:p>
            <a:r>
              <a:rPr lang="en-GB" dirty="0" smtClean="0"/>
              <a:t>Need to re-order and transform our desires</a:t>
            </a:r>
          </a:p>
          <a:p>
            <a:r>
              <a:rPr lang="en-GB" dirty="0" smtClean="0"/>
              <a:t>Need to be able to stay with difficulty rather than avoid it</a:t>
            </a:r>
          </a:p>
          <a:p>
            <a:r>
              <a:rPr lang="en-GB" dirty="0" smtClean="0"/>
              <a:t>Need to create a larger window of tolerance</a:t>
            </a:r>
          </a:p>
          <a:p>
            <a:r>
              <a:rPr lang="en-GB" dirty="0" smtClean="0"/>
              <a:t>Need to create a new Christian narrative within that enables us to surf the cravings</a:t>
            </a:r>
          </a:p>
          <a:p>
            <a:r>
              <a:rPr lang="en-GB" dirty="0" smtClean="0"/>
              <a:t>Mark 8:17 need a perceptive faith</a:t>
            </a:r>
          </a:p>
          <a:p>
            <a:r>
              <a:rPr lang="en-GB" dirty="0" smtClean="0"/>
              <a:t>Mark 8:33- the new narrative to the fore in moments of ethical choice</a:t>
            </a:r>
          </a:p>
          <a:p>
            <a:r>
              <a:rPr lang="en-GB" dirty="0" smtClean="0"/>
              <a:t>Mark 9: 15  embodied faith</a:t>
            </a:r>
          </a:p>
          <a:p>
            <a:endParaRPr lang="en-GB" dirty="0"/>
          </a:p>
        </p:txBody>
      </p:sp>
    </p:spTree>
    <p:extLst>
      <p:ext uri="{BB962C8B-B14F-4D97-AF65-F5344CB8AC3E}">
        <p14:creationId xmlns:p14="http://schemas.microsoft.com/office/powerpoint/2010/main" val="4027817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7490" y="260648"/>
            <a:ext cx="7024744" cy="1368152"/>
          </a:xfrm>
        </p:spPr>
        <p:txBody>
          <a:bodyPr>
            <a:normAutofit/>
          </a:bodyPr>
          <a:lstStyle/>
          <a:p>
            <a:r>
              <a:rPr lang="en-GB" dirty="0" smtClean="0"/>
              <a:t/>
            </a:r>
            <a:br>
              <a:rPr lang="en-GB" dirty="0" smtClean="0"/>
            </a:br>
            <a:r>
              <a:rPr lang="en-GB" dirty="0" smtClean="0"/>
              <a:t> What is mindfulness?</a:t>
            </a:r>
            <a:endParaRPr lang="en-GB" dirty="0"/>
          </a:p>
        </p:txBody>
      </p:sp>
      <p:sp>
        <p:nvSpPr>
          <p:cNvPr id="3" name="Content Placeholder 2"/>
          <p:cNvSpPr>
            <a:spLocks noGrp="1"/>
          </p:cNvSpPr>
          <p:nvPr>
            <p:ph idx="1"/>
          </p:nvPr>
        </p:nvSpPr>
        <p:spPr/>
        <p:txBody>
          <a:bodyPr>
            <a:normAutofit fontScale="92500" lnSpcReduction="10000"/>
          </a:bodyPr>
          <a:lstStyle/>
          <a:p>
            <a:endParaRPr lang="en-GB" dirty="0" smtClean="0"/>
          </a:p>
          <a:p>
            <a:r>
              <a:rPr lang="en-GB" sz="3600" dirty="0"/>
              <a:t>Williams and </a:t>
            </a:r>
            <a:r>
              <a:rPr lang="en-GB" sz="3600" dirty="0" err="1"/>
              <a:t>Kabat-Zinn</a:t>
            </a:r>
            <a:r>
              <a:rPr lang="en-GB" sz="3600" dirty="0"/>
              <a:t> define mindfulness as awareness itself, ‘Indeed, in essence, it is awareness itself, an entirely different and one might say, larger capacity than thought, since any and all thought and emotion can be held in awareness.’</a:t>
            </a:r>
          </a:p>
          <a:p>
            <a:r>
              <a:rPr lang="en-GB" dirty="0"/>
              <a:t>J. Mark G. Williams &amp; Jon </a:t>
            </a:r>
            <a:r>
              <a:rPr lang="en-GB" dirty="0" err="1"/>
              <a:t>Kabat-Zinn</a:t>
            </a:r>
            <a:r>
              <a:rPr lang="en-GB" dirty="0"/>
              <a:t>, “Mindfulness: Diverse Perspectives on its Meaning, Origins, and Multiple Applications at the Intersection of Science and Dharma,” in </a:t>
            </a:r>
            <a:r>
              <a:rPr lang="en-GB" i="1" dirty="0"/>
              <a:t>Mindfulness: Diverse Perspectives on its Meaning, Origins, and Applications</a:t>
            </a:r>
            <a:r>
              <a:rPr lang="en-GB" dirty="0"/>
              <a:t>, eds. J. Mark G. Williams &amp; Jon </a:t>
            </a:r>
            <a:r>
              <a:rPr lang="en-GB" dirty="0" err="1"/>
              <a:t>Kabat-Zinn</a:t>
            </a:r>
            <a:r>
              <a:rPr lang="en-GB" dirty="0"/>
              <a:t> (London: Routledge, 2013).</a:t>
            </a:r>
          </a:p>
          <a:p>
            <a:endParaRPr lang="en-GB" dirty="0"/>
          </a:p>
          <a:p>
            <a:endParaRPr lang="en-GB" dirty="0"/>
          </a:p>
        </p:txBody>
      </p:sp>
    </p:spTree>
    <p:extLst>
      <p:ext uri="{BB962C8B-B14F-4D97-AF65-F5344CB8AC3E}">
        <p14:creationId xmlns:p14="http://schemas.microsoft.com/office/powerpoint/2010/main" val="4115126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Originally mindfulness was introduced to…</a:t>
            </a:r>
            <a:endParaRPr lang="en-GB" dirty="0"/>
          </a:p>
        </p:txBody>
      </p:sp>
      <p:sp>
        <p:nvSpPr>
          <p:cNvPr id="3" name="Content Placeholder 2"/>
          <p:cNvSpPr>
            <a:spLocks noGrp="1"/>
          </p:cNvSpPr>
          <p:nvPr>
            <p:ph idx="1"/>
          </p:nvPr>
        </p:nvSpPr>
        <p:spPr/>
        <p:txBody>
          <a:bodyPr/>
          <a:lstStyle/>
          <a:p>
            <a:r>
              <a:rPr lang="en-GB" sz="4400" dirty="0" smtClean="0"/>
              <a:t>Alter the relationship to suffering </a:t>
            </a:r>
            <a:r>
              <a:rPr lang="en-GB" sz="3200" dirty="0" smtClean="0"/>
              <a:t>of patients with chronic medical conditions who were not getting better with traditional medical treatments…</a:t>
            </a:r>
            <a:endParaRPr lang="en-GB" sz="3200" dirty="0"/>
          </a:p>
          <a:p>
            <a:endParaRPr lang="en-GB" sz="3200" dirty="0" smtClean="0"/>
          </a:p>
          <a:p>
            <a:r>
              <a:rPr lang="en-GB" sz="3200" dirty="0" smtClean="0"/>
              <a:t>See </a:t>
            </a:r>
            <a:r>
              <a:rPr lang="en-US" dirty="0"/>
              <a:t>David S. Black (2014) Mindfulness-Based Interventions: An Antidote to Suffering in the Context of Substance Use, Misuse, and Addiction, Substance Use &amp; Misuse, 49:5, 487-491, DOI: </a:t>
            </a:r>
            <a:r>
              <a:rPr lang="en-US" u="sng" dirty="0">
                <a:hlinkClick r:id="rId2"/>
              </a:rPr>
              <a:t>10.3109/10826084.2014.860749</a:t>
            </a:r>
            <a:r>
              <a:rPr lang="en-US" dirty="0"/>
              <a:t> </a:t>
            </a:r>
            <a:endParaRPr lang="en-GB" sz="3200" dirty="0"/>
          </a:p>
        </p:txBody>
      </p:sp>
    </p:spTree>
    <p:extLst>
      <p:ext uri="{BB962C8B-B14F-4D97-AF65-F5344CB8AC3E}">
        <p14:creationId xmlns:p14="http://schemas.microsoft.com/office/powerpoint/2010/main" val="1132173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Adventitious suffering</a:t>
            </a:r>
            <a:endParaRPr lang="en-GB" dirty="0"/>
          </a:p>
        </p:txBody>
      </p:sp>
      <p:sp>
        <p:nvSpPr>
          <p:cNvPr id="3" name="Content Placeholder 2"/>
          <p:cNvSpPr>
            <a:spLocks noGrp="1"/>
          </p:cNvSpPr>
          <p:nvPr>
            <p:ph idx="1"/>
          </p:nvPr>
        </p:nvSpPr>
        <p:spPr/>
        <p:txBody>
          <a:bodyPr>
            <a:normAutofit/>
          </a:bodyPr>
          <a:lstStyle/>
          <a:p>
            <a:r>
              <a:rPr lang="en-GB" sz="4000" dirty="0" smtClean="0"/>
              <a:t>This is participatory and </a:t>
            </a:r>
            <a:r>
              <a:rPr lang="en-GB" sz="4000" dirty="0" err="1" smtClean="0"/>
              <a:t>Pathic</a:t>
            </a:r>
            <a:r>
              <a:rPr lang="en-GB" sz="4000" dirty="0" smtClean="0"/>
              <a:t> not diagnostic medicine – humanising not dehumanising.</a:t>
            </a:r>
          </a:p>
          <a:p>
            <a:r>
              <a:rPr lang="en-GB" sz="4000" dirty="0" smtClean="0"/>
              <a:t>It is about ‘coming to terms with things the way they are</a:t>
            </a:r>
          </a:p>
          <a:p>
            <a:r>
              <a:rPr lang="en-GB" sz="4000" dirty="0" smtClean="0"/>
              <a:t>Differentiating between the suffering and our thoughts and feelings about that suffering</a:t>
            </a:r>
            <a:endParaRPr lang="en-GB" sz="4000" dirty="0"/>
          </a:p>
        </p:txBody>
      </p:sp>
    </p:spTree>
    <p:extLst>
      <p:ext uri="{BB962C8B-B14F-4D97-AF65-F5344CB8AC3E}">
        <p14:creationId xmlns:p14="http://schemas.microsoft.com/office/powerpoint/2010/main" val="4070467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there suspicion toward mindfulness from some Christians?</a:t>
            </a:r>
            <a:endParaRPr lang="en-GB" dirty="0"/>
          </a:p>
        </p:txBody>
      </p:sp>
      <p:sp>
        <p:nvSpPr>
          <p:cNvPr id="3" name="Content Placeholder 2"/>
          <p:cNvSpPr>
            <a:spLocks noGrp="1"/>
          </p:cNvSpPr>
          <p:nvPr>
            <p:ph idx="1"/>
          </p:nvPr>
        </p:nvSpPr>
        <p:spPr/>
        <p:txBody>
          <a:bodyPr>
            <a:normAutofit fontScale="92500" lnSpcReduction="20000"/>
          </a:bodyPr>
          <a:lstStyle/>
          <a:p>
            <a:r>
              <a:rPr lang="en-GB" sz="3600" dirty="0" smtClean="0"/>
              <a:t>Because mindfulness is used as an umbrella term, and often conflated as merely meditation or mindful awareness practices.</a:t>
            </a:r>
          </a:p>
          <a:p>
            <a:r>
              <a:rPr lang="en-GB" sz="3600" dirty="0" smtClean="0"/>
              <a:t>When in fact it is: innate psychological capacities, states of mind, (temporary and as traits), practices and psychological interventions</a:t>
            </a:r>
            <a:r>
              <a:rPr lang="en-GB" dirty="0" smtClean="0"/>
              <a:t>.</a:t>
            </a:r>
          </a:p>
          <a:p>
            <a:endParaRPr lang="en-GB" dirty="0"/>
          </a:p>
          <a:p>
            <a:r>
              <a:rPr lang="en-GB" dirty="0"/>
              <a:t>David R. </a:t>
            </a:r>
            <a:r>
              <a:rPr lang="en-GB" dirty="0" err="1"/>
              <a:t>Vago</a:t>
            </a:r>
            <a:r>
              <a:rPr lang="en-GB" dirty="0"/>
              <a:t>, David R. </a:t>
            </a:r>
            <a:r>
              <a:rPr lang="en-GB" dirty="0" err="1"/>
              <a:t>Ph</a:t>
            </a:r>
            <a:r>
              <a:rPr lang="en-GB" dirty="0"/>
              <a:t> D., and </a:t>
            </a:r>
            <a:r>
              <a:rPr lang="en-GB" dirty="0" err="1"/>
              <a:t>Silbersweig</a:t>
            </a:r>
            <a:r>
              <a:rPr lang="en-GB" dirty="0"/>
              <a:t> A. M. D. David. ‘Self-Awareness, Self-Regulation, and Self-Transcendence (S-ART): A Framework for Understanding the Neurobiological Mechanisms of Mindfulness’. </a:t>
            </a:r>
            <a:r>
              <a:rPr lang="el-GR" i="1" dirty="0"/>
              <a:t>Frontiers in Human Neuroscience</a:t>
            </a:r>
            <a:r>
              <a:rPr lang="el-GR" dirty="0"/>
              <a:t> 6 (2012): 296. </a:t>
            </a:r>
            <a:r>
              <a:rPr lang="en-GB" u="sng" dirty="0">
                <a:hlinkClick r:id="rId2"/>
              </a:rPr>
              <a:t>http://dx.doi.org/10.3389/fnhum.2012.00296</a:t>
            </a:r>
            <a:r>
              <a:rPr lang="en-GB" dirty="0"/>
              <a:t>.</a:t>
            </a:r>
            <a:endParaRPr lang="el-GR" dirty="0"/>
          </a:p>
          <a:p>
            <a:endParaRPr lang="en-GB" dirty="0"/>
          </a:p>
        </p:txBody>
      </p:sp>
    </p:spTree>
    <p:extLst>
      <p:ext uri="{BB962C8B-B14F-4D97-AF65-F5344CB8AC3E}">
        <p14:creationId xmlns:p14="http://schemas.microsoft.com/office/powerpoint/2010/main" val="4117035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Self Control in the Bible</a:t>
            </a:r>
            <a:endParaRPr lang="en-GB" dirty="0"/>
          </a:p>
        </p:txBody>
      </p:sp>
      <p:sp>
        <p:nvSpPr>
          <p:cNvPr id="3" name="Content Placeholder 2"/>
          <p:cNvSpPr>
            <a:spLocks noGrp="1"/>
          </p:cNvSpPr>
          <p:nvPr>
            <p:ph idx="1"/>
          </p:nvPr>
        </p:nvSpPr>
        <p:spPr/>
        <p:txBody>
          <a:bodyPr/>
          <a:lstStyle/>
          <a:p>
            <a:r>
              <a:rPr lang="en-US" b="1" baseline="30000" dirty="0"/>
              <a:t>22 </a:t>
            </a:r>
            <a:r>
              <a:rPr lang="en-US" dirty="0"/>
              <a:t>But the fruit of the Spirit is love, joy, peace, forbearance, kindness, goodness, faithfulness, </a:t>
            </a:r>
            <a:r>
              <a:rPr lang="en-US" b="1" baseline="30000" dirty="0"/>
              <a:t>23 </a:t>
            </a:r>
            <a:r>
              <a:rPr lang="en-US" dirty="0"/>
              <a:t>gentleness and self-control. Against such things there is no law. </a:t>
            </a:r>
            <a:r>
              <a:rPr lang="en-US" b="1" baseline="30000" dirty="0"/>
              <a:t>24 </a:t>
            </a:r>
            <a:r>
              <a:rPr lang="en-US" dirty="0"/>
              <a:t>Those who belong to Christ Jesus have crucified the flesh with its passions and desires. </a:t>
            </a:r>
            <a:r>
              <a:rPr lang="en-US" b="1" baseline="30000" dirty="0"/>
              <a:t>25 </a:t>
            </a:r>
            <a:r>
              <a:rPr lang="en-US" dirty="0"/>
              <a:t>Since we live by the Spirit, let us keep in step with the Spirit. </a:t>
            </a:r>
            <a:r>
              <a:rPr lang="en-US" b="1" baseline="30000" dirty="0"/>
              <a:t>26 </a:t>
            </a:r>
            <a:r>
              <a:rPr lang="en-US" dirty="0"/>
              <a:t>Let us not become conceited, provoking and envying each other</a:t>
            </a:r>
            <a:r>
              <a:rPr lang="en-US" dirty="0" smtClean="0"/>
              <a:t>. Galatians 5:22-23</a:t>
            </a:r>
          </a:p>
          <a:p>
            <a:r>
              <a:rPr lang="en-US" dirty="0" smtClean="0"/>
              <a:t>What other passages/verses are about self-control?</a:t>
            </a:r>
            <a:endParaRPr lang="en-GB" dirty="0"/>
          </a:p>
        </p:txBody>
      </p:sp>
    </p:spTree>
    <p:extLst>
      <p:ext uri="{BB962C8B-B14F-4D97-AF65-F5344CB8AC3E}">
        <p14:creationId xmlns:p14="http://schemas.microsoft.com/office/powerpoint/2010/main" val="3339675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does mindfulness practice work?</a:t>
            </a:r>
            <a:endParaRPr lang="en-GB" dirty="0"/>
          </a:p>
        </p:txBody>
      </p:sp>
      <p:sp>
        <p:nvSpPr>
          <p:cNvPr id="3" name="Content Placeholder 2"/>
          <p:cNvSpPr>
            <a:spLocks noGrp="1"/>
          </p:cNvSpPr>
          <p:nvPr>
            <p:ph idx="1"/>
          </p:nvPr>
        </p:nvSpPr>
        <p:spPr/>
        <p:txBody>
          <a:bodyPr>
            <a:normAutofit/>
          </a:bodyPr>
          <a:lstStyle/>
          <a:p>
            <a:r>
              <a:rPr lang="en-GB" sz="4400" dirty="0" smtClean="0"/>
              <a:t>Mindfulness practices only work because there are innate psychological capacities that can be enhanced through practices.</a:t>
            </a:r>
            <a:endParaRPr lang="en-GB" sz="4400" dirty="0"/>
          </a:p>
        </p:txBody>
      </p:sp>
    </p:spTree>
    <p:extLst>
      <p:ext uri="{BB962C8B-B14F-4D97-AF65-F5344CB8AC3E}">
        <p14:creationId xmlns:p14="http://schemas.microsoft.com/office/powerpoint/2010/main" val="1144130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Mindful Moment</a:t>
            </a:r>
            <a:endParaRPr lang="en-GB" dirty="0"/>
          </a:p>
        </p:txBody>
      </p:sp>
      <p:sp>
        <p:nvSpPr>
          <p:cNvPr id="3" name="Content Placeholder 2"/>
          <p:cNvSpPr>
            <a:spLocks noGrp="1"/>
          </p:cNvSpPr>
          <p:nvPr>
            <p:ph idx="1"/>
          </p:nvPr>
        </p:nvSpPr>
        <p:spPr/>
        <p:txBody>
          <a:bodyPr/>
          <a:lstStyle/>
          <a:p>
            <a:r>
              <a:rPr lang="en-GB" sz="4400" dirty="0" smtClean="0"/>
              <a:t>These innate capacities include Self-awareness, self-regulation and self-transcendence. </a:t>
            </a:r>
          </a:p>
          <a:p>
            <a:r>
              <a:rPr lang="en-GB" dirty="0" smtClean="0"/>
              <a:t>Vago </a:t>
            </a:r>
            <a:r>
              <a:rPr lang="en-GB" dirty="0"/>
              <a:t>and </a:t>
            </a:r>
            <a:r>
              <a:rPr lang="en-GB" dirty="0" err="1"/>
              <a:t>Silbersweig</a:t>
            </a:r>
            <a:r>
              <a:rPr lang="en-GB" dirty="0"/>
              <a:t>, 2</a:t>
            </a:r>
            <a:r>
              <a:rPr lang="en-GB" dirty="0" smtClean="0"/>
              <a:t>.</a:t>
            </a:r>
          </a:p>
          <a:p>
            <a:endParaRPr lang="en-GB" dirty="0" smtClean="0"/>
          </a:p>
          <a:p>
            <a:r>
              <a:rPr lang="en-GB" sz="3600" dirty="0" smtClean="0"/>
              <a:t>If these are created capacities what is their teleological significance (purpose)?</a:t>
            </a:r>
            <a:endParaRPr lang="el-GR" sz="3600" dirty="0"/>
          </a:p>
          <a:p>
            <a:endParaRPr lang="en-GB" dirty="0"/>
          </a:p>
        </p:txBody>
      </p:sp>
    </p:spTree>
    <p:extLst>
      <p:ext uri="{BB962C8B-B14F-4D97-AF65-F5344CB8AC3E}">
        <p14:creationId xmlns:p14="http://schemas.microsoft.com/office/powerpoint/2010/main" val="20758707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These capacities play a part in Christian discipleship</a:t>
            </a:r>
            <a:endParaRPr lang="el-GR" dirty="0"/>
          </a:p>
        </p:txBody>
      </p:sp>
      <p:sp>
        <p:nvSpPr>
          <p:cNvPr id="3" name="Content Placeholder 2"/>
          <p:cNvSpPr>
            <a:spLocks noGrp="1"/>
          </p:cNvSpPr>
          <p:nvPr>
            <p:ph idx="1"/>
          </p:nvPr>
        </p:nvSpPr>
        <p:spPr/>
        <p:txBody>
          <a:bodyPr>
            <a:normAutofit/>
          </a:bodyPr>
          <a:lstStyle/>
          <a:p>
            <a:r>
              <a:rPr lang="en-GB" sz="3600" dirty="0" smtClean="0"/>
              <a:t>In Mark’s gospel, after Jesus prophesies at the Last Supper that one of the disciples would betray Him, we read in Mark 14:19, ‘They were saddened, and one by one they said to him, “Surely you don’t mean me?”’</a:t>
            </a:r>
          </a:p>
          <a:p>
            <a:r>
              <a:rPr lang="en-GB" sz="3600" dirty="0" smtClean="0"/>
              <a:t> There is here a </a:t>
            </a:r>
            <a:r>
              <a:rPr lang="en-GB" sz="3600" i="1" dirty="0" smtClean="0"/>
              <a:t>prophetic self-examination</a:t>
            </a:r>
            <a:r>
              <a:rPr lang="en-GB" sz="3600" dirty="0" smtClean="0"/>
              <a:t> in response to the impact of Jesus’ prophetic words. (Shaun Lambert, </a:t>
            </a:r>
            <a:r>
              <a:rPr lang="en-GB" sz="3600" i="1" dirty="0" smtClean="0"/>
              <a:t>Putting On The Wakeful One </a:t>
            </a:r>
            <a:r>
              <a:rPr lang="en-GB" sz="3600" dirty="0" smtClean="0"/>
              <a:t>(Instant Apostle, 2016) 77.</a:t>
            </a:r>
            <a:endParaRPr lang="el-GR" sz="3600" dirty="0"/>
          </a:p>
        </p:txBody>
      </p:sp>
    </p:spTree>
    <p:extLst>
      <p:ext uri="{BB962C8B-B14F-4D97-AF65-F5344CB8AC3E}">
        <p14:creationId xmlns:p14="http://schemas.microsoft.com/office/powerpoint/2010/main" val="3290780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Self-regulation in relationship</a:t>
            </a:r>
            <a:endParaRPr lang="el-GR" dirty="0"/>
          </a:p>
        </p:txBody>
      </p:sp>
      <p:sp>
        <p:nvSpPr>
          <p:cNvPr id="3" name="Content Placeholder 2"/>
          <p:cNvSpPr>
            <a:spLocks noGrp="1"/>
          </p:cNvSpPr>
          <p:nvPr>
            <p:ph idx="1"/>
          </p:nvPr>
        </p:nvSpPr>
        <p:spPr/>
        <p:txBody>
          <a:bodyPr>
            <a:normAutofit/>
          </a:bodyPr>
          <a:lstStyle/>
          <a:p>
            <a:r>
              <a:rPr lang="en-GB" sz="4000" b="1" dirty="0" smtClean="0"/>
              <a:t>Ephesians 4:26-27New International Version (NIV)</a:t>
            </a:r>
          </a:p>
          <a:p>
            <a:r>
              <a:rPr lang="en-GB" sz="4000" baseline="30000" dirty="0" smtClean="0"/>
              <a:t>26 </a:t>
            </a:r>
            <a:r>
              <a:rPr lang="en-GB" sz="4000" dirty="0" smtClean="0"/>
              <a:t>“In your anger do not sin”</a:t>
            </a:r>
            <a:r>
              <a:rPr lang="en-GB" sz="4000" baseline="30000" dirty="0" smtClean="0"/>
              <a:t>[</a:t>
            </a:r>
            <a:r>
              <a:rPr lang="en-GB" sz="4000" baseline="30000" dirty="0" smtClean="0">
                <a:hlinkClick r:id="rId2" tooltip="See footnote a"/>
              </a:rPr>
              <a:t>a</a:t>
            </a:r>
            <a:r>
              <a:rPr lang="en-GB" sz="4000" baseline="30000" dirty="0" smtClean="0"/>
              <a:t>]</a:t>
            </a:r>
            <a:r>
              <a:rPr lang="en-GB" sz="4000" dirty="0" smtClean="0"/>
              <a:t>: Do not let the sun go down while you are still angry, </a:t>
            </a:r>
            <a:r>
              <a:rPr lang="en-GB" sz="4000" baseline="30000" dirty="0" smtClean="0"/>
              <a:t>27 </a:t>
            </a:r>
            <a:r>
              <a:rPr lang="en-GB" sz="4000" dirty="0" smtClean="0"/>
              <a:t>and do not give the devil a foothold.</a:t>
            </a:r>
          </a:p>
          <a:p>
            <a:r>
              <a:rPr lang="en-GB" sz="4000" dirty="0" smtClean="0"/>
              <a:t>What other examples could we give?</a:t>
            </a:r>
            <a:endParaRPr lang="el-GR" sz="4000" dirty="0"/>
          </a:p>
        </p:txBody>
      </p:sp>
    </p:spTree>
    <p:extLst>
      <p:ext uri="{BB962C8B-B14F-4D97-AF65-F5344CB8AC3E}">
        <p14:creationId xmlns:p14="http://schemas.microsoft.com/office/powerpoint/2010/main" val="3001663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Self-transcendence</a:t>
            </a:r>
            <a:endParaRPr lang="el-GR" dirty="0"/>
          </a:p>
        </p:txBody>
      </p:sp>
      <p:sp>
        <p:nvSpPr>
          <p:cNvPr id="3" name="Content Placeholder 2"/>
          <p:cNvSpPr>
            <a:spLocks noGrp="1"/>
          </p:cNvSpPr>
          <p:nvPr>
            <p:ph idx="1"/>
          </p:nvPr>
        </p:nvSpPr>
        <p:spPr/>
        <p:txBody>
          <a:bodyPr/>
          <a:lstStyle/>
          <a:p>
            <a:r>
              <a:rPr lang="en-GB" sz="4000" b="1" dirty="0" smtClean="0"/>
              <a:t>Philippians 2:3-4New International Version (NIV)</a:t>
            </a:r>
          </a:p>
          <a:p>
            <a:r>
              <a:rPr lang="en-GB" sz="4000" baseline="30000" dirty="0" smtClean="0"/>
              <a:t>3 </a:t>
            </a:r>
            <a:r>
              <a:rPr lang="en-GB" sz="4000" dirty="0" smtClean="0"/>
              <a:t>Do nothing out of selfish ambition or vain conceit. Rather, in humility value others above yourselves, </a:t>
            </a:r>
            <a:r>
              <a:rPr lang="en-GB" sz="4000" baseline="30000" dirty="0" smtClean="0"/>
              <a:t>4 </a:t>
            </a:r>
            <a:r>
              <a:rPr lang="en-GB" sz="4000" dirty="0" smtClean="0"/>
              <a:t>not looking to your own interests but each of you to the interests of the others.</a:t>
            </a:r>
          </a:p>
          <a:p>
            <a:endParaRPr lang="el-GR" dirty="0"/>
          </a:p>
        </p:txBody>
      </p:sp>
    </p:spTree>
    <p:extLst>
      <p:ext uri="{BB962C8B-B14F-4D97-AF65-F5344CB8AC3E}">
        <p14:creationId xmlns:p14="http://schemas.microsoft.com/office/powerpoint/2010/main" val="3075283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Mindfulness as attentional training</a:t>
            </a:r>
            <a:endParaRPr lang="en-GB" dirty="0"/>
          </a:p>
        </p:txBody>
      </p:sp>
      <p:sp>
        <p:nvSpPr>
          <p:cNvPr id="3" name="Content Placeholder 2"/>
          <p:cNvSpPr>
            <a:spLocks noGrp="1"/>
          </p:cNvSpPr>
          <p:nvPr>
            <p:ph idx="1"/>
          </p:nvPr>
        </p:nvSpPr>
        <p:spPr/>
        <p:txBody>
          <a:bodyPr/>
          <a:lstStyle/>
          <a:p>
            <a:r>
              <a:rPr lang="en-GB" sz="3200" dirty="0" smtClean="0"/>
              <a:t>The practices enable us to train our attentional capacities which are key to self-regulation and self-transcendence…</a:t>
            </a:r>
          </a:p>
          <a:p>
            <a:pPr marL="0" indent="0">
              <a:buNone/>
            </a:pPr>
            <a:endParaRPr lang="en-GB" sz="3200" dirty="0" smtClean="0"/>
          </a:p>
          <a:p>
            <a:r>
              <a:rPr lang="en-GB" sz="4400" dirty="0" smtClean="0"/>
              <a:t>Focused attention, mind wandering, meta-awareness, switching attention, sustaining attention, open monitoring or open awareness or observing self</a:t>
            </a:r>
            <a:endParaRPr lang="en-GB" sz="4400" dirty="0"/>
          </a:p>
        </p:txBody>
      </p:sp>
    </p:spTree>
    <p:extLst>
      <p:ext uri="{BB962C8B-B14F-4D97-AF65-F5344CB8AC3E}">
        <p14:creationId xmlns:p14="http://schemas.microsoft.com/office/powerpoint/2010/main" val="41257643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Mindfulness definitions</a:t>
            </a:r>
            <a:endParaRPr lang="en-GB" dirty="0"/>
          </a:p>
        </p:txBody>
      </p:sp>
      <p:sp>
        <p:nvSpPr>
          <p:cNvPr id="3" name="Content Placeholder 2"/>
          <p:cNvSpPr>
            <a:spLocks noGrp="1"/>
          </p:cNvSpPr>
          <p:nvPr>
            <p:ph idx="1"/>
          </p:nvPr>
        </p:nvSpPr>
        <p:spPr/>
        <p:txBody>
          <a:bodyPr>
            <a:normAutofit/>
          </a:bodyPr>
          <a:lstStyle/>
          <a:p>
            <a:r>
              <a:rPr lang="en-GB" dirty="0"/>
              <a:t>Mindfulness is our universal capacity for awareness and attention</a:t>
            </a:r>
            <a:r>
              <a:rPr lang="en-GB" dirty="0" smtClean="0"/>
              <a:t>.</a:t>
            </a:r>
          </a:p>
          <a:p>
            <a:r>
              <a:rPr lang="en-GB" dirty="0" smtClean="0"/>
              <a:t>it is awareness itself, an entirely different and one might say, larger capacity than thought, since any and all thought and emotion can be held in awareness.’</a:t>
            </a:r>
          </a:p>
          <a:p>
            <a:r>
              <a:rPr lang="en-GB" dirty="0" smtClean="0"/>
              <a:t>‘Mindfulness means paying attention in a particular way: on purpose, in the present moment, and nonjudgmentally’ </a:t>
            </a:r>
            <a:r>
              <a:rPr lang="x-none"/>
              <a:t>Jon Kabat-Zinn, </a:t>
            </a:r>
            <a:r>
              <a:rPr lang="x-none" i="1"/>
              <a:t>Wherever </a:t>
            </a:r>
            <a:r>
              <a:rPr lang="en-GB" i="1" dirty="0"/>
              <a:t>Y</a:t>
            </a:r>
            <a:r>
              <a:rPr lang="x-none" i="1"/>
              <a:t>ou </a:t>
            </a:r>
            <a:r>
              <a:rPr lang="en-GB" i="1" dirty="0"/>
              <a:t>G</a:t>
            </a:r>
            <a:r>
              <a:rPr lang="x-none" i="1"/>
              <a:t>o, </a:t>
            </a:r>
            <a:r>
              <a:rPr lang="en-GB" i="1" dirty="0"/>
              <a:t>T</a:t>
            </a:r>
            <a:r>
              <a:rPr lang="x-none" i="1"/>
              <a:t>here </a:t>
            </a:r>
            <a:r>
              <a:rPr lang="en-GB" i="1" dirty="0"/>
              <a:t>Y</a:t>
            </a:r>
            <a:r>
              <a:rPr lang="x-none" i="1"/>
              <a:t>ou </a:t>
            </a:r>
            <a:r>
              <a:rPr lang="en-GB" i="1" dirty="0"/>
              <a:t>A</a:t>
            </a:r>
            <a:r>
              <a:rPr lang="x-none" i="1"/>
              <a:t>re: Mindfulness </a:t>
            </a:r>
            <a:r>
              <a:rPr lang="en-GB" i="1" dirty="0"/>
              <a:t>M</a:t>
            </a:r>
            <a:r>
              <a:rPr lang="x-none" i="1"/>
              <a:t>editation in </a:t>
            </a:r>
            <a:r>
              <a:rPr lang="en-GB" i="1" dirty="0"/>
              <a:t>E</a:t>
            </a:r>
            <a:r>
              <a:rPr lang="x-none" i="1"/>
              <a:t>veryday </a:t>
            </a:r>
            <a:r>
              <a:rPr lang="en-GB" i="1" dirty="0"/>
              <a:t>L</a:t>
            </a:r>
            <a:r>
              <a:rPr lang="x-none" i="1"/>
              <a:t>ife </a:t>
            </a:r>
            <a:r>
              <a:rPr lang="x-none"/>
              <a:t>(New York: Hyperion, 1994), 4, quoted in Zindel V. Segal, J. Mark G. Williams </a:t>
            </a:r>
            <a:r>
              <a:rPr lang="en-GB" dirty="0"/>
              <a:t>and</a:t>
            </a:r>
            <a:r>
              <a:rPr lang="x-none"/>
              <a:t> John D. Teasdale, </a:t>
            </a:r>
            <a:r>
              <a:rPr lang="x-none" i="1"/>
              <a:t>Mindfulness-Based Cognitive Therapy for Depression</a:t>
            </a:r>
            <a:r>
              <a:rPr lang="x-none"/>
              <a:t> (New York: Guilford Press, 2002)</a:t>
            </a:r>
            <a:r>
              <a:rPr lang="en-GB" dirty="0"/>
              <a:t>,</a:t>
            </a:r>
            <a:r>
              <a:rPr lang="x-none"/>
              <a:t> 40.</a:t>
            </a:r>
            <a:endParaRPr lang="el-GR" dirty="0"/>
          </a:p>
          <a:p>
            <a:endParaRPr lang="en-GB" dirty="0"/>
          </a:p>
        </p:txBody>
      </p:sp>
    </p:spTree>
    <p:extLst>
      <p:ext uri="{BB962C8B-B14F-4D97-AF65-F5344CB8AC3E}">
        <p14:creationId xmlns:p14="http://schemas.microsoft.com/office/powerpoint/2010/main" val="37183885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Lectio</a:t>
            </a:r>
            <a:r>
              <a:rPr lang="en-GB" dirty="0" smtClean="0"/>
              <a:t> </a:t>
            </a:r>
            <a:r>
              <a:rPr lang="en-GB" dirty="0" err="1" smtClean="0"/>
              <a:t>Divina</a:t>
            </a:r>
            <a:r>
              <a:rPr lang="en-GB" dirty="0" smtClean="0"/>
              <a:t> on </a:t>
            </a:r>
            <a:endParaRPr lang="en-GB" dirty="0"/>
          </a:p>
        </p:txBody>
      </p:sp>
      <p:sp>
        <p:nvSpPr>
          <p:cNvPr id="3" name="Content Placeholder 2"/>
          <p:cNvSpPr>
            <a:spLocks noGrp="1"/>
          </p:cNvSpPr>
          <p:nvPr>
            <p:ph idx="1"/>
          </p:nvPr>
        </p:nvSpPr>
        <p:spPr/>
        <p:txBody>
          <a:bodyPr>
            <a:normAutofit/>
          </a:bodyPr>
          <a:lstStyle/>
          <a:p>
            <a:r>
              <a:rPr lang="en-GB" dirty="0" smtClean="0"/>
              <a:t>Matthew 6:25-34</a:t>
            </a:r>
          </a:p>
          <a:p>
            <a:r>
              <a:rPr lang="en-GB" dirty="0" smtClean="0"/>
              <a:t>Need a new exodus from slavery of consumerism</a:t>
            </a:r>
          </a:p>
          <a:p>
            <a:r>
              <a:rPr lang="en-US" b="1" dirty="0">
                <a:hlinkClick r:id="rId2"/>
              </a:rPr>
              <a:t>Matthew 6:25-34</a:t>
            </a:r>
            <a:r>
              <a:rPr lang="en-US" dirty="0"/>
              <a:t> </a:t>
            </a:r>
            <a:r>
              <a:rPr lang="en-US" baseline="30000" dirty="0"/>
              <a:t>25</a:t>
            </a:r>
            <a:r>
              <a:rPr lang="en-US" dirty="0"/>
              <a:t>"Therefore I tell you, do not worry about your life, what you will eat or drink; or about your body, what you will wear. Is not life more than food, and the body more than clothes? </a:t>
            </a:r>
            <a:r>
              <a:rPr lang="en-US" baseline="30000" dirty="0"/>
              <a:t>26</a:t>
            </a:r>
            <a:r>
              <a:rPr lang="en-US" dirty="0"/>
              <a:t>Look at the birds of the air; they do not sow or reap or store away in barns, and yet your heavenly Father feeds them. Are you not much more valuable than they? </a:t>
            </a:r>
            <a:r>
              <a:rPr lang="en-US" baseline="30000" dirty="0"/>
              <a:t>27</a:t>
            </a:r>
            <a:r>
              <a:rPr lang="en-US" dirty="0"/>
              <a:t>Can any one of you by worrying add a single hour to your life? </a:t>
            </a:r>
            <a:r>
              <a:rPr lang="en-US" baseline="30000" dirty="0"/>
              <a:t>28</a:t>
            </a:r>
            <a:r>
              <a:rPr lang="en-US" dirty="0"/>
              <a:t>"And why do you worry about clothes? See how the flowers of the field grow. They do not labor or spin. </a:t>
            </a:r>
            <a:endParaRPr lang="en-GB" dirty="0"/>
          </a:p>
        </p:txBody>
      </p:sp>
    </p:spTree>
    <p:extLst>
      <p:ext uri="{BB962C8B-B14F-4D97-AF65-F5344CB8AC3E}">
        <p14:creationId xmlns:p14="http://schemas.microsoft.com/office/powerpoint/2010/main" val="33085233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Lectio</a:t>
            </a:r>
            <a:r>
              <a:rPr lang="en-GB" dirty="0" smtClean="0"/>
              <a:t> </a:t>
            </a:r>
            <a:r>
              <a:rPr lang="en-GB" dirty="0" err="1" smtClean="0"/>
              <a:t>Divina</a:t>
            </a:r>
            <a:endParaRPr lang="en-GB" dirty="0"/>
          </a:p>
        </p:txBody>
      </p:sp>
      <p:sp>
        <p:nvSpPr>
          <p:cNvPr id="3" name="Content Placeholder 2"/>
          <p:cNvSpPr>
            <a:spLocks noGrp="1"/>
          </p:cNvSpPr>
          <p:nvPr>
            <p:ph idx="1"/>
          </p:nvPr>
        </p:nvSpPr>
        <p:spPr/>
        <p:txBody>
          <a:bodyPr/>
          <a:lstStyle/>
          <a:p>
            <a:r>
              <a:rPr lang="en-US" baseline="30000" dirty="0"/>
              <a:t>29</a:t>
            </a:r>
            <a:r>
              <a:rPr lang="en-US" dirty="0"/>
              <a:t>Yet I tell you that not even Solomon in all his splendor was dressed like one of these. </a:t>
            </a:r>
            <a:r>
              <a:rPr lang="en-US" baseline="30000" dirty="0"/>
              <a:t>30</a:t>
            </a:r>
            <a:r>
              <a:rPr lang="en-US" dirty="0"/>
              <a:t>If that is how God clothes the grass of the field, which is here today and tomorrow is thrown into the fire, will he not much more clothe you-you of little faith? </a:t>
            </a:r>
            <a:r>
              <a:rPr lang="en-US" baseline="30000" dirty="0"/>
              <a:t>31</a:t>
            </a:r>
            <a:r>
              <a:rPr lang="en-US" dirty="0"/>
              <a:t>So do not worry, saying, 'What shall we eat?' or 'What shall we drink?' or 'What shall we wear?' </a:t>
            </a:r>
            <a:r>
              <a:rPr lang="en-US" baseline="30000" dirty="0"/>
              <a:t>32</a:t>
            </a:r>
            <a:r>
              <a:rPr lang="en-US" dirty="0"/>
              <a:t>For the pagans run after all these things, and your heavenly Father knows that you need them. </a:t>
            </a:r>
            <a:r>
              <a:rPr lang="en-US" baseline="30000" dirty="0"/>
              <a:t>33</a:t>
            </a:r>
            <a:r>
              <a:rPr lang="en-US" dirty="0"/>
              <a:t>But seek first his kingdom and his righteousness, and all these things will be given to you as well. </a:t>
            </a:r>
            <a:r>
              <a:rPr lang="en-US" baseline="30000" dirty="0"/>
              <a:t>34</a:t>
            </a:r>
            <a:r>
              <a:rPr lang="en-US" dirty="0"/>
              <a:t>Therefore do not worry about tomorrow, for tomorrow will worry about itself. Each day has enough trouble of its own.</a:t>
            </a:r>
            <a:endParaRPr lang="en-GB" dirty="0"/>
          </a:p>
          <a:p>
            <a:endParaRPr lang="en-GB" dirty="0"/>
          </a:p>
        </p:txBody>
      </p:sp>
    </p:spTree>
    <p:extLst>
      <p:ext uri="{BB962C8B-B14F-4D97-AF65-F5344CB8AC3E}">
        <p14:creationId xmlns:p14="http://schemas.microsoft.com/office/powerpoint/2010/main" val="23844350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the addiction end of the continuum</a:t>
            </a:r>
            <a:endParaRPr lang="en-GB" dirty="0"/>
          </a:p>
        </p:txBody>
      </p:sp>
      <p:sp>
        <p:nvSpPr>
          <p:cNvPr id="3" name="Content Placeholder 2"/>
          <p:cNvSpPr>
            <a:spLocks noGrp="1"/>
          </p:cNvSpPr>
          <p:nvPr>
            <p:ph idx="1"/>
          </p:nvPr>
        </p:nvSpPr>
        <p:spPr/>
        <p:txBody>
          <a:bodyPr/>
          <a:lstStyle/>
          <a:p>
            <a:r>
              <a:rPr lang="en-US" b="1" dirty="0"/>
              <a:t>If you have an addiction, you're not alone. According to the charity Action on Addiction, 1 in 3 people are addicted to something.</a:t>
            </a:r>
            <a:endParaRPr lang="en-US" dirty="0"/>
          </a:p>
          <a:p>
            <a:r>
              <a:rPr lang="en-US" dirty="0"/>
              <a:t>Addiction is defined as not having control over doing, taking or using something to the point where it could be harmful to you. </a:t>
            </a:r>
          </a:p>
          <a:p>
            <a:r>
              <a:rPr lang="en-US" dirty="0"/>
              <a:t>Addiction is most commonly associated with </a:t>
            </a:r>
            <a:r>
              <a:rPr lang="en-US" u="sng" dirty="0">
                <a:hlinkClick r:id="rId2"/>
              </a:rPr>
              <a:t>gambling</a:t>
            </a:r>
            <a:r>
              <a:rPr lang="en-US" dirty="0"/>
              <a:t>, </a:t>
            </a:r>
            <a:r>
              <a:rPr lang="en-US" u="sng" dirty="0">
                <a:hlinkClick r:id="rId3"/>
              </a:rPr>
              <a:t>drugs</a:t>
            </a:r>
            <a:r>
              <a:rPr lang="en-US" dirty="0"/>
              <a:t>, </a:t>
            </a:r>
            <a:r>
              <a:rPr lang="en-US" dirty="0">
                <a:hlinkClick r:id="rId4"/>
              </a:rPr>
              <a:t>alcohol</a:t>
            </a:r>
            <a:r>
              <a:rPr lang="en-US" dirty="0"/>
              <a:t> and </a:t>
            </a:r>
            <a:r>
              <a:rPr lang="en-US" u="sng" dirty="0">
                <a:hlinkClick r:id="rId5"/>
              </a:rPr>
              <a:t>nicotine</a:t>
            </a:r>
            <a:r>
              <a:rPr lang="en-US" dirty="0"/>
              <a:t>, but it's possible to be addicted to just about </a:t>
            </a:r>
            <a:r>
              <a:rPr lang="en-US" dirty="0" smtClean="0"/>
              <a:t>anything</a:t>
            </a:r>
          </a:p>
          <a:p>
            <a:r>
              <a:rPr lang="en-US" dirty="0" smtClean="0"/>
              <a:t>Pornography, work, internet, solvents, shopping</a:t>
            </a:r>
            <a:endParaRPr lang="en-GB" dirty="0"/>
          </a:p>
        </p:txBody>
      </p:sp>
    </p:spTree>
    <p:extLst>
      <p:ext uri="{BB962C8B-B14F-4D97-AF65-F5344CB8AC3E}">
        <p14:creationId xmlns:p14="http://schemas.microsoft.com/office/powerpoint/2010/main" val="2138756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verses that are important</a:t>
            </a:r>
            <a:endParaRPr lang="en-GB" dirty="0"/>
          </a:p>
        </p:txBody>
      </p:sp>
      <p:sp>
        <p:nvSpPr>
          <p:cNvPr id="3" name="Content Placeholder 2"/>
          <p:cNvSpPr>
            <a:spLocks noGrp="1"/>
          </p:cNvSpPr>
          <p:nvPr>
            <p:ph idx="1"/>
          </p:nvPr>
        </p:nvSpPr>
        <p:spPr/>
        <p:txBody>
          <a:bodyPr/>
          <a:lstStyle/>
          <a:p>
            <a:r>
              <a:rPr lang="en-US" b="1" dirty="0">
                <a:hlinkClick r:id="rId2"/>
              </a:rPr>
              <a:t>2 Timothy 1:7</a:t>
            </a:r>
            <a:r>
              <a:rPr lang="en-US" dirty="0"/>
              <a:t> </a:t>
            </a:r>
            <a:r>
              <a:rPr lang="en-US" baseline="30000" dirty="0"/>
              <a:t>7</a:t>
            </a:r>
            <a:r>
              <a:rPr lang="en-US" dirty="0"/>
              <a:t>For the Spirit God gave us does not make us timid, but </a:t>
            </a:r>
            <a:r>
              <a:rPr lang="en-US" dirty="0" smtClean="0"/>
              <a:t>gives </a:t>
            </a:r>
            <a:r>
              <a:rPr lang="en-US" dirty="0"/>
              <a:t>us power, love and self-discipline</a:t>
            </a:r>
            <a:r>
              <a:rPr lang="en-US" dirty="0" smtClean="0"/>
              <a:t>.</a:t>
            </a:r>
          </a:p>
          <a:p>
            <a:r>
              <a:rPr lang="en-US" dirty="0"/>
              <a:t>How can you say to your brother, ‘Let me take the speck out of your eye,’ while there is still a beam in your own eye? </a:t>
            </a:r>
            <a:r>
              <a:rPr lang="en-US" b="1" dirty="0"/>
              <a:t>5</a:t>
            </a:r>
            <a:r>
              <a:rPr lang="en-US" dirty="0">
                <a:hlinkClick r:id="rId3" tooltip="5273: hypokrita (N-VMS) -- From hupokrinomai; an actor under an assumed character, i.e. a dissembler"/>
              </a:rPr>
              <a:t>You </a:t>
            </a:r>
            <a:r>
              <a:rPr lang="en-US" dirty="0" smtClean="0">
                <a:hlinkClick r:id="rId3" tooltip="5273: hypokrita (N-VMS) -- From hupokrinomai; an actor under an assumed character, i.e. a dissembler"/>
              </a:rPr>
              <a:t>hypocrite</a:t>
            </a:r>
            <a:r>
              <a:rPr lang="en-US" dirty="0">
                <a:hlinkClick r:id="rId3" tooltip="5273: hypokrita (N-VMS) -- From hupokrinomai; an actor under an assumed character, i.e. a dissembler"/>
              </a:rPr>
              <a:t>!</a:t>
            </a:r>
            <a:r>
              <a:rPr lang="en-US" dirty="0"/>
              <a:t> </a:t>
            </a:r>
            <a:r>
              <a:rPr lang="en-US" dirty="0">
                <a:hlinkClick r:id="rId4" tooltip="4412: proton (Adv-S) -- First, in the first place, before, formerly. Neuter of protos as adverb; firstly."/>
              </a:rPr>
              <a:t>First</a:t>
            </a:r>
            <a:r>
              <a:rPr lang="en-US" dirty="0"/>
              <a:t> </a:t>
            </a:r>
            <a:r>
              <a:rPr lang="en-US" dirty="0">
                <a:hlinkClick r:id="rId5" tooltip="1544: ekbale (V-AMA-2S) -- To throw (cast, put) out; I banish; I bring forth, produce. From ek and ballo; to eject."/>
              </a:rPr>
              <a:t>take</a:t>
            </a:r>
            <a:r>
              <a:rPr lang="en-US" dirty="0"/>
              <a:t> </a:t>
            </a:r>
            <a:r>
              <a:rPr lang="en-US" dirty="0">
                <a:hlinkClick r:id="rId6" tooltip="3588: ten (Art-AFS) -- The, the definite article. Including the feminine he, and the neuter to in all their inflections; the definite article; the."/>
              </a:rPr>
              <a:t>the</a:t>
            </a:r>
            <a:r>
              <a:rPr lang="en-US" dirty="0"/>
              <a:t> </a:t>
            </a:r>
            <a:r>
              <a:rPr lang="en-US" dirty="0">
                <a:hlinkClick r:id="rId7" tooltip="1385: dokon (N-AFS) -- A beam or spar of timber. From dechomai; a stick of timber."/>
              </a:rPr>
              <a:t>beam</a:t>
            </a:r>
            <a:r>
              <a:rPr lang="en-US" dirty="0"/>
              <a:t> </a:t>
            </a:r>
            <a:r>
              <a:rPr lang="en-US" dirty="0">
                <a:hlinkClick r:id="rId8" tooltip="1537: ek (Prep) -- From out, out from among, from, suggesting from the interior outwards. A primary preposition denoting origin, from, out."/>
              </a:rPr>
              <a:t>out of</a:t>
            </a:r>
            <a:r>
              <a:rPr lang="en-US" dirty="0"/>
              <a:t> </a:t>
            </a:r>
            <a:r>
              <a:rPr lang="en-US" dirty="0">
                <a:hlinkClick r:id="rId9" tooltip="4771: sou (PPro-G2S) -- You. The person pronoun of the second person singular; thou."/>
              </a:rPr>
              <a:t>your own</a:t>
            </a:r>
            <a:r>
              <a:rPr lang="en-US" dirty="0"/>
              <a:t> </a:t>
            </a:r>
            <a:r>
              <a:rPr lang="en-US" dirty="0">
                <a:hlinkClick r:id="rId10" tooltip="3788: ophthalmou (N-GMS) -- The eye; fig: the mind's eye. From optanomai; the eye; by implication, vision; figuratively, envy."/>
              </a:rPr>
              <a:t>eye,</a:t>
            </a:r>
            <a:r>
              <a:rPr lang="en-US" dirty="0"/>
              <a:t> </a:t>
            </a:r>
            <a:r>
              <a:rPr lang="en-US" dirty="0">
                <a:hlinkClick r:id="rId11" tooltip="2532: kai (Conj) -- And, even, also, namely. "/>
              </a:rPr>
              <a:t>and</a:t>
            </a:r>
            <a:r>
              <a:rPr lang="en-US" dirty="0"/>
              <a:t> </a:t>
            </a:r>
            <a:r>
              <a:rPr lang="en-US" dirty="0">
                <a:hlinkClick r:id="rId12" tooltip="5119: tote (Adv) -- Then, at that time. From ho and hote; the when, i.e. At the time that."/>
              </a:rPr>
              <a:t>then</a:t>
            </a:r>
            <a:r>
              <a:rPr lang="en-US" dirty="0"/>
              <a:t> </a:t>
            </a:r>
            <a:r>
              <a:rPr lang="en-US" dirty="0">
                <a:hlinkClick r:id="rId13" tooltip="1227: diablepseis (V-FIA-2S) -- To see through, see clearly. From dia and blepo; to look through, i.e. Recover full vision."/>
              </a:rPr>
              <a:t>you will see clearly</a:t>
            </a:r>
            <a:r>
              <a:rPr lang="en-US" dirty="0"/>
              <a:t> </a:t>
            </a:r>
            <a:r>
              <a:rPr lang="en-US" dirty="0">
                <a:hlinkClick r:id="rId5" tooltip="1544: ekbalein (V-ANA) -- To throw (cast, put) out; I banish; I bring forth, produce. From ek and ballo; to eject."/>
              </a:rPr>
              <a:t>to remove</a:t>
            </a:r>
            <a:r>
              <a:rPr lang="en-US" dirty="0"/>
              <a:t> </a:t>
            </a:r>
            <a:r>
              <a:rPr lang="en-US" dirty="0">
                <a:hlinkClick r:id="rId6" tooltip="3588: to (Art-ANS) -- The, the definite article. Including the feminine he, and the neuter to in all their inflections; the definite article; the."/>
              </a:rPr>
              <a:t>the</a:t>
            </a:r>
            <a:r>
              <a:rPr lang="en-US" dirty="0"/>
              <a:t> </a:t>
            </a:r>
            <a:r>
              <a:rPr lang="en-US" dirty="0">
                <a:hlinkClick r:id="rId14" tooltip="2595: karphos (N-ANS) -- A dry stalk, chip of wood, twig, splinter, chaff. From karpho; a dry twig or straw."/>
              </a:rPr>
              <a:t>speck</a:t>
            </a:r>
            <a:r>
              <a:rPr lang="en-US" dirty="0"/>
              <a:t> </a:t>
            </a:r>
            <a:r>
              <a:rPr lang="en-US" dirty="0">
                <a:hlinkClick r:id="rId8" tooltip="1537: ek (Prep) -- From out, out from among, from, suggesting from the interior outwards. A primary preposition denoting origin, from, out."/>
              </a:rPr>
              <a:t>from</a:t>
            </a:r>
            <a:r>
              <a:rPr lang="en-US" dirty="0"/>
              <a:t> </a:t>
            </a:r>
            <a:r>
              <a:rPr lang="en-US" dirty="0">
                <a:hlinkClick r:id="rId9" tooltip="4771: sou (PPro-G2S) -- You. The person pronoun of the second person singular; thou."/>
              </a:rPr>
              <a:t>your</a:t>
            </a:r>
            <a:r>
              <a:rPr lang="en-US" dirty="0"/>
              <a:t> </a:t>
            </a:r>
            <a:r>
              <a:rPr lang="en-US" dirty="0">
                <a:hlinkClick r:id="rId15" tooltip="80: adelphou (N-GMS) -- A brother, member of the same religious community, especially a fellow-Christian. A brother near or remote."/>
              </a:rPr>
              <a:t>brother’s</a:t>
            </a:r>
            <a:r>
              <a:rPr lang="en-US" dirty="0"/>
              <a:t> </a:t>
            </a:r>
            <a:r>
              <a:rPr lang="en-US" dirty="0">
                <a:hlinkClick r:id="rId10" tooltip="3788: ophthalmou (N-GMS) -- The eye; fig: the mind's eye. From optanomai; the eye; by implication, vision; figuratively, envy."/>
              </a:rPr>
              <a:t>eye.</a:t>
            </a:r>
            <a:r>
              <a:rPr lang="en-US" dirty="0"/>
              <a:t> </a:t>
            </a:r>
            <a:r>
              <a:rPr lang="en-US" dirty="0" smtClean="0"/>
              <a:t> Matthew </a:t>
            </a:r>
            <a:r>
              <a:rPr lang="en-US" dirty="0" smtClean="0"/>
              <a:t>7:4-5</a:t>
            </a:r>
          </a:p>
          <a:p>
            <a:r>
              <a:rPr lang="en-US" dirty="0" smtClean="0"/>
              <a:t>If self-control is the fruit of the Holy Spirit, because self-control is embodied, emotional regulation then it is the Holy Spirit working in the whole of me not just my mind.</a:t>
            </a:r>
            <a:endParaRPr lang="en-GB" dirty="0"/>
          </a:p>
        </p:txBody>
      </p:sp>
    </p:spTree>
    <p:extLst>
      <p:ext uri="{BB962C8B-B14F-4D97-AF65-F5344CB8AC3E}">
        <p14:creationId xmlns:p14="http://schemas.microsoft.com/office/powerpoint/2010/main" val="2258104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of addiction</a:t>
            </a:r>
            <a:endParaRPr lang="en-GB" dirty="0"/>
          </a:p>
        </p:txBody>
      </p:sp>
      <p:sp>
        <p:nvSpPr>
          <p:cNvPr id="3" name="Content Placeholder 2"/>
          <p:cNvSpPr>
            <a:spLocks noGrp="1"/>
          </p:cNvSpPr>
          <p:nvPr>
            <p:ph idx="1"/>
          </p:nvPr>
        </p:nvSpPr>
        <p:spPr/>
        <p:txBody>
          <a:bodyPr/>
          <a:lstStyle/>
          <a:p>
            <a:r>
              <a:rPr lang="en-US" dirty="0" smtClean="0"/>
              <a:t>Addiction is defined as not having </a:t>
            </a:r>
            <a:r>
              <a:rPr lang="en-US" sz="4400" dirty="0" smtClean="0"/>
              <a:t>control</a:t>
            </a:r>
            <a:r>
              <a:rPr lang="en-US" dirty="0" smtClean="0"/>
              <a:t> over doing, taking or using something to the point where it could be harmful to you. </a:t>
            </a:r>
          </a:p>
          <a:p>
            <a:pPr marL="0" indent="0">
              <a:buNone/>
            </a:pPr>
            <a:r>
              <a:rPr lang="en-GB" dirty="0" smtClean="0"/>
              <a:t>Just focus on this:</a:t>
            </a:r>
          </a:p>
          <a:p>
            <a:pPr marL="0" indent="0">
              <a:buNone/>
            </a:pPr>
            <a:r>
              <a:rPr lang="en-GB" dirty="0" smtClean="0"/>
              <a:t>One reasons is the power of the urges, </a:t>
            </a:r>
            <a:r>
              <a:rPr lang="en-GB" sz="3600" dirty="0" smtClean="0"/>
              <a:t>cravings</a:t>
            </a:r>
            <a:r>
              <a:rPr lang="en-GB" dirty="0" smtClean="0"/>
              <a:t> </a:t>
            </a:r>
            <a:r>
              <a:rPr lang="en-GB" dirty="0" err="1" smtClean="0"/>
              <a:t>etc</a:t>
            </a:r>
            <a:r>
              <a:rPr lang="en-GB" dirty="0" smtClean="0"/>
              <a:t> that overwhelm our self-control even when we consciously intend to not </a:t>
            </a:r>
            <a:r>
              <a:rPr lang="en-GB" sz="4000" dirty="0" smtClean="0"/>
              <a:t>relapse</a:t>
            </a:r>
            <a:endParaRPr lang="en-GB" sz="4000" dirty="0"/>
          </a:p>
        </p:txBody>
      </p:sp>
    </p:spTree>
    <p:extLst>
      <p:ext uri="{BB962C8B-B14F-4D97-AF65-F5344CB8AC3E}">
        <p14:creationId xmlns:p14="http://schemas.microsoft.com/office/powerpoint/2010/main" val="31933399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causes addictions?</a:t>
            </a:r>
            <a:endParaRPr lang="en-GB" dirty="0"/>
          </a:p>
        </p:txBody>
      </p:sp>
      <p:sp>
        <p:nvSpPr>
          <p:cNvPr id="3" name="Content Placeholder 2"/>
          <p:cNvSpPr>
            <a:spLocks noGrp="1"/>
          </p:cNvSpPr>
          <p:nvPr>
            <p:ph idx="1"/>
          </p:nvPr>
        </p:nvSpPr>
        <p:spPr/>
        <p:txBody>
          <a:bodyPr>
            <a:normAutofit lnSpcReduction="10000"/>
          </a:bodyPr>
          <a:lstStyle/>
          <a:p>
            <a:r>
              <a:rPr lang="en-US" dirty="0"/>
              <a:t>There are lots of reasons why addictions begin. In the case of drugs, alcohol and nicotine, these substances affect the way you feel, both physically and mentally. These feelings can be enjoyable and create a powerful urge to use the substances again. </a:t>
            </a:r>
            <a:endParaRPr lang="en-US" dirty="0" smtClean="0"/>
          </a:p>
          <a:p>
            <a:r>
              <a:rPr lang="en-US" dirty="0"/>
              <a:t>Gambling may result in a similar mental "high" after a win, followed by a strong urge to try again and recreate that feeling. This can develop into a habit that becomes very hard to stop</a:t>
            </a:r>
            <a:r>
              <a:rPr lang="en-US" dirty="0" smtClean="0"/>
              <a:t>.</a:t>
            </a:r>
          </a:p>
          <a:p>
            <a:r>
              <a:rPr lang="en-US" dirty="0"/>
              <a:t>Being addicted to something means that not having it causes withdrawal symptoms, or a "come down". Because this can be unpleasant, it's easier to carry on having or doing what you crave, and so the cycle continues. </a:t>
            </a:r>
            <a:endParaRPr lang="en-GB" dirty="0"/>
          </a:p>
        </p:txBody>
      </p:sp>
    </p:spTree>
    <p:extLst>
      <p:ext uri="{BB962C8B-B14F-4D97-AF65-F5344CB8AC3E}">
        <p14:creationId xmlns:p14="http://schemas.microsoft.com/office/powerpoint/2010/main" val="12456769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Addiction is never just individual</a:t>
            </a:r>
            <a:endParaRPr lang="en-GB" dirty="0"/>
          </a:p>
        </p:txBody>
      </p:sp>
      <p:sp>
        <p:nvSpPr>
          <p:cNvPr id="3" name="Content Placeholder 2"/>
          <p:cNvSpPr>
            <a:spLocks noGrp="1"/>
          </p:cNvSpPr>
          <p:nvPr>
            <p:ph idx="1"/>
          </p:nvPr>
        </p:nvSpPr>
        <p:spPr/>
        <p:txBody>
          <a:bodyPr/>
          <a:lstStyle/>
          <a:p>
            <a:r>
              <a:rPr lang="en-US" dirty="0"/>
              <a:t>The strain of managing an addiction can seriously damage your work life and relationships. In the case of substance misuse (for example, drugs and alcohol), an addiction can have serious psychological and physical effects</a:t>
            </a:r>
            <a:r>
              <a:rPr lang="en-US" dirty="0" smtClean="0"/>
              <a:t>.</a:t>
            </a:r>
          </a:p>
          <a:p>
            <a:r>
              <a:rPr lang="en-US" dirty="0"/>
              <a:t>An addiction can be a way of blocking out difficult issues. Unemployment and poverty can trigger addiction, along with </a:t>
            </a:r>
            <a:r>
              <a:rPr lang="en-US" u="sng" dirty="0">
                <a:hlinkClick r:id="rId2"/>
              </a:rPr>
              <a:t>stress</a:t>
            </a:r>
            <a:r>
              <a:rPr lang="en-US" dirty="0"/>
              <a:t> and emotional or professional pressure.</a:t>
            </a:r>
            <a:endParaRPr lang="en-GB" dirty="0"/>
          </a:p>
        </p:txBody>
      </p:sp>
    </p:spTree>
    <p:extLst>
      <p:ext uri="{BB962C8B-B14F-4D97-AF65-F5344CB8AC3E}">
        <p14:creationId xmlns:p14="http://schemas.microsoft.com/office/powerpoint/2010/main" val="17409887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need to be non-judgemental </a:t>
            </a:r>
            <a:endParaRPr lang="en-GB" dirty="0"/>
          </a:p>
        </p:txBody>
      </p:sp>
      <p:sp>
        <p:nvSpPr>
          <p:cNvPr id="3" name="Content Placeholder 2"/>
          <p:cNvSpPr>
            <a:spLocks noGrp="1"/>
          </p:cNvSpPr>
          <p:nvPr>
            <p:ph idx="1"/>
          </p:nvPr>
        </p:nvSpPr>
        <p:spPr/>
        <p:txBody>
          <a:bodyPr/>
          <a:lstStyle/>
          <a:p>
            <a:r>
              <a:rPr lang="en-GB" dirty="0" smtClean="0"/>
              <a:t>There’s a problem with cravings or addiction in that we can see ourselves as bad people – and other people can judge us in that way.</a:t>
            </a:r>
          </a:p>
          <a:p>
            <a:r>
              <a:rPr lang="en-GB" dirty="0" smtClean="0"/>
              <a:t>In fact an addiction can start with someone with very high standards suffering from performance anxiety</a:t>
            </a:r>
          </a:p>
          <a:p>
            <a:r>
              <a:rPr lang="en-GB" dirty="0" smtClean="0"/>
              <a:t>Self-control is part of a wider capacity for self-regulation, also important in addiction or cravings</a:t>
            </a:r>
          </a:p>
          <a:p>
            <a:r>
              <a:rPr lang="en-GB" dirty="0" smtClean="0"/>
              <a:t>Self-awareness is important because of our automatic reactions to stress, including having a drink, shopping, cigarette, chocolate, drugs, pornography </a:t>
            </a:r>
            <a:r>
              <a:rPr lang="en-GB" dirty="0" err="1" smtClean="0"/>
              <a:t>etc</a:t>
            </a:r>
            <a:endParaRPr lang="en-GB" dirty="0" smtClean="0"/>
          </a:p>
          <a:p>
            <a:endParaRPr lang="en-GB" dirty="0"/>
          </a:p>
        </p:txBody>
      </p:sp>
    </p:spTree>
    <p:extLst>
      <p:ext uri="{BB962C8B-B14F-4D97-AF65-F5344CB8AC3E}">
        <p14:creationId xmlns:p14="http://schemas.microsoft.com/office/powerpoint/2010/main" val="1264010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SURFING THE URGE: EXPERIENTIAL ACCEPTANCE MODERATES THE RELATION BETWEEN AUTOMATIC ALCOHOL MOTIVATION AND HAZARDOUS DRINKING</a:t>
            </a:r>
            <a:br>
              <a:rPr lang="en-US" sz="2400" dirty="0" smtClean="0"/>
            </a:br>
            <a:r>
              <a:rPr lang="en-US" sz="2400" dirty="0" smtClean="0"/>
              <a:t>BRIAN D. OSTAFIN</a:t>
            </a:r>
            <a:endParaRPr lang="en-GB" sz="2400" dirty="0"/>
          </a:p>
        </p:txBody>
      </p:sp>
      <p:sp>
        <p:nvSpPr>
          <p:cNvPr id="3" name="Content Placeholder 2"/>
          <p:cNvSpPr>
            <a:spLocks noGrp="1"/>
          </p:cNvSpPr>
          <p:nvPr>
            <p:ph idx="1"/>
          </p:nvPr>
        </p:nvSpPr>
        <p:spPr/>
        <p:txBody>
          <a:bodyPr/>
          <a:lstStyle/>
          <a:p>
            <a:r>
              <a:rPr lang="en-GB" dirty="0" smtClean="0"/>
              <a:t>There is growing evidence for the role of automatic mental processes in substance </a:t>
            </a:r>
            <a:r>
              <a:rPr lang="en-GB" dirty="0" smtClean="0"/>
              <a:t>use. Recent research suggests that mindfulness training may be a useful treatment </a:t>
            </a:r>
            <a:r>
              <a:rPr lang="en-GB" dirty="0" smtClean="0"/>
              <a:t>for substance use disorders and theoretical analyses suggest mindfulness works by decoupling the relation between automatic appetitive responses and actual </a:t>
            </a:r>
            <a:r>
              <a:rPr lang="en-GB" dirty="0" err="1" smtClean="0"/>
              <a:t>behavior</a:t>
            </a:r>
            <a:r>
              <a:rPr lang="en-GB" dirty="0" smtClean="0"/>
              <a:t>.</a:t>
            </a:r>
          </a:p>
          <a:p>
            <a:r>
              <a:rPr lang="en-US" dirty="0" smtClean="0"/>
              <a:t>Journal of Social and Clinical Psychology, Vol. 27, No. 4, 2008, pp. 404–418</a:t>
            </a:r>
          </a:p>
          <a:p>
            <a:endParaRPr lang="en-GB" dirty="0"/>
          </a:p>
        </p:txBody>
      </p:sp>
    </p:spTree>
    <p:extLst>
      <p:ext uri="{BB962C8B-B14F-4D97-AF65-F5344CB8AC3E}">
        <p14:creationId xmlns:p14="http://schemas.microsoft.com/office/powerpoint/2010/main" val="2888398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Surfing the urge</a:t>
            </a:r>
            <a:endParaRPr lang="en-GB" dirty="0"/>
          </a:p>
        </p:txBody>
      </p:sp>
      <p:sp>
        <p:nvSpPr>
          <p:cNvPr id="3" name="Content Placeholder 2"/>
          <p:cNvSpPr>
            <a:spLocks noGrp="1"/>
          </p:cNvSpPr>
          <p:nvPr>
            <p:ph idx="1"/>
          </p:nvPr>
        </p:nvSpPr>
        <p:spPr/>
        <p:txBody>
          <a:bodyPr>
            <a:normAutofit lnSpcReduction="10000"/>
          </a:bodyPr>
          <a:lstStyle/>
          <a:p>
            <a:r>
              <a:rPr lang="en-US" dirty="0" smtClean="0"/>
              <a:t>A defining element of addiction is the difficulty in refraining from substance use even when one has conscious intentions to do so</a:t>
            </a:r>
          </a:p>
          <a:p>
            <a:r>
              <a:rPr lang="en-US" dirty="0" smtClean="0"/>
              <a:t>404</a:t>
            </a:r>
          </a:p>
          <a:p>
            <a:pPr marL="0" indent="0">
              <a:buNone/>
            </a:pPr>
            <a:r>
              <a:rPr lang="en-GB" dirty="0" smtClean="0"/>
              <a:t>The drinker may accept the disposition to drink, allowing it to grow and recede without taking action to actually </a:t>
            </a:r>
            <a:r>
              <a:rPr lang="en-GB" dirty="0" smtClean="0"/>
              <a:t>drink (to reduce negative affect or increase positive affect). </a:t>
            </a:r>
            <a:r>
              <a:rPr lang="en-GB" dirty="0" err="1" smtClean="0"/>
              <a:t>Marlatt</a:t>
            </a:r>
            <a:r>
              <a:rPr lang="en-GB" dirty="0" smtClean="0"/>
              <a:t> has described this type of accepting attitude toward automatic appetitive responses in addiction as “urge surfing” (</a:t>
            </a:r>
            <a:r>
              <a:rPr lang="en-GB" dirty="0" err="1" smtClean="0"/>
              <a:t>Marlatt</a:t>
            </a:r>
            <a:r>
              <a:rPr lang="en-GB" dirty="0" smtClean="0"/>
              <a:t>, 1994). Recent </a:t>
            </a:r>
            <a:r>
              <a:rPr lang="en-GB" dirty="0" smtClean="0"/>
              <a:t>work suggests that mindfulness may indeed be a useful treatment for substance use </a:t>
            </a:r>
            <a:r>
              <a:rPr lang="en-GB" dirty="0" err="1" smtClean="0"/>
              <a:t>behaviors</a:t>
            </a:r>
            <a:r>
              <a:rPr lang="en-GB" dirty="0" smtClean="0"/>
              <a:t> including </a:t>
            </a:r>
            <a:r>
              <a:rPr lang="en-GB" dirty="0" err="1" smtClean="0"/>
              <a:t>alcohol,cocaine</a:t>
            </a:r>
            <a:r>
              <a:rPr lang="en-GB" dirty="0" smtClean="0"/>
              <a:t>, marijuana and cigarette use (Bowen et al., 2006; Davis, Fleming, Bonus, &amp; Baker, 2007). </a:t>
            </a:r>
            <a:endParaRPr lang="en-GB" dirty="0"/>
          </a:p>
        </p:txBody>
      </p:sp>
    </p:spTree>
    <p:extLst>
      <p:ext uri="{BB962C8B-B14F-4D97-AF65-F5344CB8AC3E}">
        <p14:creationId xmlns:p14="http://schemas.microsoft.com/office/powerpoint/2010/main" val="14669840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Can’t do it on willpower</a:t>
            </a:r>
            <a:endParaRPr lang="en-GB" dirty="0"/>
          </a:p>
        </p:txBody>
      </p:sp>
      <p:sp>
        <p:nvSpPr>
          <p:cNvPr id="3" name="Content Placeholder 2"/>
          <p:cNvSpPr>
            <a:spLocks noGrp="1"/>
          </p:cNvSpPr>
          <p:nvPr>
            <p:ph idx="1"/>
          </p:nvPr>
        </p:nvSpPr>
        <p:spPr/>
        <p:txBody>
          <a:bodyPr>
            <a:normAutofit/>
          </a:bodyPr>
          <a:lstStyle/>
          <a:p>
            <a:r>
              <a:rPr lang="en-GB" sz="6000" dirty="0" smtClean="0"/>
              <a:t>What we resist persists</a:t>
            </a:r>
            <a:endParaRPr lang="en-GB" sz="6000" dirty="0"/>
          </a:p>
        </p:txBody>
      </p:sp>
    </p:spTree>
    <p:extLst>
      <p:ext uri="{BB962C8B-B14F-4D97-AF65-F5344CB8AC3E}">
        <p14:creationId xmlns:p14="http://schemas.microsoft.com/office/powerpoint/2010/main" val="36906945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resources</a:t>
            </a:r>
            <a:endParaRPr lang="en-GB" dirty="0"/>
          </a:p>
        </p:txBody>
      </p:sp>
      <p:sp>
        <p:nvSpPr>
          <p:cNvPr id="7" name="Content Placeholder 6"/>
          <p:cNvSpPr>
            <a:spLocks noGrp="1"/>
          </p:cNvSpPr>
          <p:nvPr>
            <p:ph idx="1"/>
          </p:nvPr>
        </p:nvSpPr>
        <p:spPr>
          <a:xfrm>
            <a:off x="911773" y="2190749"/>
            <a:ext cx="10515600" cy="52901337"/>
          </a:xfrm>
        </p:spPr>
        <p:txBody>
          <a:bodyPr/>
          <a:lstStyle/>
          <a:p>
            <a:r>
              <a:rPr lang="en-GB" dirty="0">
                <a:hlinkClick r:id="rId2"/>
              </a:rPr>
              <a:t>https://www.alcoholics-anonymous.org.uk</a:t>
            </a:r>
            <a:r>
              <a:rPr lang="en-GB" dirty="0" smtClean="0">
                <a:hlinkClick r:id="rId2"/>
              </a:rPr>
              <a:t>/</a:t>
            </a:r>
            <a:endParaRPr lang="en-GB" dirty="0" smtClean="0"/>
          </a:p>
          <a:p>
            <a:pPr lvl="0"/>
            <a:r>
              <a:rPr lang="en-US" altLang="en-US" dirty="0">
                <a:solidFill>
                  <a:srgbClr val="2973AD"/>
                </a:solidFill>
                <a:latin typeface="&amp;quot"/>
              </a:rPr>
              <a:t>0800 9177 </a:t>
            </a:r>
            <a:r>
              <a:rPr lang="en-US" altLang="en-US" dirty="0" smtClean="0">
                <a:solidFill>
                  <a:srgbClr val="2973AD"/>
                </a:solidFill>
                <a:latin typeface="&amp;quot"/>
              </a:rPr>
              <a:t>650</a:t>
            </a:r>
          </a:p>
          <a:p>
            <a:pPr lvl="0"/>
            <a:r>
              <a:rPr lang="en-US" altLang="en-US" dirty="0">
                <a:latin typeface="Arial" panose="020B0604020202020204" pitchFamily="34" charset="0"/>
                <a:hlinkClick r:id="rId3"/>
              </a:rPr>
              <a:t>https://www.gamblersanonymous.org.uk</a:t>
            </a:r>
            <a:r>
              <a:rPr lang="en-US" altLang="en-US" dirty="0" smtClean="0">
                <a:latin typeface="Arial" panose="020B0604020202020204" pitchFamily="34" charset="0"/>
                <a:hlinkClick r:id="rId3"/>
              </a:rPr>
              <a:t>/</a:t>
            </a:r>
            <a:endParaRPr lang="en-US" altLang="en-US" dirty="0" smtClean="0">
              <a:latin typeface="Arial" panose="020B0604020202020204" pitchFamily="34" charset="0"/>
            </a:endParaRPr>
          </a:p>
          <a:p>
            <a:pPr lvl="0"/>
            <a:r>
              <a:rPr lang="en-US" altLang="en-US" dirty="0" smtClean="0">
                <a:latin typeface="Arial" panose="020B0604020202020204" pitchFamily="34" charset="0"/>
              </a:rPr>
              <a:t>To help fight Internet temptation:</a:t>
            </a:r>
          </a:p>
          <a:p>
            <a:pPr lvl="0"/>
            <a:r>
              <a:rPr lang="en-US" altLang="en-US" dirty="0" smtClean="0">
                <a:latin typeface="Arial" panose="020B0604020202020204" pitchFamily="34" charset="0"/>
                <a:hlinkClick r:id="rId4"/>
              </a:rPr>
              <a:t>www.covenanteyes.com</a:t>
            </a:r>
            <a:endParaRPr lang="en-US" altLang="en-US" dirty="0" smtClean="0">
              <a:latin typeface="Arial" panose="020B0604020202020204" pitchFamily="34" charset="0"/>
            </a:endParaRPr>
          </a:p>
          <a:p>
            <a:pPr lvl="0"/>
            <a:r>
              <a:rPr lang="en-US" altLang="en-US" dirty="0" smtClean="0">
                <a:latin typeface="Arial" panose="020B0604020202020204" pitchFamily="34" charset="0"/>
              </a:rPr>
              <a:t>Offers Internet accountability and Internet filtering</a:t>
            </a:r>
            <a:endParaRPr lang="en-US" altLang="en-US" dirty="0">
              <a:latin typeface="Arial" panose="020B0604020202020204" pitchFamily="34" charset="0"/>
            </a:endParaRPr>
          </a:p>
          <a:p>
            <a:endParaRPr lang="en-GB" dirty="0"/>
          </a:p>
        </p:txBody>
      </p:sp>
    </p:spTree>
    <p:extLst>
      <p:ext uri="{BB962C8B-B14F-4D97-AF65-F5344CB8AC3E}">
        <p14:creationId xmlns:p14="http://schemas.microsoft.com/office/powerpoint/2010/main" val="3026152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 all live on a continuum of addiction</a:t>
            </a:r>
            <a:endParaRPr lang="en-GB" dirty="0"/>
          </a:p>
        </p:txBody>
      </p:sp>
      <p:sp>
        <p:nvSpPr>
          <p:cNvPr id="3" name="Content Placeholder 2"/>
          <p:cNvSpPr>
            <a:spLocks noGrp="1"/>
          </p:cNvSpPr>
          <p:nvPr>
            <p:ph idx="1"/>
          </p:nvPr>
        </p:nvSpPr>
        <p:spPr/>
        <p:txBody>
          <a:bodyPr/>
          <a:lstStyle/>
          <a:p>
            <a:r>
              <a:rPr lang="en-GB" dirty="0" smtClean="0"/>
              <a:t>Self help</a:t>
            </a:r>
          </a:p>
          <a:p>
            <a:r>
              <a:rPr lang="en-GB" dirty="0" smtClean="0"/>
              <a:t>Addiction groups like AA or GA</a:t>
            </a:r>
          </a:p>
          <a:p>
            <a:r>
              <a:rPr lang="en-GB" dirty="0" smtClean="0"/>
              <a:t>Professional help</a:t>
            </a:r>
          </a:p>
          <a:p>
            <a:r>
              <a:rPr lang="en-GB" dirty="0" smtClean="0"/>
              <a:t>Continuum of addiction</a:t>
            </a:r>
          </a:p>
          <a:p>
            <a:r>
              <a:rPr lang="en-GB" dirty="0" smtClean="0"/>
              <a:t>See: </a:t>
            </a:r>
            <a:r>
              <a:rPr lang="en-GB" dirty="0" smtClean="0">
                <a:hlinkClick r:id="rId2"/>
              </a:rPr>
              <a:t>https://www.nhs.uk/live-well/healthy-body/addiction-what-is-it/</a:t>
            </a:r>
            <a:endParaRPr lang="en-GB" dirty="0" smtClean="0"/>
          </a:p>
          <a:p>
            <a:endParaRPr lang="en-GB" dirty="0"/>
          </a:p>
        </p:txBody>
      </p:sp>
    </p:spTree>
    <p:extLst>
      <p:ext uri="{BB962C8B-B14F-4D97-AF65-F5344CB8AC3E}">
        <p14:creationId xmlns:p14="http://schemas.microsoft.com/office/powerpoint/2010/main" val="3622516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8000" dirty="0" smtClean="0"/>
              <a:t>Why?</a:t>
            </a:r>
            <a:endParaRPr lang="en-GB" sz="8000" dirty="0"/>
          </a:p>
        </p:txBody>
      </p:sp>
      <p:sp>
        <p:nvSpPr>
          <p:cNvPr id="3" name="Content Placeholder 2"/>
          <p:cNvSpPr>
            <a:spLocks noGrp="1"/>
          </p:cNvSpPr>
          <p:nvPr>
            <p:ph idx="1"/>
          </p:nvPr>
        </p:nvSpPr>
        <p:spPr/>
        <p:txBody>
          <a:bodyPr>
            <a:normAutofit/>
          </a:bodyPr>
          <a:lstStyle/>
          <a:p>
            <a:r>
              <a:rPr lang="en-GB" sz="5400" dirty="0" smtClean="0"/>
              <a:t>Anthropological question and answer</a:t>
            </a:r>
          </a:p>
          <a:p>
            <a:endParaRPr lang="en-GB" sz="5400" dirty="0"/>
          </a:p>
        </p:txBody>
      </p:sp>
    </p:spTree>
    <p:extLst>
      <p:ext uri="{BB962C8B-B14F-4D97-AF65-F5344CB8AC3E}">
        <p14:creationId xmlns:p14="http://schemas.microsoft.com/office/powerpoint/2010/main" val="2911854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283" y="375636"/>
            <a:ext cx="10515600" cy="1325563"/>
          </a:xfrm>
        </p:spPr>
        <p:txBody>
          <a:bodyPr/>
          <a:lstStyle/>
          <a:p>
            <a:r>
              <a:rPr lang="en-GB" dirty="0" smtClean="0"/>
              <a:t>Mindfulness helps our anthropology</a:t>
            </a:r>
            <a:endParaRPr lang="en-GB" dirty="0"/>
          </a:p>
        </p:txBody>
      </p:sp>
      <p:sp>
        <p:nvSpPr>
          <p:cNvPr id="3" name="Content Placeholder 2"/>
          <p:cNvSpPr>
            <a:spLocks noGrp="1"/>
          </p:cNvSpPr>
          <p:nvPr>
            <p:ph idx="1"/>
          </p:nvPr>
        </p:nvSpPr>
        <p:spPr/>
        <p:txBody>
          <a:bodyPr/>
          <a:lstStyle/>
          <a:p>
            <a:pPr marL="0" indent="0">
              <a:buNone/>
            </a:pPr>
            <a:endParaRPr lang="en-GB" dirty="0" smtClean="0"/>
          </a:p>
          <a:p>
            <a:r>
              <a:rPr lang="en-GB" sz="4000" dirty="0" smtClean="0"/>
              <a:t>What is the centre of gravity of human beings:</a:t>
            </a:r>
          </a:p>
          <a:p>
            <a:pPr marL="0" indent="0">
              <a:buNone/>
            </a:pPr>
            <a:endParaRPr lang="en-GB" sz="4000" dirty="0" smtClean="0"/>
          </a:p>
          <a:p>
            <a:r>
              <a:rPr lang="en-GB" sz="4000" dirty="0" smtClean="0"/>
              <a:t>Are we thinking animals, believing animals, feeling/desiring animals?</a:t>
            </a:r>
          </a:p>
          <a:p>
            <a:pPr marL="0" indent="0">
              <a:buNone/>
            </a:pPr>
            <a:endParaRPr lang="en-GB" dirty="0"/>
          </a:p>
        </p:txBody>
      </p:sp>
    </p:spTree>
    <p:extLst>
      <p:ext uri="{BB962C8B-B14F-4D97-AF65-F5344CB8AC3E}">
        <p14:creationId xmlns:p14="http://schemas.microsoft.com/office/powerpoint/2010/main" val="1946203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Information rather than formation</a:t>
            </a:r>
            <a:endParaRPr lang="en-GB" dirty="0"/>
          </a:p>
        </p:txBody>
      </p:sp>
      <p:sp>
        <p:nvSpPr>
          <p:cNvPr id="3" name="Content Placeholder 2"/>
          <p:cNvSpPr>
            <a:spLocks noGrp="1"/>
          </p:cNvSpPr>
          <p:nvPr>
            <p:ph idx="1"/>
          </p:nvPr>
        </p:nvSpPr>
        <p:spPr/>
        <p:txBody>
          <a:bodyPr>
            <a:normAutofit/>
          </a:bodyPr>
          <a:lstStyle/>
          <a:p>
            <a:r>
              <a:rPr lang="en-GB" sz="4000" dirty="0" smtClean="0"/>
              <a:t>James K.A. Smith’s thesis is that we are bubble-headed Christians with stick bodies</a:t>
            </a:r>
          </a:p>
          <a:p>
            <a:r>
              <a:rPr lang="en-GB" sz="4000" dirty="0" smtClean="0"/>
              <a:t>We have been over-fed information and neglected information</a:t>
            </a:r>
          </a:p>
          <a:p>
            <a:r>
              <a:rPr lang="en-GB" sz="4000" dirty="0" smtClean="0"/>
              <a:t>Implications – we are vulnerable to embodied emotions because we don’t indwell our bodies and emotions.</a:t>
            </a:r>
          </a:p>
          <a:p>
            <a:endParaRPr lang="en-GB" sz="4000" dirty="0"/>
          </a:p>
        </p:txBody>
      </p:sp>
    </p:spTree>
    <p:extLst>
      <p:ext uri="{BB962C8B-B14F-4D97-AF65-F5344CB8AC3E}">
        <p14:creationId xmlns:p14="http://schemas.microsoft.com/office/powerpoint/2010/main" val="3757243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Shaped by  culture</a:t>
            </a:r>
            <a:endParaRPr lang="en-GB" dirty="0"/>
          </a:p>
        </p:txBody>
      </p:sp>
      <p:sp>
        <p:nvSpPr>
          <p:cNvPr id="3" name="Content Placeholder 2"/>
          <p:cNvSpPr>
            <a:spLocks noGrp="1"/>
          </p:cNvSpPr>
          <p:nvPr>
            <p:ph idx="1"/>
          </p:nvPr>
        </p:nvSpPr>
        <p:spPr/>
        <p:txBody>
          <a:bodyPr>
            <a:noAutofit/>
          </a:bodyPr>
          <a:lstStyle/>
          <a:p>
            <a:r>
              <a:rPr lang="en-GB" sz="3200" dirty="0" smtClean="0"/>
              <a:t>Smith’s thesis is that we are desiring creatures</a:t>
            </a:r>
          </a:p>
          <a:p>
            <a:r>
              <a:rPr lang="en-GB" sz="3200" dirty="0" smtClean="0"/>
              <a:t>That the culture of Western consumerism and materialism does not give us information but appeals to our desires, sells us a version of the good life</a:t>
            </a:r>
          </a:p>
          <a:p>
            <a:r>
              <a:rPr lang="en-GB" sz="3200" dirty="0" smtClean="0"/>
              <a:t>We easily are drawn into this consumer lifestyle without conscious awareness</a:t>
            </a:r>
          </a:p>
          <a:p>
            <a:r>
              <a:rPr lang="en-GB" sz="3200" dirty="0" smtClean="0"/>
              <a:t>To which you can add the idea of the empty self created post-war by government and business (Philip Cushman)</a:t>
            </a:r>
            <a:endParaRPr lang="en-GB" sz="3200" dirty="0"/>
          </a:p>
        </p:txBody>
      </p:sp>
    </p:spTree>
    <p:extLst>
      <p:ext uri="{BB962C8B-B14F-4D97-AF65-F5344CB8AC3E}">
        <p14:creationId xmlns:p14="http://schemas.microsoft.com/office/powerpoint/2010/main" val="2469438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Instrumentalizing</a:t>
            </a:r>
            <a:r>
              <a:rPr lang="en-GB" dirty="0" smtClean="0"/>
              <a:t> the body</a:t>
            </a:r>
            <a:endParaRPr lang="en-GB" dirty="0"/>
          </a:p>
        </p:txBody>
      </p:sp>
      <p:sp>
        <p:nvSpPr>
          <p:cNvPr id="3" name="Content Placeholder 2"/>
          <p:cNvSpPr>
            <a:spLocks noGrp="1"/>
          </p:cNvSpPr>
          <p:nvPr>
            <p:ph idx="1"/>
          </p:nvPr>
        </p:nvSpPr>
        <p:spPr/>
        <p:txBody>
          <a:bodyPr>
            <a:normAutofit/>
          </a:bodyPr>
          <a:lstStyle/>
          <a:p>
            <a:r>
              <a:rPr lang="en-GB" sz="3600" dirty="0" smtClean="0"/>
              <a:t>In popular culture we are often shaped to live in our minds, or a virtual world and not in an embodied way.</a:t>
            </a:r>
          </a:p>
          <a:p>
            <a:r>
              <a:rPr lang="en-GB" sz="3600" dirty="0" smtClean="0"/>
              <a:t>In our culture the body is seen as instrumental, that the real ‘you’ is what you feel inside. (See Nancy R. </a:t>
            </a:r>
            <a:r>
              <a:rPr lang="en-GB" sz="3600" dirty="0" err="1" smtClean="0"/>
              <a:t>Pearcey</a:t>
            </a:r>
            <a:r>
              <a:rPr lang="en-GB" sz="3600" dirty="0" smtClean="0"/>
              <a:t>, </a:t>
            </a:r>
            <a:r>
              <a:rPr lang="en-GB" sz="3600" i="1" dirty="0" smtClean="0"/>
              <a:t>Love Thy Body </a:t>
            </a:r>
            <a:r>
              <a:rPr lang="en-GB" sz="3600" dirty="0" smtClean="0"/>
              <a:t>(Baker Books, 2018).</a:t>
            </a:r>
          </a:p>
          <a:p>
            <a:r>
              <a:rPr lang="en-GB" sz="3600" i="1" dirty="0" smtClean="0"/>
              <a:t>Mindful awareness integrates body, heart, soul, emotions, mind in a holistic way (a biblical anthropology)</a:t>
            </a:r>
            <a:endParaRPr lang="en-GB" sz="3600" i="1" dirty="0"/>
          </a:p>
        </p:txBody>
      </p:sp>
    </p:spTree>
    <p:extLst>
      <p:ext uri="{BB962C8B-B14F-4D97-AF65-F5344CB8AC3E}">
        <p14:creationId xmlns:p14="http://schemas.microsoft.com/office/powerpoint/2010/main" val="2923784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4223</TotalTime>
  <Words>2281</Words>
  <Application>Microsoft Office PowerPoint</Application>
  <PresentationFormat>Widescreen</PresentationFormat>
  <Paragraphs>152</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&amp;quot</vt:lpstr>
      <vt:lpstr>Arial</vt:lpstr>
      <vt:lpstr>Calibri</vt:lpstr>
      <vt:lpstr>Calibri Light</vt:lpstr>
      <vt:lpstr>Office Theme</vt:lpstr>
      <vt:lpstr>‘Mindfulness, God, Self-control and our Cravings’</vt:lpstr>
      <vt:lpstr>Self Control in the Bible</vt:lpstr>
      <vt:lpstr>Other verses that are important</vt:lpstr>
      <vt:lpstr>We all live on a continuum of addiction</vt:lpstr>
      <vt:lpstr>Why?</vt:lpstr>
      <vt:lpstr>Mindfulness helps our anthropology</vt:lpstr>
      <vt:lpstr>Information rather than formation</vt:lpstr>
      <vt:lpstr>Shaped by  culture</vt:lpstr>
      <vt:lpstr>Instrumentalizing the body</vt:lpstr>
      <vt:lpstr>Our view on the human person</vt:lpstr>
      <vt:lpstr>For further reading</vt:lpstr>
      <vt:lpstr>To which we need to add Our Culture is…</vt:lpstr>
      <vt:lpstr>A central reason for cravings and addiction</vt:lpstr>
      <vt:lpstr>What we need</vt:lpstr>
      <vt:lpstr>What we need</vt:lpstr>
      <vt:lpstr>  What is mindfulness?</vt:lpstr>
      <vt:lpstr>Originally mindfulness was introduced to…</vt:lpstr>
      <vt:lpstr>Adventitious suffering</vt:lpstr>
      <vt:lpstr>Why is there suspicion toward mindfulness from some Christians?</vt:lpstr>
      <vt:lpstr>Why does mindfulness practice work?</vt:lpstr>
      <vt:lpstr>A Mindful Moment</vt:lpstr>
      <vt:lpstr>These capacities play a part in Christian discipleship</vt:lpstr>
      <vt:lpstr>Self-regulation in relationship</vt:lpstr>
      <vt:lpstr>Self-transcendence</vt:lpstr>
      <vt:lpstr>Mindfulness as attentional training</vt:lpstr>
      <vt:lpstr>Mindfulness definitions</vt:lpstr>
      <vt:lpstr>Lectio Divina on </vt:lpstr>
      <vt:lpstr>Lectio Divina</vt:lpstr>
      <vt:lpstr>At the addiction end of the continuum</vt:lpstr>
      <vt:lpstr>Definition of addiction</vt:lpstr>
      <vt:lpstr>What causes addictions?</vt:lpstr>
      <vt:lpstr>Addiction is never just individual</vt:lpstr>
      <vt:lpstr>The need to be non-judgemental </vt:lpstr>
      <vt:lpstr>SURFING THE URGE: EXPERIENTIAL ACCEPTANCE MODERATES THE RELATION BETWEEN AUTOMATIC ALCOHOL MOTIVATION AND HAZARDOUS DRINKING BRIAN D. OSTAFIN</vt:lpstr>
      <vt:lpstr>Surfing the urge</vt:lpstr>
      <vt:lpstr>Can’t do it on willpower</vt:lpstr>
      <vt:lpstr>Some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‘Mindfulness, God, Self-control and our Cravings’</dc:title>
  <dc:creator>shaun lambert</dc:creator>
  <cp:lastModifiedBy>shaun lambert</cp:lastModifiedBy>
  <cp:revision>15</cp:revision>
  <dcterms:created xsi:type="dcterms:W3CDTF">2019-03-21T12:41:44Z</dcterms:created>
  <dcterms:modified xsi:type="dcterms:W3CDTF">2019-03-24T16:46:15Z</dcterms:modified>
</cp:coreProperties>
</file>