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423" r:id="rId2"/>
    <p:sldId id="2451" r:id="rId3"/>
    <p:sldId id="2467" r:id="rId4"/>
    <p:sldId id="2468" r:id="rId5"/>
    <p:sldId id="2486" r:id="rId6"/>
    <p:sldId id="2470" r:id="rId7"/>
    <p:sldId id="2495" r:id="rId8"/>
    <p:sldId id="2484" r:id="rId9"/>
    <p:sldId id="2471" r:id="rId10"/>
    <p:sldId id="2472" r:id="rId11"/>
    <p:sldId id="2496" r:id="rId12"/>
    <p:sldId id="2474" r:id="rId13"/>
    <p:sldId id="2475" r:id="rId14"/>
    <p:sldId id="2476" r:id="rId15"/>
    <p:sldId id="2477" r:id="rId16"/>
    <p:sldId id="2497" r:id="rId17"/>
    <p:sldId id="2478" r:id="rId18"/>
    <p:sldId id="2479" r:id="rId19"/>
    <p:sldId id="2480" r:id="rId20"/>
    <p:sldId id="2481" r:id="rId21"/>
    <p:sldId id="2483" r:id="rId22"/>
  </p:sldIdLst>
  <p:sldSz cx="9144000" cy="6858000" type="screen4x3"/>
  <p:notesSz cx="6854825" cy="97139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gxBJhGc+oha4cUDzGqlyTEORif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5145" autoAdjust="0"/>
    <p:restoredTop sz="94238" autoAdjust="0"/>
  </p:normalViewPr>
  <p:slideViewPr>
    <p:cSldViewPr snapToGrid="0">
      <p:cViewPr>
        <p:scale>
          <a:sx n="120" d="100"/>
          <a:sy n="120" d="100"/>
        </p:scale>
        <p:origin x="1698" y="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51"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50"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0213" cy="4857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0212" cy="48577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98538" y="728663"/>
            <a:ext cx="4857750" cy="3643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614863"/>
            <a:ext cx="5026025" cy="437038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228138"/>
            <a:ext cx="2970213" cy="4857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9228138"/>
            <a:ext cx="2970212" cy="4857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Arial"/>
                <a:ea typeface="Arial"/>
                <a:cs typeface="Arial"/>
                <a:sym typeface="Arial"/>
              </a:rPr>
              <a:t>5</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64021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graphicFrame>
        <p:nvGraphicFramePr>
          <p:cNvPr id="27" name="Google Shape;27;p33"/>
          <p:cNvGraphicFramePr/>
          <p:nvPr>
            <p:extLst>
              <p:ext uri="{D42A27DB-BD31-4B8C-83A1-F6EECF244321}">
                <p14:modId xmlns:p14="http://schemas.microsoft.com/office/powerpoint/2010/main" val="3721436846"/>
              </p:ext>
            </p:extLst>
          </p:nvPr>
        </p:nvGraphicFramePr>
        <p:xfrm>
          <a:off x="-6667" y="0"/>
          <a:ext cx="2719387" cy="1671638"/>
        </p:xfrm>
        <a:graphic>
          <a:graphicData uri="http://schemas.openxmlformats.org/presentationml/2006/ole">
            <mc:AlternateContent xmlns:mc="http://schemas.openxmlformats.org/markup-compatibility/2006">
              <mc:Choice xmlns:v="urn:schemas-microsoft-com:vml" Requires="v">
                <p:oleObj r:id="rId2" imgW="2719387" imgH="1671638" progId="MSPhotoEd.3">
                  <p:embed/>
                </p:oleObj>
              </mc:Choice>
              <mc:Fallback>
                <p:oleObj r:id="rId2" imgW="2719387" imgH="1671638" progId="MSPhotoEd.3">
                  <p:embed/>
                  <p:pic>
                    <p:nvPicPr>
                      <p:cNvPr id="27" name="Google Shape;27;p33"/>
                      <p:cNvPicPr preferRelativeResize="0"/>
                      <p:nvPr/>
                    </p:nvPicPr>
                    <p:blipFill rotWithShape="1">
                      <a:blip r:embed="rId3">
                        <a:alphaModFix/>
                      </a:blip>
                      <a:srcRect/>
                      <a:stretch/>
                    </p:blipFill>
                    <p:spPr>
                      <a:xfrm>
                        <a:off x="-6667" y="0"/>
                        <a:ext cx="2719387" cy="1671638"/>
                      </a:xfrm>
                      <a:prstGeom prst="rect">
                        <a:avLst/>
                      </a:prstGeom>
                      <a:noFill/>
                      <a:ln>
                        <a:noFill/>
                      </a:ln>
                    </p:spPr>
                  </p:pic>
                </p:oleObj>
              </mc:Fallback>
            </mc:AlternateContent>
          </a:graphicData>
        </a:graphic>
      </p:graphicFrame>
      <p:sp>
        <p:nvSpPr>
          <p:cNvPr id="28" name="Google Shape;28;p33"/>
          <p:cNvSpPr/>
          <p:nvPr/>
        </p:nvSpPr>
        <p:spPr>
          <a:xfrm>
            <a:off x="8520113" y="3821113"/>
            <a:ext cx="611187" cy="3024187"/>
          </a:xfrm>
          <a:prstGeom prst="rect">
            <a:avLst/>
          </a:prstGeom>
          <a:solidFill>
            <a:srgbClr val="7CAC1C"/>
          </a:solidFill>
          <a:ln w="25400" cap="flat" cmpd="sng">
            <a:solidFill>
              <a:srgbClr val="7CAC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FFFFFF"/>
              </a:solidFill>
              <a:latin typeface="Arial"/>
              <a:ea typeface="Arial"/>
              <a:cs typeface="Arial"/>
              <a:sym typeface="Arial"/>
            </a:endParaRPr>
          </a:p>
        </p:txBody>
      </p:sp>
      <p:sp>
        <p:nvSpPr>
          <p:cNvPr id="29" name="Google Shape;29;p33"/>
          <p:cNvSpPr txBox="1">
            <a:spLocks noGrp="1"/>
          </p:cNvSpPr>
          <p:nvPr>
            <p:ph type="title"/>
          </p:nvPr>
        </p:nvSpPr>
        <p:spPr>
          <a:xfrm>
            <a:off x="2915816" y="609600"/>
            <a:ext cx="5542384" cy="1143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228600" algn="l">
              <a:spcBef>
                <a:spcPts val="0"/>
              </a:spcBef>
              <a:spcAft>
                <a:spcPts val="0"/>
              </a:spcAft>
              <a:buClr>
                <a:schemeClr val="dk1"/>
              </a:buClr>
              <a:buSzPts val="3200"/>
              <a:buFont typeface="Calibri"/>
              <a:buNone/>
              <a:defRPr sz="3200">
                <a:latin typeface="Calibri"/>
                <a:ea typeface="Calibri"/>
                <a:cs typeface="Calibri"/>
                <a:sym typeface="Calibri"/>
              </a:defRPr>
            </a:lvl1pPr>
            <a:lvl2pPr marL="914400" lvl="1" indent="-228600" algn="l">
              <a:spcBef>
                <a:spcPts val="0"/>
              </a:spcBef>
              <a:spcAft>
                <a:spcPts val="0"/>
              </a:spcAft>
              <a:buClr>
                <a:schemeClr val="dk1"/>
              </a:buClr>
              <a:buSzPts val="3200"/>
              <a:buFont typeface="Calibri"/>
              <a:buNone/>
              <a:defRPr sz="3200">
                <a:latin typeface="Calibri"/>
                <a:ea typeface="Calibri"/>
                <a:cs typeface="Calibri"/>
                <a:sym typeface="Calibri"/>
              </a:defRPr>
            </a:lvl2pPr>
            <a:lvl3pPr marL="1371600" lvl="2" indent="-228600" algn="l">
              <a:spcBef>
                <a:spcPts val="0"/>
              </a:spcBef>
              <a:spcAft>
                <a:spcPts val="0"/>
              </a:spcAft>
              <a:buClr>
                <a:schemeClr val="dk1"/>
              </a:buClr>
              <a:buSzPts val="3200"/>
              <a:buFont typeface="Calibri"/>
              <a:buNone/>
              <a:defRPr sz="3200">
                <a:latin typeface="Calibri"/>
                <a:ea typeface="Calibri"/>
                <a:cs typeface="Calibri"/>
                <a:sym typeface="Calibri"/>
              </a:defRPr>
            </a:lvl3pPr>
            <a:lvl4pPr marL="1828800" lvl="3" indent="-228600" algn="l">
              <a:spcBef>
                <a:spcPts val="0"/>
              </a:spcBef>
              <a:spcAft>
                <a:spcPts val="0"/>
              </a:spcAft>
              <a:buClr>
                <a:schemeClr val="dk1"/>
              </a:buClr>
              <a:buSzPts val="2000"/>
              <a:buFont typeface="Arial"/>
              <a:buNone/>
              <a:defRPr/>
            </a:lvl4pPr>
            <a:lvl5pPr marL="2286000" lvl="4" indent="-228600" algn="l">
              <a:spcBef>
                <a:spcPts val="0"/>
              </a:spcBef>
              <a:spcAft>
                <a:spcPts val="0"/>
              </a:spcAft>
              <a:buClr>
                <a:schemeClr val="dk1"/>
              </a:buClr>
              <a:buSzPts val="20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31" name="Google Shape;31;p33"/>
          <p:cNvSpPr txBox="1">
            <a:spLocks noGrp="1"/>
          </p:cNvSpPr>
          <p:nvPr>
            <p:ph type="body" idx="2"/>
          </p:nvPr>
        </p:nvSpPr>
        <p:spPr>
          <a:xfrm rot="5400000">
            <a:off x="7543606" y="5146372"/>
            <a:ext cx="2547958" cy="576262"/>
          </a:xfrm>
          <a:prstGeom prst="rect">
            <a:avLst/>
          </a:prstGeom>
          <a:noFill/>
          <a:ln>
            <a:noFill/>
          </a:ln>
        </p:spPr>
        <p:txBody>
          <a:bodyPr spcFirstLastPara="1" wrap="square" lIns="0" tIns="0" rIns="0" bIns="0" anchor="t" anchorCtr="0">
            <a:noAutofit/>
          </a:bodyPr>
          <a:lstStyle>
            <a:lvl1pPr marL="457200" lvl="0" indent="-228600" algn="l">
              <a:spcBef>
                <a:spcPts val="640"/>
              </a:spcBef>
              <a:spcAft>
                <a:spcPts val="0"/>
              </a:spcAft>
              <a:buClr>
                <a:schemeClr val="dk1"/>
              </a:buClr>
              <a:buSzPts val="3200"/>
              <a:buFont typeface="Calibri"/>
              <a:buNone/>
              <a:defRPr b="1">
                <a:latin typeface="Calibri"/>
                <a:ea typeface="Calibri"/>
                <a:cs typeface="Calibri"/>
                <a:sym typeface="Calibri"/>
              </a:defRPr>
            </a:lvl1pPr>
            <a:lvl2pPr marL="914400" lvl="1" indent="-406400" algn="l">
              <a:spcBef>
                <a:spcPts val="560"/>
              </a:spcBef>
              <a:spcAft>
                <a:spcPts val="0"/>
              </a:spcAft>
              <a:buClr>
                <a:schemeClr val="dk1"/>
              </a:buClr>
              <a:buSzPts val="2800"/>
              <a:buFont typeface="Calibri"/>
              <a:buChar char="–"/>
              <a:defRPr>
                <a:latin typeface="Calibri"/>
                <a:ea typeface="Calibri"/>
                <a:cs typeface="Calibri"/>
                <a:sym typeface="Calibri"/>
              </a:defRPr>
            </a:lvl2pPr>
            <a:lvl3pPr marL="1371600" lvl="2" indent="-381000" algn="l">
              <a:spcBef>
                <a:spcPts val="480"/>
              </a:spcBef>
              <a:spcAft>
                <a:spcPts val="0"/>
              </a:spcAft>
              <a:buClr>
                <a:schemeClr val="dk1"/>
              </a:buClr>
              <a:buSzPts val="2400"/>
              <a:buFont typeface="Calibri"/>
              <a:buChar char="•"/>
              <a:defRPr>
                <a:latin typeface="Calibri"/>
                <a:ea typeface="Calibri"/>
                <a:cs typeface="Calibri"/>
                <a:sym typeface="Calibri"/>
              </a:defRPr>
            </a:lvl3pPr>
            <a:lvl4pPr marL="1828800" lvl="3" indent="-355600" algn="l">
              <a:spcBef>
                <a:spcPts val="400"/>
              </a:spcBef>
              <a:spcAft>
                <a:spcPts val="0"/>
              </a:spcAft>
              <a:buClr>
                <a:schemeClr val="dk1"/>
              </a:buClr>
              <a:buSzPts val="2000"/>
              <a:buFont typeface="Calibri"/>
              <a:buChar char="–"/>
              <a:defRPr>
                <a:latin typeface="Calibri"/>
                <a:ea typeface="Calibri"/>
                <a:cs typeface="Calibri"/>
                <a:sym typeface="Calibri"/>
              </a:defRPr>
            </a:lvl4pPr>
            <a:lvl5pPr marL="2286000" lvl="4" indent="-355600" algn="l">
              <a:spcBef>
                <a:spcPts val="400"/>
              </a:spcBef>
              <a:spcAft>
                <a:spcPts val="0"/>
              </a:spcAft>
              <a:buClr>
                <a:schemeClr val="dk1"/>
              </a:buClr>
              <a:buSzPts val="2000"/>
              <a:buFont typeface="Calibri"/>
              <a:buChar char="»"/>
              <a:defRPr>
                <a:latin typeface="Calibri"/>
                <a:ea typeface="Calibri"/>
                <a:cs typeface="Calibri"/>
                <a:sym typeface="Calibri"/>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81462"/>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7CAC1C"/>
            </a:gs>
            <a:gs pos="50000">
              <a:srgbClr val="D5D5FF"/>
            </a:gs>
            <a:gs pos="100000">
              <a:srgbClr val="7CAC1C"/>
            </a:gs>
          </a:gsLst>
          <a:lin ang="5400000" scaled="0"/>
        </a:gra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2987675" y="609600"/>
            <a:ext cx="5470525"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Lst>
  <p:transition>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biblica.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0"/>
          <p:cNvSpPr>
            <a:spLocks noGrp="1"/>
          </p:cNvSpPr>
          <p:nvPr>
            <p:ph type="title"/>
          </p:nvPr>
        </p:nvSpPr>
        <p:spPr/>
        <p:txBody>
          <a:bodyPr/>
          <a:lstStyle/>
          <a:p>
            <a:r>
              <a:rPr lang="en-GB" altLang="en-US">
                <a:ea typeface="ＭＳ Ｐゴシック" pitchFamily="34" charset="-128"/>
              </a:rPr>
              <a:t>Listening to God</a:t>
            </a:r>
            <a:endParaRPr lang="en-US" altLang="en-US">
              <a:ea typeface="ＭＳ Ｐゴシック" pitchFamily="34" charset="-128"/>
            </a:endParaRPr>
          </a:p>
        </p:txBody>
      </p:sp>
      <p:sp>
        <p:nvSpPr>
          <p:cNvPr id="7" name="Text Placeholder 6"/>
          <p:cNvSpPr>
            <a:spLocks noGrp="1"/>
          </p:cNvSpPr>
          <p:nvPr>
            <p:ph type="body" idx="1"/>
          </p:nvPr>
        </p:nvSpPr>
        <p:spPr/>
        <p:txBody>
          <a:bodyPr/>
          <a:lstStyle/>
          <a:p>
            <a:pPr algn="ctr">
              <a:spcBef>
                <a:spcPct val="0"/>
              </a:spcBef>
            </a:pPr>
            <a:endParaRPr lang="en-GB" altLang="en-US" sz="3200" b="1" dirty="0">
              <a:ea typeface="ＭＳ Ｐゴシック" pitchFamily="34" charset="-128"/>
            </a:endParaRPr>
          </a:p>
          <a:p>
            <a:pPr algn="ctr">
              <a:spcBef>
                <a:spcPct val="0"/>
              </a:spcBef>
            </a:pPr>
            <a:endParaRPr lang="en-GB" altLang="en-US" dirty="0">
              <a:ea typeface="ＭＳ Ｐゴシック" pitchFamily="34" charset="-128"/>
            </a:endParaRPr>
          </a:p>
          <a:p>
            <a:pPr algn="ctr">
              <a:spcBef>
                <a:spcPct val="0"/>
              </a:spcBef>
            </a:pPr>
            <a:r>
              <a:rPr lang="en-GB" altLang="en-US" sz="4000" b="1" dirty="0">
                <a:ea typeface="ＭＳ Ｐゴシック" pitchFamily="34" charset="-128"/>
              </a:rPr>
              <a:t>Ephesians </a:t>
            </a:r>
          </a:p>
          <a:p>
            <a:pPr algn="ctr">
              <a:spcBef>
                <a:spcPct val="0"/>
              </a:spcBef>
            </a:pPr>
            <a:r>
              <a:rPr lang="en-GB" altLang="en-US" sz="4000" b="1" dirty="0">
                <a:ea typeface="ＭＳ Ｐゴシック" pitchFamily="34" charset="-128"/>
              </a:rPr>
              <a:t>Chapter 1</a:t>
            </a:r>
          </a:p>
          <a:p>
            <a:pPr algn="ctr">
              <a:spcBef>
                <a:spcPct val="0"/>
              </a:spcBef>
            </a:pPr>
            <a:r>
              <a:rPr lang="en-GB" altLang="en-US" sz="4000" b="1" dirty="0">
                <a:ea typeface="ＭＳ Ｐゴシック" pitchFamily="34" charset="-128"/>
              </a:rPr>
              <a:t>Verses 1-10</a:t>
            </a:r>
          </a:p>
          <a:p>
            <a:pPr algn="ctr">
              <a:spcBef>
                <a:spcPct val="0"/>
              </a:spcBef>
            </a:pPr>
            <a:endParaRPr lang="en-GB" altLang="en-US" sz="3200" b="1" dirty="0">
              <a:ea typeface="ＭＳ Ｐゴシック" pitchFamily="34" charset="-128"/>
            </a:endParaRPr>
          </a:p>
          <a:p>
            <a:pPr>
              <a:defRPr/>
            </a:pPr>
            <a:endParaRPr lang="en-GB" dirty="0">
              <a:ea typeface="+mn-ea"/>
              <a:cs typeface="+mn-cs"/>
            </a:endParaRPr>
          </a:p>
        </p:txBody>
      </p:sp>
      <p:sp>
        <p:nvSpPr>
          <p:cNvPr id="25603" name="Rectangle 3"/>
          <p:cNvSpPr>
            <a:spLocks noGrp="1" noChangeArrowheads="1"/>
          </p:cNvSpPr>
          <p:nvPr>
            <p:ph type="body" idx="2"/>
          </p:nvPr>
        </p:nvSpPr>
        <p:spPr/>
        <p:txBody>
          <a:bodyPr/>
          <a:lstStyle/>
          <a:p>
            <a:pPr>
              <a:spcBef>
                <a:spcPct val="0"/>
              </a:spcBef>
            </a:pPr>
            <a:r>
              <a:rPr lang="en-GB" altLang="en-US" b="1" dirty="0">
                <a:ea typeface="ＭＳ Ｐゴシック" pitchFamily="34" charset="-128"/>
              </a:rPr>
              <a:t>Reading</a:t>
            </a:r>
          </a:p>
        </p:txBody>
      </p:sp>
    </p:spTree>
    <p:extLst>
      <p:ext uri="{BB962C8B-B14F-4D97-AF65-F5344CB8AC3E}">
        <p14:creationId xmlns:p14="http://schemas.microsoft.com/office/powerpoint/2010/main" val="905703041"/>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D1FC-1F53-4B41-97E0-B7D93F17A7DC}"/>
              </a:ext>
            </a:extLst>
          </p:cNvPr>
          <p:cNvSpPr>
            <a:spLocks noGrp="1"/>
          </p:cNvSpPr>
          <p:nvPr>
            <p:ph type="title"/>
          </p:nvPr>
        </p:nvSpPr>
        <p:spPr/>
        <p:txBody>
          <a:bodyPr/>
          <a:lstStyle/>
          <a:p>
            <a:r>
              <a:rPr lang="en-GB" altLang="en-US" dirty="0"/>
              <a:t>Hope in a hopeless world </a:t>
            </a:r>
            <a:endParaRPr lang="en-GB" dirty="0"/>
          </a:p>
        </p:txBody>
      </p:sp>
      <p:sp>
        <p:nvSpPr>
          <p:cNvPr id="3" name="Text Placeholder 2">
            <a:extLst>
              <a:ext uri="{FF2B5EF4-FFF2-40B4-BE49-F238E27FC236}">
                <a16:creationId xmlns:a16="http://schemas.microsoft.com/office/drawing/2014/main" id="{EA47F1D7-C96B-4CA7-AB82-72803B2E6CE7}"/>
              </a:ext>
            </a:extLst>
          </p:cNvPr>
          <p:cNvSpPr>
            <a:spLocks noGrp="1"/>
          </p:cNvSpPr>
          <p:nvPr>
            <p:ph type="body" idx="1"/>
          </p:nvPr>
        </p:nvSpPr>
        <p:spPr>
          <a:xfrm>
            <a:off x="384048" y="1981200"/>
            <a:ext cx="8074152" cy="4114800"/>
          </a:xfrm>
        </p:spPr>
        <p:txBody>
          <a:bodyPr/>
          <a:lstStyle/>
          <a:p>
            <a:r>
              <a:rPr lang="en-GB" altLang="en-US" b="1" dirty="0">
                <a:solidFill>
                  <a:schemeClr val="bg1">
                    <a:lumMod val="50000"/>
                  </a:schemeClr>
                </a:solidFill>
              </a:rPr>
              <a:t>Introduction</a:t>
            </a:r>
          </a:p>
          <a:p>
            <a:endParaRPr lang="en-GB" altLang="en-US" sz="1800" b="1" dirty="0"/>
          </a:p>
          <a:p>
            <a:pPr marL="742950" indent="-514350">
              <a:buFont typeface="+mj-lt"/>
              <a:buAutoNum type="arabicPeriod"/>
            </a:pPr>
            <a:r>
              <a:rPr lang="en-GB" altLang="en-US" b="1" dirty="0"/>
              <a:t>The focus of our hope as Christians</a:t>
            </a:r>
          </a:p>
          <a:p>
            <a:pPr marL="0" indent="0" algn="just">
              <a:lnSpc>
                <a:spcPct val="115000"/>
              </a:lnSpc>
              <a:spcBef>
                <a:spcPts val="600"/>
              </a:spcBef>
              <a:spcAft>
                <a:spcPts val="600"/>
              </a:spcAft>
            </a:pPr>
            <a:r>
              <a:rPr lang="en-GB" sz="2000" baseline="30000" dirty="0">
                <a:effectLst/>
                <a:latin typeface="Verdana" panose="020B0604030504040204" pitchFamily="34" charset="0"/>
                <a:ea typeface="Calibri" panose="020F0502020204030204" pitchFamily="34" charset="0"/>
                <a:cs typeface="Verdana" panose="020B0604030504040204" pitchFamily="34" charset="0"/>
              </a:rPr>
              <a:t>3</a:t>
            </a:r>
            <a:r>
              <a:rPr lang="en-GB" sz="2000" dirty="0">
                <a:effectLst/>
                <a:latin typeface="Verdana" panose="020B0604030504040204" pitchFamily="34" charset="0"/>
                <a:ea typeface="Calibri" panose="020F0502020204030204" pitchFamily="34" charset="0"/>
                <a:cs typeface="Verdana" panose="020B0604030504040204" pitchFamily="34" charset="0"/>
              </a:rPr>
              <a:t> Praise be to the God and Father of our Lord Jesus Christ, who has blessed us in the heavenly realms with every spiritual blessing </a:t>
            </a:r>
            <a:r>
              <a:rPr lang="en-GB" sz="2000" b="1" i="1" dirty="0">
                <a:solidFill>
                  <a:srgbClr val="FF0000"/>
                </a:solidFill>
                <a:effectLst/>
                <a:latin typeface="Verdana" panose="020B0604030504040204" pitchFamily="34" charset="0"/>
                <a:ea typeface="Calibri" panose="020F0502020204030204" pitchFamily="34" charset="0"/>
                <a:cs typeface="Verdana" panose="020B0604030504040204" pitchFamily="34" charset="0"/>
              </a:rPr>
              <a:t>in Christ</a:t>
            </a:r>
            <a:r>
              <a:rPr lang="en-GB" sz="2000" dirty="0">
                <a:effectLst/>
                <a:latin typeface="Verdana" panose="020B0604030504040204" pitchFamily="34" charset="0"/>
                <a:ea typeface="Calibri" panose="020F0502020204030204" pitchFamily="34" charset="0"/>
                <a:cs typeface="Verdana" panose="020B0604030504040204" pitchFamily="34" charset="0"/>
              </a:rPr>
              <a:t>. </a:t>
            </a:r>
            <a:r>
              <a:rPr lang="en-GB" sz="2000" baseline="30000" dirty="0">
                <a:effectLst/>
                <a:latin typeface="Verdana" panose="020B0604030504040204" pitchFamily="34" charset="0"/>
                <a:ea typeface="Calibri" panose="020F0502020204030204" pitchFamily="34" charset="0"/>
                <a:cs typeface="Verdana" panose="020B0604030504040204" pitchFamily="34" charset="0"/>
              </a:rPr>
              <a:t>4</a:t>
            </a:r>
            <a:r>
              <a:rPr lang="en-GB" sz="2000" dirty="0">
                <a:effectLst/>
                <a:latin typeface="Verdana" panose="020B0604030504040204" pitchFamily="34" charset="0"/>
                <a:ea typeface="Calibri" panose="020F0502020204030204" pitchFamily="34" charset="0"/>
                <a:cs typeface="Verdana" panose="020B0604030504040204" pitchFamily="34" charset="0"/>
              </a:rPr>
              <a:t> For he chose us </a:t>
            </a:r>
            <a:r>
              <a:rPr lang="en-GB" sz="2000" b="1" i="1" dirty="0">
                <a:solidFill>
                  <a:srgbClr val="FF0000"/>
                </a:solidFill>
                <a:effectLst/>
                <a:latin typeface="Verdana" panose="020B0604030504040204" pitchFamily="34" charset="0"/>
                <a:ea typeface="Calibri" panose="020F0502020204030204" pitchFamily="34" charset="0"/>
                <a:cs typeface="Verdana" panose="020B0604030504040204" pitchFamily="34" charset="0"/>
              </a:rPr>
              <a:t>in him </a:t>
            </a:r>
            <a:r>
              <a:rPr lang="en-GB" sz="2000" dirty="0">
                <a:effectLst/>
                <a:latin typeface="Verdana" panose="020B0604030504040204" pitchFamily="34" charset="0"/>
                <a:ea typeface="Calibri" panose="020F0502020204030204" pitchFamily="34" charset="0"/>
                <a:cs typeface="Verdana" panose="020B0604030504040204" pitchFamily="34" charset="0"/>
              </a:rPr>
              <a:t>before the creation of the world to be holy and blameless in his sight. In love </a:t>
            </a:r>
            <a:r>
              <a:rPr lang="en-GB" sz="2000" baseline="30000" dirty="0">
                <a:effectLst/>
                <a:latin typeface="Verdana" panose="020B0604030504040204" pitchFamily="34" charset="0"/>
                <a:ea typeface="Calibri" panose="020F0502020204030204" pitchFamily="34" charset="0"/>
                <a:cs typeface="Verdana" panose="020B0604030504040204" pitchFamily="34" charset="0"/>
              </a:rPr>
              <a:t>5</a:t>
            </a:r>
            <a:r>
              <a:rPr lang="en-GB" sz="2000" dirty="0">
                <a:effectLst/>
                <a:latin typeface="Verdana" panose="020B0604030504040204" pitchFamily="34" charset="0"/>
                <a:ea typeface="Calibri" panose="020F0502020204030204" pitchFamily="34" charset="0"/>
                <a:cs typeface="Verdana" panose="020B0604030504040204" pitchFamily="34" charset="0"/>
              </a:rPr>
              <a:t> he predestined us for adoption to sonship </a:t>
            </a:r>
            <a:r>
              <a:rPr lang="en-GB" sz="2000" b="1" i="1" dirty="0">
                <a:solidFill>
                  <a:srgbClr val="FF0000"/>
                </a:solidFill>
                <a:effectLst/>
                <a:latin typeface="Verdana" panose="020B0604030504040204" pitchFamily="34" charset="0"/>
                <a:ea typeface="Calibri" panose="020F0502020204030204" pitchFamily="34" charset="0"/>
                <a:cs typeface="Verdana" panose="020B0604030504040204" pitchFamily="34" charset="0"/>
              </a:rPr>
              <a:t>through Jesus Christ</a:t>
            </a:r>
            <a:r>
              <a:rPr lang="en-GB" sz="2000" dirty="0">
                <a:effectLst/>
                <a:latin typeface="Verdana" panose="020B0604030504040204" pitchFamily="34" charset="0"/>
                <a:ea typeface="Calibri" panose="020F0502020204030204" pitchFamily="34" charset="0"/>
                <a:cs typeface="Verdana" panose="020B0604030504040204" pitchFamily="34" charset="0"/>
              </a:rPr>
              <a:t>, in accordance with his pleasure and will…</a:t>
            </a:r>
            <a:r>
              <a:rPr lang="en-GB" sz="2000" baseline="30000" dirty="0">
                <a:effectLst/>
                <a:latin typeface="Verdana" panose="020B0604030504040204" pitchFamily="34" charset="0"/>
                <a:ea typeface="Calibri" panose="020F0502020204030204" pitchFamily="34" charset="0"/>
                <a:cs typeface="Verdana" panose="020B0604030504040204" pitchFamily="34" charset="0"/>
              </a:rPr>
              <a:t>7</a:t>
            </a:r>
            <a:r>
              <a:rPr lang="en-GB" sz="2000" dirty="0">
                <a:effectLst/>
                <a:latin typeface="Verdana" panose="020B0604030504040204" pitchFamily="34" charset="0"/>
                <a:ea typeface="Calibri" panose="020F0502020204030204" pitchFamily="34" charset="0"/>
                <a:cs typeface="Verdana" panose="020B0604030504040204" pitchFamily="34" charset="0"/>
              </a:rPr>
              <a:t> </a:t>
            </a:r>
            <a:r>
              <a:rPr lang="en-GB" sz="2000" b="1" i="1" dirty="0">
                <a:solidFill>
                  <a:srgbClr val="FF0000"/>
                </a:solidFill>
                <a:effectLst/>
                <a:latin typeface="Verdana" panose="020B0604030504040204" pitchFamily="34" charset="0"/>
                <a:ea typeface="Calibri" panose="020F0502020204030204" pitchFamily="34" charset="0"/>
                <a:cs typeface="Verdana" panose="020B0604030504040204" pitchFamily="34" charset="0"/>
              </a:rPr>
              <a:t>In him </a:t>
            </a:r>
            <a:r>
              <a:rPr lang="en-GB" sz="2000" dirty="0">
                <a:effectLst/>
                <a:latin typeface="Verdana" panose="020B0604030504040204" pitchFamily="34" charset="0"/>
                <a:ea typeface="Calibri" panose="020F0502020204030204" pitchFamily="34" charset="0"/>
                <a:cs typeface="Verdana" panose="020B0604030504040204" pitchFamily="34" charset="0"/>
              </a:rPr>
              <a:t>we have redemption through </a:t>
            </a:r>
            <a:r>
              <a:rPr lang="en-GB" sz="2000" b="1" i="1" dirty="0">
                <a:solidFill>
                  <a:srgbClr val="FF0000"/>
                </a:solidFill>
                <a:effectLst/>
                <a:latin typeface="Verdana" panose="020B0604030504040204" pitchFamily="34" charset="0"/>
                <a:ea typeface="Calibri" panose="020F0502020204030204" pitchFamily="34" charset="0"/>
                <a:cs typeface="Verdana" panose="020B0604030504040204" pitchFamily="34" charset="0"/>
              </a:rPr>
              <a:t>his blood</a:t>
            </a:r>
            <a:r>
              <a:rPr lang="en-GB" sz="2000" dirty="0">
                <a:effectLst/>
                <a:latin typeface="Verdana" panose="020B0604030504040204" pitchFamily="34" charset="0"/>
                <a:ea typeface="Calibri" panose="020F0502020204030204" pitchFamily="34" charset="0"/>
                <a:cs typeface="Verdana" panose="020B0604030504040204" pitchFamily="34" charset="0"/>
              </a:rPr>
              <a:t>, the forgiveness of sins, in accordance with the riches of God's grace. – Eph.1:3-5, 7</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97736146-BB75-4CDE-891C-E0B28B9B5425}"/>
              </a:ext>
            </a:extLst>
          </p:cNvPr>
          <p:cNvSpPr>
            <a:spLocks noGrp="1"/>
          </p:cNvSpPr>
          <p:nvPr>
            <p:ph type="body" idx="2"/>
          </p:nvPr>
        </p:nvSpPr>
        <p:spPr/>
        <p:txBody>
          <a:bodyPr/>
          <a:lstStyle/>
          <a:p>
            <a:r>
              <a:rPr lang="en-GB" dirty="0"/>
              <a:t>Sermon</a:t>
            </a:r>
          </a:p>
        </p:txBody>
      </p:sp>
    </p:spTree>
    <p:extLst>
      <p:ext uri="{BB962C8B-B14F-4D97-AF65-F5344CB8AC3E}">
        <p14:creationId xmlns:p14="http://schemas.microsoft.com/office/powerpoint/2010/main" val="4192247041"/>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D1FC-1F53-4B41-97E0-B7D93F17A7DC}"/>
              </a:ext>
            </a:extLst>
          </p:cNvPr>
          <p:cNvSpPr>
            <a:spLocks noGrp="1"/>
          </p:cNvSpPr>
          <p:nvPr>
            <p:ph type="title"/>
          </p:nvPr>
        </p:nvSpPr>
        <p:spPr/>
        <p:txBody>
          <a:bodyPr/>
          <a:lstStyle/>
          <a:p>
            <a:r>
              <a:rPr lang="en-GB" altLang="en-US" dirty="0"/>
              <a:t>Hope in a hopeless world </a:t>
            </a:r>
            <a:endParaRPr lang="en-GB" dirty="0"/>
          </a:p>
        </p:txBody>
      </p:sp>
      <p:sp>
        <p:nvSpPr>
          <p:cNvPr id="3" name="Text Placeholder 2">
            <a:extLst>
              <a:ext uri="{FF2B5EF4-FFF2-40B4-BE49-F238E27FC236}">
                <a16:creationId xmlns:a16="http://schemas.microsoft.com/office/drawing/2014/main" id="{EA47F1D7-C96B-4CA7-AB82-72803B2E6CE7}"/>
              </a:ext>
            </a:extLst>
          </p:cNvPr>
          <p:cNvSpPr>
            <a:spLocks noGrp="1"/>
          </p:cNvSpPr>
          <p:nvPr>
            <p:ph type="body" idx="1"/>
          </p:nvPr>
        </p:nvSpPr>
        <p:spPr>
          <a:xfrm>
            <a:off x="384048" y="1981200"/>
            <a:ext cx="7484825" cy="4114800"/>
          </a:xfrm>
        </p:spPr>
        <p:txBody>
          <a:bodyPr/>
          <a:lstStyle/>
          <a:p>
            <a:r>
              <a:rPr lang="en-GB" altLang="en-US" b="1" dirty="0">
                <a:solidFill>
                  <a:schemeClr val="bg1">
                    <a:lumMod val="50000"/>
                  </a:schemeClr>
                </a:solidFill>
              </a:rPr>
              <a:t>Introduction</a:t>
            </a:r>
          </a:p>
          <a:p>
            <a:endParaRPr lang="en-GB" altLang="en-US" sz="1800" b="1" dirty="0"/>
          </a:p>
          <a:p>
            <a:pPr marL="742950" indent="-514350">
              <a:buFont typeface="+mj-lt"/>
              <a:buAutoNum type="arabicPeriod"/>
            </a:pPr>
            <a:r>
              <a:rPr lang="en-GB" altLang="en-US" b="1" dirty="0"/>
              <a:t>The focus of our hope as Christians</a:t>
            </a:r>
          </a:p>
          <a:p>
            <a:pPr marL="742950" indent="-514350">
              <a:buAutoNum type="arabicPeriod"/>
            </a:pPr>
            <a:endParaRPr lang="en-GB" altLang="en-US" sz="1800" b="1" dirty="0"/>
          </a:p>
          <a:p>
            <a:pPr marL="0" indent="0" algn="just">
              <a:lnSpc>
                <a:spcPct val="115000"/>
              </a:lnSpc>
              <a:spcBef>
                <a:spcPts val="600"/>
              </a:spcBef>
              <a:spcAft>
                <a:spcPts val="600"/>
              </a:spcAft>
            </a:pPr>
            <a:r>
              <a:rPr lang="en-GB" sz="2600" dirty="0">
                <a:effectLst/>
                <a:latin typeface="Verdana" panose="020B0604030504040204" pitchFamily="34" charset="0"/>
                <a:ea typeface="Calibri" panose="020F0502020204030204" pitchFamily="34" charset="0"/>
                <a:cs typeface="Verdana" panose="020B0604030504040204" pitchFamily="34" charset="0"/>
              </a:rPr>
              <a:t>[Jesus Christ] is not just the instrument or the agent of that restoration; he is the </a:t>
            </a:r>
            <a:r>
              <a:rPr lang="en-GB" sz="2600" i="1" dirty="0">
                <a:effectLst/>
                <a:latin typeface="Verdana" panose="020B0604030504040204" pitchFamily="34" charset="0"/>
                <a:ea typeface="Calibri" panose="020F0502020204030204" pitchFamily="34" charset="0"/>
                <a:cs typeface="Verdana" panose="020B0604030504040204" pitchFamily="34" charset="0"/>
              </a:rPr>
              <a:t>focus</a:t>
            </a:r>
            <a:r>
              <a:rPr lang="en-GB" sz="2600" dirty="0">
                <a:effectLst/>
                <a:latin typeface="Verdana" panose="020B0604030504040204" pitchFamily="34" charset="0"/>
                <a:ea typeface="Calibri" panose="020F0502020204030204" pitchFamily="34" charset="0"/>
                <a:cs typeface="Verdana" panose="020B0604030504040204" pitchFamily="34" charset="0"/>
              </a:rPr>
              <a:t>, the </a:t>
            </a:r>
            <a:r>
              <a:rPr lang="en-GB" sz="2600" i="1" dirty="0">
                <a:effectLst/>
                <a:latin typeface="Verdana" panose="020B0604030504040204" pitchFamily="34" charset="0"/>
                <a:ea typeface="Calibri" panose="020F0502020204030204" pitchFamily="34" charset="0"/>
                <a:cs typeface="Verdana" panose="020B0604030504040204" pitchFamily="34" charset="0"/>
              </a:rPr>
              <a:t>centre point </a:t>
            </a:r>
            <a:r>
              <a:rPr lang="en-GB" sz="2600" dirty="0">
                <a:effectLst/>
                <a:latin typeface="Verdana" panose="020B0604030504040204" pitchFamily="34" charset="0"/>
                <a:ea typeface="Calibri" panose="020F0502020204030204" pitchFamily="34" charset="0"/>
                <a:cs typeface="Verdana" panose="020B0604030504040204" pitchFamily="34" charset="0"/>
              </a:rPr>
              <a:t>of it all. Everything </a:t>
            </a:r>
            <a:r>
              <a:rPr lang="en-GB" sz="2600" i="1" dirty="0">
                <a:effectLst/>
                <a:latin typeface="Verdana" panose="020B0604030504040204" pitchFamily="34" charset="0"/>
                <a:ea typeface="Calibri" panose="020F0502020204030204" pitchFamily="34" charset="0"/>
                <a:cs typeface="Verdana" panose="020B0604030504040204" pitchFamily="34" charset="0"/>
              </a:rPr>
              <a:t>points</a:t>
            </a:r>
            <a:r>
              <a:rPr lang="en-GB" sz="2600" dirty="0">
                <a:effectLst/>
                <a:latin typeface="Verdana" panose="020B0604030504040204" pitchFamily="34" charset="0"/>
                <a:ea typeface="Calibri" panose="020F0502020204030204" pitchFamily="34" charset="0"/>
                <a:cs typeface="Verdana" panose="020B0604030504040204" pitchFamily="34" charset="0"/>
              </a:rPr>
              <a:t>, and actually comes to, its </a:t>
            </a:r>
            <a:r>
              <a:rPr lang="en-GB" sz="2600" i="1" dirty="0">
                <a:effectLst/>
                <a:latin typeface="Verdana" panose="020B0604030504040204" pitchFamily="34" charset="0"/>
                <a:ea typeface="Calibri" panose="020F0502020204030204" pitchFamily="34" charset="0"/>
                <a:cs typeface="Verdana" panose="020B0604030504040204" pitchFamily="34" charset="0"/>
              </a:rPr>
              <a:t>fulfilment</a:t>
            </a:r>
            <a:r>
              <a:rPr lang="en-GB" sz="2600" dirty="0">
                <a:effectLst/>
                <a:latin typeface="Verdana" panose="020B0604030504040204" pitchFamily="34" charset="0"/>
                <a:ea typeface="Calibri" panose="020F0502020204030204" pitchFamily="34" charset="0"/>
                <a:cs typeface="Verdana" panose="020B0604030504040204" pitchFamily="34" charset="0"/>
              </a:rPr>
              <a:t> in Christ. – David Jackman</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97736146-BB75-4CDE-891C-E0B28B9B5425}"/>
              </a:ext>
            </a:extLst>
          </p:cNvPr>
          <p:cNvSpPr>
            <a:spLocks noGrp="1"/>
          </p:cNvSpPr>
          <p:nvPr>
            <p:ph type="body" idx="2"/>
          </p:nvPr>
        </p:nvSpPr>
        <p:spPr/>
        <p:txBody>
          <a:bodyPr/>
          <a:lstStyle/>
          <a:p>
            <a:r>
              <a:rPr lang="en-GB" dirty="0"/>
              <a:t>Sermon</a:t>
            </a:r>
          </a:p>
        </p:txBody>
      </p:sp>
    </p:spTree>
    <p:extLst>
      <p:ext uri="{BB962C8B-B14F-4D97-AF65-F5344CB8AC3E}">
        <p14:creationId xmlns:p14="http://schemas.microsoft.com/office/powerpoint/2010/main" val="1615903640"/>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D1FC-1F53-4B41-97E0-B7D93F17A7DC}"/>
              </a:ext>
            </a:extLst>
          </p:cNvPr>
          <p:cNvSpPr>
            <a:spLocks noGrp="1"/>
          </p:cNvSpPr>
          <p:nvPr>
            <p:ph type="title"/>
          </p:nvPr>
        </p:nvSpPr>
        <p:spPr/>
        <p:txBody>
          <a:bodyPr/>
          <a:lstStyle/>
          <a:p>
            <a:r>
              <a:rPr lang="en-GB" altLang="en-US" dirty="0"/>
              <a:t>Hope in a hopeless world </a:t>
            </a:r>
            <a:endParaRPr lang="en-GB" dirty="0"/>
          </a:p>
        </p:txBody>
      </p:sp>
      <p:sp>
        <p:nvSpPr>
          <p:cNvPr id="3" name="Text Placeholder 2">
            <a:extLst>
              <a:ext uri="{FF2B5EF4-FFF2-40B4-BE49-F238E27FC236}">
                <a16:creationId xmlns:a16="http://schemas.microsoft.com/office/drawing/2014/main" id="{EA47F1D7-C96B-4CA7-AB82-72803B2E6CE7}"/>
              </a:ext>
            </a:extLst>
          </p:cNvPr>
          <p:cNvSpPr>
            <a:spLocks noGrp="1"/>
          </p:cNvSpPr>
          <p:nvPr>
            <p:ph type="body" idx="1"/>
          </p:nvPr>
        </p:nvSpPr>
        <p:spPr>
          <a:xfrm>
            <a:off x="384048" y="1981200"/>
            <a:ext cx="8074152" cy="4114800"/>
          </a:xfrm>
        </p:spPr>
        <p:txBody>
          <a:bodyPr/>
          <a:lstStyle/>
          <a:p>
            <a:r>
              <a:rPr lang="en-GB" altLang="en-US" b="1" dirty="0">
                <a:solidFill>
                  <a:schemeClr val="bg1">
                    <a:lumMod val="50000"/>
                  </a:schemeClr>
                </a:solidFill>
              </a:rPr>
              <a:t>Introduction</a:t>
            </a:r>
          </a:p>
          <a:p>
            <a:endParaRPr lang="en-GB" altLang="en-US" sz="1800" b="1" dirty="0"/>
          </a:p>
          <a:p>
            <a:pPr marL="742950" indent="-514350">
              <a:buFont typeface="+mj-lt"/>
              <a:buAutoNum type="arabicPeriod"/>
            </a:pPr>
            <a:r>
              <a:rPr lang="en-GB" altLang="en-US" b="1" dirty="0"/>
              <a:t>The focus of our hope as Christians</a:t>
            </a:r>
          </a:p>
          <a:p>
            <a:endParaRPr lang="en-GB" altLang="en-US" sz="2000" b="1" dirty="0"/>
          </a:p>
          <a:p>
            <a:endParaRPr lang="en-GB" dirty="0"/>
          </a:p>
        </p:txBody>
      </p:sp>
      <p:sp>
        <p:nvSpPr>
          <p:cNvPr id="4" name="Text Placeholder 3">
            <a:extLst>
              <a:ext uri="{FF2B5EF4-FFF2-40B4-BE49-F238E27FC236}">
                <a16:creationId xmlns:a16="http://schemas.microsoft.com/office/drawing/2014/main" id="{97736146-BB75-4CDE-891C-E0B28B9B5425}"/>
              </a:ext>
            </a:extLst>
          </p:cNvPr>
          <p:cNvSpPr>
            <a:spLocks noGrp="1"/>
          </p:cNvSpPr>
          <p:nvPr>
            <p:ph type="body" idx="2"/>
          </p:nvPr>
        </p:nvSpPr>
        <p:spPr/>
        <p:txBody>
          <a:bodyPr/>
          <a:lstStyle/>
          <a:p>
            <a:r>
              <a:rPr lang="en-GB" dirty="0"/>
              <a:t>Sermon</a:t>
            </a:r>
          </a:p>
        </p:txBody>
      </p:sp>
      <p:pic>
        <p:nvPicPr>
          <p:cNvPr id="5" name="Picture 4">
            <a:extLst>
              <a:ext uri="{FF2B5EF4-FFF2-40B4-BE49-F238E27FC236}">
                <a16:creationId xmlns:a16="http://schemas.microsoft.com/office/drawing/2014/main" id="{0D3CABFB-6C25-45D7-9B8C-7FAD54DB5ECC}"/>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3599" b="100000" l="0" r="100000">
                        <a14:foregroundMark x1="46963" y1="3912" x2="53037" y2="3599"/>
                        <a14:foregroundMark x1="7826" y1="22524" x2="81449" y2="18641"/>
                        <a14:foregroundMark x1="81449" y1="18641" x2="85797" y2="18641"/>
                        <a14:foregroundMark x1="32174" y1="13786" x2="55072" y2="13592"/>
                        <a14:foregroundMark x1="55072" y1="13592" x2="79710" y2="13786"/>
                        <a14:foregroundMark x1="79710" y1="13786" x2="90725" y2="28155"/>
                        <a14:foregroundMark x1="90725" y1="28155" x2="91014" y2="93592"/>
                        <a14:foregroundMark x1="91014" y1="93592" x2="15652" y2="92233"/>
                        <a14:foregroundMark x1="15652" y1="92233" x2="6667" y2="83495"/>
                        <a14:foregroundMark x1="8986" y1="95146" x2="28986" y2="95534"/>
                        <a14:foregroundMark x1="78551" y1="96311" x2="78551" y2="96311"/>
                        <a14:foregroundMark x1="78551" y1="96311" x2="92174" y2="95728"/>
                        <a14:foregroundMark x1="88696" y1="93981" x2="88696" y2="93010"/>
                        <a14:foregroundMark x1="88696" y1="92816" x2="89275" y2="27961"/>
                        <a14:foregroundMark x1="93913" y1="92039" x2="94493" y2="18641"/>
                        <a14:foregroundMark x1="56522" y1="8155" x2="69855" y2="8544"/>
                        <a14:foregroundMark x1="71014" y1="9320" x2="74203" y2="11845"/>
                        <a14:foregroundMark x1="84638" y1="13204" x2="92174" y2="15340"/>
                        <a14:foregroundMark x1="88116" y1="12427" x2="90725" y2="15728"/>
                        <a14:foregroundMark x1="12754" y1="12816" x2="34203" y2="7573"/>
                        <a14:foregroundMark x1="34203" y1="7573" x2="31594" y2="13592"/>
                        <a14:foregroundMark x1="11014" y1="27961" x2="11014" y2="27961"/>
                        <a14:foregroundMark x1="11014" y1="27961" x2="12174" y2="46408"/>
                        <a14:foregroundMark x1="97391" y1="25825" x2="97391" y2="31456"/>
                        <a14:foregroundMark x1="9565" y1="15922" x2="12174" y2="15922"/>
                        <a14:foregroundMark x1="82899" y1="96893" x2="94493" y2="97087"/>
                      </a14:backgroundRemoval>
                    </a14:imgEffect>
                  </a14:imgLayer>
                </a14:imgProps>
              </a:ext>
              <a:ext uri="{28A0092B-C50C-407E-A947-70E740481C1C}">
                <a14:useLocalDpi xmlns:a14="http://schemas.microsoft.com/office/drawing/2010/main"/>
              </a:ext>
            </a:extLst>
          </a:blip>
          <a:srcRect/>
          <a:stretch/>
        </p:blipFill>
        <p:spPr>
          <a:xfrm>
            <a:off x="5320996" y="3584584"/>
            <a:ext cx="2108460" cy="3142490"/>
          </a:xfrm>
          <a:prstGeom prst="rect">
            <a:avLst/>
          </a:prstGeom>
        </p:spPr>
      </p:pic>
      <p:sp>
        <p:nvSpPr>
          <p:cNvPr id="6" name="Arrow: Right 5">
            <a:extLst>
              <a:ext uri="{FF2B5EF4-FFF2-40B4-BE49-F238E27FC236}">
                <a16:creationId xmlns:a16="http://schemas.microsoft.com/office/drawing/2014/main" id="{BEA5D90A-96E3-4BE8-86AE-FE15A01D7242}"/>
              </a:ext>
            </a:extLst>
          </p:cNvPr>
          <p:cNvSpPr/>
          <p:nvPr/>
        </p:nvSpPr>
        <p:spPr>
          <a:xfrm>
            <a:off x="3942926" y="4676931"/>
            <a:ext cx="943867" cy="73451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B862C57C-4B4C-484A-B334-D839B52238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flipV="1">
            <a:off x="1120683" y="4322597"/>
            <a:ext cx="2387360" cy="1790520"/>
          </a:xfrm>
          <a:prstGeom prst="rect">
            <a:avLst/>
          </a:prstGeom>
        </p:spPr>
      </p:pic>
    </p:spTree>
    <p:extLst>
      <p:ext uri="{BB962C8B-B14F-4D97-AF65-F5344CB8AC3E}">
        <p14:creationId xmlns:p14="http://schemas.microsoft.com/office/powerpoint/2010/main" val="3475881142"/>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D1FC-1F53-4B41-97E0-B7D93F17A7DC}"/>
              </a:ext>
            </a:extLst>
          </p:cNvPr>
          <p:cNvSpPr>
            <a:spLocks noGrp="1"/>
          </p:cNvSpPr>
          <p:nvPr>
            <p:ph type="title"/>
          </p:nvPr>
        </p:nvSpPr>
        <p:spPr/>
        <p:txBody>
          <a:bodyPr/>
          <a:lstStyle/>
          <a:p>
            <a:r>
              <a:rPr lang="en-GB" altLang="en-US" dirty="0"/>
              <a:t>Hope in a hopeless world </a:t>
            </a:r>
            <a:endParaRPr lang="en-GB" dirty="0"/>
          </a:p>
        </p:txBody>
      </p:sp>
      <p:sp>
        <p:nvSpPr>
          <p:cNvPr id="3" name="Text Placeholder 2">
            <a:extLst>
              <a:ext uri="{FF2B5EF4-FFF2-40B4-BE49-F238E27FC236}">
                <a16:creationId xmlns:a16="http://schemas.microsoft.com/office/drawing/2014/main" id="{EA47F1D7-C96B-4CA7-AB82-72803B2E6CE7}"/>
              </a:ext>
            </a:extLst>
          </p:cNvPr>
          <p:cNvSpPr>
            <a:spLocks noGrp="1"/>
          </p:cNvSpPr>
          <p:nvPr>
            <p:ph type="body" idx="1"/>
          </p:nvPr>
        </p:nvSpPr>
        <p:spPr>
          <a:xfrm>
            <a:off x="384048" y="1981200"/>
            <a:ext cx="8074152" cy="4114800"/>
          </a:xfrm>
        </p:spPr>
        <p:txBody>
          <a:bodyPr/>
          <a:lstStyle/>
          <a:p>
            <a:r>
              <a:rPr lang="en-GB" altLang="en-US" b="1" dirty="0">
                <a:solidFill>
                  <a:schemeClr val="bg1">
                    <a:lumMod val="50000"/>
                  </a:schemeClr>
                </a:solidFill>
              </a:rPr>
              <a:t>Introduction</a:t>
            </a:r>
          </a:p>
          <a:p>
            <a:endParaRPr lang="en-GB" altLang="en-US" sz="1800" b="1" dirty="0"/>
          </a:p>
          <a:p>
            <a:pPr marL="742950" indent="-514350">
              <a:buFont typeface="+mj-lt"/>
              <a:buAutoNum type="arabicPeriod"/>
            </a:pPr>
            <a:r>
              <a:rPr lang="en-GB" altLang="en-US" b="1" dirty="0"/>
              <a:t>The focus of our hope as Christians</a:t>
            </a:r>
            <a:endParaRPr lang="en-GB" altLang="en-US" sz="2000" b="1" dirty="0"/>
          </a:p>
          <a:p>
            <a:pPr marL="0" indent="0" algn="just">
              <a:lnSpc>
                <a:spcPct val="115000"/>
              </a:lnSpc>
              <a:spcBef>
                <a:spcPts val="600"/>
              </a:spcBef>
              <a:spcAft>
                <a:spcPts val="600"/>
              </a:spcAft>
            </a:pPr>
            <a:r>
              <a:rPr lang="en-GB" sz="2000" baseline="30000" dirty="0">
                <a:effectLst/>
                <a:latin typeface="Verdana" panose="020B0604030504040204" pitchFamily="34" charset="0"/>
                <a:ea typeface="Calibri" panose="020F0502020204030204" pitchFamily="34" charset="0"/>
                <a:cs typeface="Verdana" panose="020B0604030504040204" pitchFamily="34" charset="0"/>
              </a:rPr>
              <a:t>19</a:t>
            </a:r>
            <a:r>
              <a:rPr lang="en-GB" sz="2000" dirty="0">
                <a:effectLst/>
                <a:latin typeface="Verdana" panose="020B0604030504040204" pitchFamily="34" charset="0"/>
                <a:ea typeface="Calibri" panose="020F0502020204030204" pitchFamily="34" charset="0"/>
                <a:cs typeface="Verdana" panose="020B0604030504040204" pitchFamily="34" charset="0"/>
              </a:rPr>
              <a:t>…That power is the same as the mighty strength </a:t>
            </a:r>
            <a:r>
              <a:rPr lang="en-GB" sz="2000" baseline="30000" dirty="0">
                <a:effectLst/>
                <a:latin typeface="Verdana" panose="020B0604030504040204" pitchFamily="34" charset="0"/>
                <a:ea typeface="Calibri" panose="020F0502020204030204" pitchFamily="34" charset="0"/>
                <a:cs typeface="Verdana" panose="020B0604030504040204" pitchFamily="34" charset="0"/>
              </a:rPr>
              <a:t>20</a:t>
            </a:r>
            <a:r>
              <a:rPr lang="en-GB" sz="2000" dirty="0">
                <a:effectLst/>
                <a:latin typeface="Verdana" panose="020B0604030504040204" pitchFamily="34" charset="0"/>
                <a:ea typeface="Calibri" panose="020F0502020204030204" pitchFamily="34" charset="0"/>
                <a:cs typeface="Verdana" panose="020B0604030504040204" pitchFamily="34" charset="0"/>
              </a:rPr>
              <a:t>he exerted when he raised Christ from the dead and seated him at his right hand in the heavenly realms, </a:t>
            </a:r>
            <a:r>
              <a:rPr lang="en-GB" sz="2000" baseline="30000" dirty="0">
                <a:effectLst/>
                <a:latin typeface="Verdana" panose="020B0604030504040204" pitchFamily="34" charset="0"/>
                <a:ea typeface="Calibri" panose="020F0502020204030204" pitchFamily="34" charset="0"/>
                <a:cs typeface="Verdana" panose="020B0604030504040204" pitchFamily="34" charset="0"/>
              </a:rPr>
              <a:t>21</a:t>
            </a:r>
            <a:r>
              <a:rPr lang="en-GB" sz="2000" dirty="0">
                <a:effectLst/>
                <a:latin typeface="Verdana" panose="020B0604030504040204" pitchFamily="34" charset="0"/>
                <a:ea typeface="Calibri" panose="020F0502020204030204" pitchFamily="34" charset="0"/>
                <a:cs typeface="Verdana" panose="020B0604030504040204" pitchFamily="34" charset="0"/>
              </a:rPr>
              <a:t> far above all rule and authority, power and dominion, and every name that is invoked, not only in the present age but also in the one to come. </a:t>
            </a:r>
            <a:r>
              <a:rPr lang="en-GB" sz="2000" baseline="30000" dirty="0">
                <a:effectLst/>
                <a:latin typeface="Verdana" panose="020B0604030504040204" pitchFamily="34" charset="0"/>
                <a:ea typeface="Calibri" panose="020F0502020204030204" pitchFamily="34" charset="0"/>
                <a:cs typeface="Verdana" panose="020B0604030504040204" pitchFamily="34" charset="0"/>
              </a:rPr>
              <a:t>22</a:t>
            </a:r>
            <a:r>
              <a:rPr lang="en-GB" sz="2000" dirty="0">
                <a:effectLst/>
                <a:latin typeface="Verdana" panose="020B0604030504040204" pitchFamily="34" charset="0"/>
                <a:ea typeface="Calibri" panose="020F0502020204030204" pitchFamily="34" charset="0"/>
                <a:cs typeface="Verdana" panose="020B0604030504040204" pitchFamily="34" charset="0"/>
              </a:rPr>
              <a:t> And God placed all things under his feet and appointed him to be </a:t>
            </a:r>
            <a:r>
              <a:rPr lang="en-GB" sz="2000" b="1" i="1" dirty="0">
                <a:solidFill>
                  <a:srgbClr val="FF0000"/>
                </a:solidFill>
                <a:effectLst/>
                <a:latin typeface="Verdana" panose="020B0604030504040204" pitchFamily="34" charset="0"/>
                <a:ea typeface="Calibri" panose="020F0502020204030204" pitchFamily="34" charset="0"/>
                <a:cs typeface="Verdana" panose="020B0604030504040204" pitchFamily="34" charset="0"/>
              </a:rPr>
              <a:t>head over everything for the church</a:t>
            </a:r>
            <a:r>
              <a:rPr lang="en-GB" sz="2000" dirty="0">
                <a:effectLst/>
                <a:latin typeface="Verdana" panose="020B0604030504040204" pitchFamily="34" charset="0"/>
                <a:ea typeface="Calibri" panose="020F0502020204030204" pitchFamily="34" charset="0"/>
                <a:cs typeface="Verdana" panose="020B0604030504040204" pitchFamily="34" charset="0"/>
              </a:rPr>
              <a:t>, </a:t>
            </a:r>
            <a:r>
              <a:rPr lang="en-GB" sz="2000" baseline="30000" dirty="0">
                <a:effectLst/>
                <a:latin typeface="Verdana" panose="020B0604030504040204" pitchFamily="34" charset="0"/>
                <a:ea typeface="Calibri" panose="020F0502020204030204" pitchFamily="34" charset="0"/>
                <a:cs typeface="Verdana" panose="020B0604030504040204" pitchFamily="34" charset="0"/>
              </a:rPr>
              <a:t>23</a:t>
            </a:r>
            <a:r>
              <a:rPr lang="en-GB" sz="2000" dirty="0">
                <a:effectLst/>
                <a:latin typeface="Verdana" panose="020B0604030504040204" pitchFamily="34" charset="0"/>
                <a:ea typeface="Calibri" panose="020F0502020204030204" pitchFamily="34" charset="0"/>
                <a:cs typeface="Verdana" panose="020B0604030504040204" pitchFamily="34" charset="0"/>
              </a:rPr>
              <a:t> which is his body, the fullness of him who fills everything in every way. – Eph.1:19-23</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97736146-BB75-4CDE-891C-E0B28B9B5425}"/>
              </a:ext>
            </a:extLst>
          </p:cNvPr>
          <p:cNvSpPr>
            <a:spLocks noGrp="1"/>
          </p:cNvSpPr>
          <p:nvPr>
            <p:ph type="body" idx="2"/>
          </p:nvPr>
        </p:nvSpPr>
        <p:spPr/>
        <p:txBody>
          <a:bodyPr/>
          <a:lstStyle/>
          <a:p>
            <a:r>
              <a:rPr lang="en-GB" dirty="0"/>
              <a:t>Sermon</a:t>
            </a:r>
          </a:p>
        </p:txBody>
      </p:sp>
    </p:spTree>
    <p:extLst>
      <p:ext uri="{BB962C8B-B14F-4D97-AF65-F5344CB8AC3E}">
        <p14:creationId xmlns:p14="http://schemas.microsoft.com/office/powerpoint/2010/main" val="2847254719"/>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D1FC-1F53-4B41-97E0-B7D93F17A7DC}"/>
              </a:ext>
            </a:extLst>
          </p:cNvPr>
          <p:cNvSpPr>
            <a:spLocks noGrp="1"/>
          </p:cNvSpPr>
          <p:nvPr>
            <p:ph type="title"/>
          </p:nvPr>
        </p:nvSpPr>
        <p:spPr/>
        <p:txBody>
          <a:bodyPr/>
          <a:lstStyle/>
          <a:p>
            <a:r>
              <a:rPr lang="en-GB" altLang="en-US" dirty="0"/>
              <a:t>Hope in a hopeless world </a:t>
            </a:r>
            <a:endParaRPr lang="en-GB" dirty="0"/>
          </a:p>
        </p:txBody>
      </p:sp>
      <p:sp>
        <p:nvSpPr>
          <p:cNvPr id="3" name="Text Placeholder 2">
            <a:extLst>
              <a:ext uri="{FF2B5EF4-FFF2-40B4-BE49-F238E27FC236}">
                <a16:creationId xmlns:a16="http://schemas.microsoft.com/office/drawing/2014/main" id="{EA47F1D7-C96B-4CA7-AB82-72803B2E6CE7}"/>
              </a:ext>
            </a:extLst>
          </p:cNvPr>
          <p:cNvSpPr>
            <a:spLocks noGrp="1"/>
          </p:cNvSpPr>
          <p:nvPr>
            <p:ph type="body" idx="1"/>
          </p:nvPr>
        </p:nvSpPr>
        <p:spPr>
          <a:xfrm>
            <a:off x="384048" y="1981200"/>
            <a:ext cx="7887497" cy="4114800"/>
          </a:xfrm>
        </p:spPr>
        <p:txBody>
          <a:bodyPr/>
          <a:lstStyle/>
          <a:p>
            <a:pPr marL="228600" indent="0"/>
            <a:endParaRPr lang="en-GB" sz="3200" dirty="0"/>
          </a:p>
          <a:p>
            <a:pPr marL="228600" indent="0" algn="just"/>
            <a:r>
              <a:rPr lang="en-GB" sz="3200" dirty="0"/>
              <a:t>Key Summary: - </a:t>
            </a:r>
            <a:r>
              <a:rPr lang="en-GB" sz="3200" b="1" dirty="0"/>
              <a:t>Your hope as a Christian is that one day Jesus Christ will be seen by all to be exalted above everyone and everything, that He will reign as King of Kings and Lord or Lords, throughout the aeons of eternity and everyone and everything will ultimately be under His feet.</a:t>
            </a:r>
          </a:p>
          <a:p>
            <a:pPr marL="228600" indent="0"/>
            <a:endParaRPr lang="en-GB" dirty="0"/>
          </a:p>
        </p:txBody>
      </p:sp>
      <p:sp>
        <p:nvSpPr>
          <p:cNvPr id="4" name="Text Placeholder 3">
            <a:extLst>
              <a:ext uri="{FF2B5EF4-FFF2-40B4-BE49-F238E27FC236}">
                <a16:creationId xmlns:a16="http://schemas.microsoft.com/office/drawing/2014/main" id="{97736146-BB75-4CDE-891C-E0B28B9B5425}"/>
              </a:ext>
            </a:extLst>
          </p:cNvPr>
          <p:cNvSpPr>
            <a:spLocks noGrp="1"/>
          </p:cNvSpPr>
          <p:nvPr>
            <p:ph type="body" idx="2"/>
          </p:nvPr>
        </p:nvSpPr>
        <p:spPr/>
        <p:txBody>
          <a:bodyPr/>
          <a:lstStyle/>
          <a:p>
            <a:r>
              <a:rPr lang="en-GB" dirty="0"/>
              <a:t>Sermon</a:t>
            </a:r>
          </a:p>
        </p:txBody>
      </p:sp>
    </p:spTree>
    <p:extLst>
      <p:ext uri="{BB962C8B-B14F-4D97-AF65-F5344CB8AC3E}">
        <p14:creationId xmlns:p14="http://schemas.microsoft.com/office/powerpoint/2010/main" val="4228356831"/>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D1FC-1F53-4B41-97E0-B7D93F17A7DC}"/>
              </a:ext>
            </a:extLst>
          </p:cNvPr>
          <p:cNvSpPr>
            <a:spLocks noGrp="1"/>
          </p:cNvSpPr>
          <p:nvPr>
            <p:ph type="title"/>
          </p:nvPr>
        </p:nvSpPr>
        <p:spPr/>
        <p:txBody>
          <a:bodyPr/>
          <a:lstStyle/>
          <a:p>
            <a:r>
              <a:rPr lang="en-GB" altLang="en-US" dirty="0"/>
              <a:t>Hope in a hopeless world </a:t>
            </a:r>
            <a:endParaRPr lang="en-GB" dirty="0"/>
          </a:p>
        </p:txBody>
      </p:sp>
      <p:sp>
        <p:nvSpPr>
          <p:cNvPr id="3" name="Text Placeholder 2">
            <a:extLst>
              <a:ext uri="{FF2B5EF4-FFF2-40B4-BE49-F238E27FC236}">
                <a16:creationId xmlns:a16="http://schemas.microsoft.com/office/drawing/2014/main" id="{EA47F1D7-C96B-4CA7-AB82-72803B2E6CE7}"/>
              </a:ext>
            </a:extLst>
          </p:cNvPr>
          <p:cNvSpPr>
            <a:spLocks noGrp="1"/>
          </p:cNvSpPr>
          <p:nvPr>
            <p:ph type="body" idx="1"/>
          </p:nvPr>
        </p:nvSpPr>
        <p:spPr>
          <a:xfrm>
            <a:off x="384048" y="1981200"/>
            <a:ext cx="8074152" cy="4114800"/>
          </a:xfrm>
        </p:spPr>
        <p:txBody>
          <a:bodyPr/>
          <a:lstStyle/>
          <a:p>
            <a:r>
              <a:rPr lang="en-GB" altLang="en-US" b="1" dirty="0">
                <a:solidFill>
                  <a:schemeClr val="bg1">
                    <a:lumMod val="50000"/>
                  </a:schemeClr>
                </a:solidFill>
              </a:rPr>
              <a:t>Introduction</a:t>
            </a:r>
          </a:p>
          <a:p>
            <a:endParaRPr lang="en-GB" altLang="en-US" b="1" dirty="0">
              <a:solidFill>
                <a:schemeClr val="bg1">
                  <a:lumMod val="50000"/>
                </a:schemeClr>
              </a:solidFill>
            </a:endParaRPr>
          </a:p>
          <a:p>
            <a:pPr marL="742950" indent="-514350">
              <a:buClr>
                <a:schemeClr val="bg2">
                  <a:lumMod val="50000"/>
                  <a:lumOff val="50000"/>
                </a:schemeClr>
              </a:buClr>
              <a:buAutoNum type="arabicPeriod"/>
            </a:pPr>
            <a:r>
              <a:rPr lang="en-GB" altLang="en-US" b="1" dirty="0">
                <a:solidFill>
                  <a:schemeClr val="tx1">
                    <a:lumMod val="50000"/>
                    <a:lumOff val="50000"/>
                  </a:schemeClr>
                </a:solidFill>
              </a:rPr>
              <a:t>The focus of our hope as Christians</a:t>
            </a:r>
            <a:endParaRPr lang="en-GB" altLang="en-US" b="1" dirty="0">
              <a:solidFill>
                <a:schemeClr val="bg1">
                  <a:lumMod val="50000"/>
                </a:schemeClr>
              </a:solidFill>
            </a:endParaRPr>
          </a:p>
          <a:p>
            <a:pPr marL="742950" indent="-514350">
              <a:buAutoNum type="arabicPeriod"/>
            </a:pPr>
            <a:endParaRPr lang="en-GB" altLang="en-US" b="1" dirty="0"/>
          </a:p>
          <a:p>
            <a:pPr marL="742950" indent="-514350">
              <a:buFont typeface="Calibri"/>
              <a:buAutoNum type="arabicPeriod"/>
            </a:pPr>
            <a:r>
              <a:rPr lang="en-GB" altLang="en-US" b="1" dirty="0"/>
              <a:t>Practical implications of our hope as Christians </a:t>
            </a:r>
          </a:p>
          <a:p>
            <a:endParaRPr lang="en-GB" dirty="0"/>
          </a:p>
        </p:txBody>
      </p:sp>
      <p:sp>
        <p:nvSpPr>
          <p:cNvPr id="4" name="Text Placeholder 3">
            <a:extLst>
              <a:ext uri="{FF2B5EF4-FFF2-40B4-BE49-F238E27FC236}">
                <a16:creationId xmlns:a16="http://schemas.microsoft.com/office/drawing/2014/main" id="{97736146-BB75-4CDE-891C-E0B28B9B5425}"/>
              </a:ext>
            </a:extLst>
          </p:cNvPr>
          <p:cNvSpPr>
            <a:spLocks noGrp="1"/>
          </p:cNvSpPr>
          <p:nvPr>
            <p:ph type="body" idx="2"/>
          </p:nvPr>
        </p:nvSpPr>
        <p:spPr/>
        <p:txBody>
          <a:bodyPr/>
          <a:lstStyle/>
          <a:p>
            <a:r>
              <a:rPr lang="en-GB" dirty="0"/>
              <a:t>Sermon</a:t>
            </a:r>
          </a:p>
        </p:txBody>
      </p:sp>
      <p:pic>
        <p:nvPicPr>
          <p:cNvPr id="6" name="Picture 5">
            <a:extLst>
              <a:ext uri="{FF2B5EF4-FFF2-40B4-BE49-F238E27FC236}">
                <a16:creationId xmlns:a16="http://schemas.microsoft.com/office/drawing/2014/main" id="{CF6277D2-B775-4CCC-B2FF-3748AE35DCE6}"/>
              </a:ext>
            </a:extLst>
          </p:cNvPr>
          <p:cNvPicPr>
            <a:picLocks noChangeAspect="1"/>
          </p:cNvPicPr>
          <p:nvPr/>
        </p:nvPicPr>
        <p:blipFill>
          <a:blip r:embed="rId2"/>
          <a:stretch>
            <a:fillRect/>
          </a:stretch>
        </p:blipFill>
        <p:spPr>
          <a:xfrm>
            <a:off x="3691156" y="4528535"/>
            <a:ext cx="3377501" cy="2214676"/>
          </a:xfrm>
          <a:prstGeom prst="rect">
            <a:avLst/>
          </a:prstGeom>
        </p:spPr>
      </p:pic>
      <p:sp>
        <p:nvSpPr>
          <p:cNvPr id="7" name="TextBox 6">
            <a:extLst>
              <a:ext uri="{FF2B5EF4-FFF2-40B4-BE49-F238E27FC236}">
                <a16:creationId xmlns:a16="http://schemas.microsoft.com/office/drawing/2014/main" id="{566E20E2-D745-4F96-B332-38FE98A4785D}"/>
              </a:ext>
            </a:extLst>
          </p:cNvPr>
          <p:cNvSpPr txBox="1"/>
          <p:nvPr/>
        </p:nvSpPr>
        <p:spPr>
          <a:xfrm>
            <a:off x="3886666" y="5434503"/>
            <a:ext cx="1543574" cy="646331"/>
          </a:xfrm>
          <a:prstGeom prst="rect">
            <a:avLst/>
          </a:prstGeom>
          <a:noFill/>
        </p:spPr>
        <p:txBody>
          <a:bodyPr wrap="square" rtlCol="0">
            <a:spAutoFit/>
          </a:bodyPr>
          <a:lstStyle/>
          <a:p>
            <a:r>
              <a:rPr lang="en-GB" sz="1800" b="1" dirty="0"/>
              <a:t>Paul David Tripp</a:t>
            </a:r>
          </a:p>
        </p:txBody>
      </p:sp>
    </p:spTree>
    <p:extLst>
      <p:ext uri="{BB962C8B-B14F-4D97-AF65-F5344CB8AC3E}">
        <p14:creationId xmlns:p14="http://schemas.microsoft.com/office/powerpoint/2010/main" val="4022133667"/>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D1FC-1F53-4B41-97E0-B7D93F17A7DC}"/>
              </a:ext>
            </a:extLst>
          </p:cNvPr>
          <p:cNvSpPr>
            <a:spLocks noGrp="1"/>
          </p:cNvSpPr>
          <p:nvPr>
            <p:ph type="title"/>
          </p:nvPr>
        </p:nvSpPr>
        <p:spPr/>
        <p:txBody>
          <a:bodyPr/>
          <a:lstStyle/>
          <a:p>
            <a:r>
              <a:rPr lang="en-GB" altLang="en-US" dirty="0"/>
              <a:t>Hope in a hopeless world </a:t>
            </a:r>
            <a:endParaRPr lang="en-GB" dirty="0"/>
          </a:p>
        </p:txBody>
      </p:sp>
      <p:sp>
        <p:nvSpPr>
          <p:cNvPr id="3" name="Text Placeholder 2">
            <a:extLst>
              <a:ext uri="{FF2B5EF4-FFF2-40B4-BE49-F238E27FC236}">
                <a16:creationId xmlns:a16="http://schemas.microsoft.com/office/drawing/2014/main" id="{EA47F1D7-C96B-4CA7-AB82-72803B2E6CE7}"/>
              </a:ext>
            </a:extLst>
          </p:cNvPr>
          <p:cNvSpPr>
            <a:spLocks noGrp="1"/>
          </p:cNvSpPr>
          <p:nvPr>
            <p:ph type="body" idx="1"/>
          </p:nvPr>
        </p:nvSpPr>
        <p:spPr>
          <a:xfrm>
            <a:off x="384048" y="1981200"/>
            <a:ext cx="8074152" cy="4114800"/>
          </a:xfrm>
        </p:spPr>
        <p:txBody>
          <a:bodyPr/>
          <a:lstStyle/>
          <a:p>
            <a:r>
              <a:rPr lang="en-GB" altLang="en-US" b="1" dirty="0">
                <a:solidFill>
                  <a:schemeClr val="bg1">
                    <a:lumMod val="50000"/>
                  </a:schemeClr>
                </a:solidFill>
              </a:rPr>
              <a:t>Introduction</a:t>
            </a:r>
          </a:p>
          <a:p>
            <a:endParaRPr lang="en-GB" altLang="en-US" b="1" dirty="0">
              <a:solidFill>
                <a:schemeClr val="bg1">
                  <a:lumMod val="50000"/>
                </a:schemeClr>
              </a:solidFill>
            </a:endParaRPr>
          </a:p>
          <a:p>
            <a:pPr marL="742950" indent="-514350">
              <a:buClr>
                <a:schemeClr val="bg2">
                  <a:lumMod val="50000"/>
                  <a:lumOff val="50000"/>
                </a:schemeClr>
              </a:buClr>
              <a:buAutoNum type="arabicPeriod"/>
            </a:pPr>
            <a:r>
              <a:rPr lang="en-GB" altLang="en-US" b="1" dirty="0">
                <a:solidFill>
                  <a:schemeClr val="tx1">
                    <a:lumMod val="50000"/>
                    <a:lumOff val="50000"/>
                  </a:schemeClr>
                </a:solidFill>
              </a:rPr>
              <a:t>The focus of our hope as Christians</a:t>
            </a:r>
            <a:endParaRPr lang="en-GB" altLang="en-US" b="1" dirty="0">
              <a:solidFill>
                <a:schemeClr val="bg1">
                  <a:lumMod val="50000"/>
                </a:schemeClr>
              </a:solidFill>
            </a:endParaRPr>
          </a:p>
          <a:p>
            <a:pPr marL="742950" indent="-514350">
              <a:buAutoNum type="arabicPeriod"/>
            </a:pPr>
            <a:endParaRPr lang="en-GB" altLang="en-US" b="1" dirty="0"/>
          </a:p>
          <a:p>
            <a:pPr marL="742950" indent="-514350">
              <a:buFont typeface="Calibri"/>
              <a:buAutoNum type="arabicPeriod"/>
            </a:pPr>
            <a:r>
              <a:rPr lang="en-GB" altLang="en-US" b="1" dirty="0"/>
              <a:t>Practical implications of our hope as Christians </a:t>
            </a:r>
          </a:p>
          <a:p>
            <a:endParaRPr lang="en-GB" dirty="0"/>
          </a:p>
        </p:txBody>
      </p:sp>
      <p:sp>
        <p:nvSpPr>
          <p:cNvPr id="4" name="Text Placeholder 3">
            <a:extLst>
              <a:ext uri="{FF2B5EF4-FFF2-40B4-BE49-F238E27FC236}">
                <a16:creationId xmlns:a16="http://schemas.microsoft.com/office/drawing/2014/main" id="{97736146-BB75-4CDE-891C-E0B28B9B5425}"/>
              </a:ext>
            </a:extLst>
          </p:cNvPr>
          <p:cNvSpPr>
            <a:spLocks noGrp="1"/>
          </p:cNvSpPr>
          <p:nvPr>
            <p:ph type="body" idx="2"/>
          </p:nvPr>
        </p:nvSpPr>
        <p:spPr/>
        <p:txBody>
          <a:bodyPr/>
          <a:lstStyle/>
          <a:p>
            <a:r>
              <a:rPr lang="en-GB" dirty="0"/>
              <a:t>Sermon</a:t>
            </a:r>
          </a:p>
        </p:txBody>
      </p:sp>
      <p:pic>
        <p:nvPicPr>
          <p:cNvPr id="8" name="Picture 7" descr="A person and person smiling&#10;&#10;Description automatically generated with low confidence">
            <a:extLst>
              <a:ext uri="{FF2B5EF4-FFF2-40B4-BE49-F238E27FC236}">
                <a16:creationId xmlns:a16="http://schemas.microsoft.com/office/drawing/2014/main" id="{07A20E78-F316-435B-819E-4FD8FA8EE6C0}"/>
              </a:ext>
            </a:extLst>
          </p:cNvPr>
          <p:cNvPicPr>
            <a:picLocks noChangeAspect="1"/>
          </p:cNvPicPr>
          <p:nvPr/>
        </p:nvPicPr>
        <p:blipFill>
          <a:blip r:embed="rId2"/>
          <a:stretch>
            <a:fillRect/>
          </a:stretch>
        </p:blipFill>
        <p:spPr>
          <a:xfrm>
            <a:off x="3590488" y="4526703"/>
            <a:ext cx="3447874" cy="2223219"/>
          </a:xfrm>
          <a:prstGeom prst="rect">
            <a:avLst/>
          </a:prstGeom>
        </p:spPr>
      </p:pic>
    </p:spTree>
    <p:extLst>
      <p:ext uri="{BB962C8B-B14F-4D97-AF65-F5344CB8AC3E}">
        <p14:creationId xmlns:p14="http://schemas.microsoft.com/office/powerpoint/2010/main" val="1397256873"/>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D1FC-1F53-4B41-97E0-B7D93F17A7DC}"/>
              </a:ext>
            </a:extLst>
          </p:cNvPr>
          <p:cNvSpPr>
            <a:spLocks noGrp="1"/>
          </p:cNvSpPr>
          <p:nvPr>
            <p:ph type="title"/>
          </p:nvPr>
        </p:nvSpPr>
        <p:spPr/>
        <p:txBody>
          <a:bodyPr/>
          <a:lstStyle/>
          <a:p>
            <a:r>
              <a:rPr lang="en-GB" altLang="en-US" dirty="0"/>
              <a:t>Hope in a hopeless world </a:t>
            </a:r>
            <a:endParaRPr lang="en-GB" dirty="0"/>
          </a:p>
        </p:txBody>
      </p:sp>
      <p:sp>
        <p:nvSpPr>
          <p:cNvPr id="3" name="Text Placeholder 2">
            <a:extLst>
              <a:ext uri="{FF2B5EF4-FFF2-40B4-BE49-F238E27FC236}">
                <a16:creationId xmlns:a16="http://schemas.microsoft.com/office/drawing/2014/main" id="{EA47F1D7-C96B-4CA7-AB82-72803B2E6CE7}"/>
              </a:ext>
            </a:extLst>
          </p:cNvPr>
          <p:cNvSpPr>
            <a:spLocks noGrp="1"/>
          </p:cNvSpPr>
          <p:nvPr>
            <p:ph type="body" idx="1"/>
          </p:nvPr>
        </p:nvSpPr>
        <p:spPr>
          <a:xfrm>
            <a:off x="384048" y="1981200"/>
            <a:ext cx="8074152" cy="4114800"/>
          </a:xfrm>
        </p:spPr>
        <p:txBody>
          <a:bodyPr/>
          <a:lstStyle/>
          <a:p>
            <a:r>
              <a:rPr lang="en-GB" altLang="en-US" b="1" dirty="0">
                <a:solidFill>
                  <a:schemeClr val="bg1">
                    <a:lumMod val="50000"/>
                  </a:schemeClr>
                </a:solidFill>
              </a:rPr>
              <a:t>Introduction</a:t>
            </a:r>
          </a:p>
          <a:p>
            <a:endParaRPr lang="en-GB" altLang="en-US" b="1" dirty="0">
              <a:solidFill>
                <a:schemeClr val="bg1">
                  <a:lumMod val="50000"/>
                </a:schemeClr>
              </a:solidFill>
            </a:endParaRPr>
          </a:p>
          <a:p>
            <a:pPr marL="742950" indent="-514350">
              <a:buClr>
                <a:schemeClr val="bg2">
                  <a:lumMod val="50000"/>
                  <a:lumOff val="50000"/>
                </a:schemeClr>
              </a:buClr>
              <a:buAutoNum type="arabicPeriod"/>
            </a:pPr>
            <a:r>
              <a:rPr lang="en-GB" altLang="en-US" b="1" dirty="0">
                <a:solidFill>
                  <a:schemeClr val="bg1">
                    <a:lumMod val="50000"/>
                  </a:schemeClr>
                </a:solidFill>
              </a:rPr>
              <a:t>The focus of our hope as Christians        </a:t>
            </a:r>
          </a:p>
          <a:p>
            <a:pPr marL="742950" indent="-514350">
              <a:buClr>
                <a:schemeClr val="tx1">
                  <a:lumMod val="50000"/>
                  <a:lumOff val="50000"/>
                </a:schemeClr>
              </a:buClr>
              <a:buAutoNum type="arabicPeriod"/>
            </a:pPr>
            <a:endParaRPr lang="en-GB" altLang="en-US" b="1" dirty="0"/>
          </a:p>
          <a:p>
            <a:pPr marL="742950" indent="-514350">
              <a:buFont typeface="Calibri"/>
              <a:buAutoNum type="arabicPeriod"/>
            </a:pPr>
            <a:r>
              <a:rPr lang="en-GB" altLang="en-US" b="1" dirty="0"/>
              <a:t>Practical implications of our hope as Christians </a:t>
            </a:r>
          </a:p>
          <a:p>
            <a:endParaRPr lang="en-GB" altLang="en-US" b="1" dirty="0">
              <a:solidFill>
                <a:srgbClr val="FF0000"/>
              </a:solidFill>
            </a:endParaRPr>
          </a:p>
          <a:p>
            <a:r>
              <a:rPr lang="en-GB" altLang="en-US" b="1" dirty="0">
                <a:solidFill>
                  <a:srgbClr val="FF0000"/>
                </a:solidFill>
              </a:rPr>
              <a:t>Great  Expectations</a:t>
            </a:r>
            <a:r>
              <a:rPr lang="en-GB" altLang="en-US" dirty="0">
                <a:solidFill>
                  <a:schemeClr val="bg1">
                    <a:lumMod val="50000"/>
                  </a:schemeClr>
                </a:solidFill>
              </a:rPr>
              <a:t>,</a:t>
            </a:r>
            <a:r>
              <a:rPr lang="en-GB" altLang="en-US" dirty="0"/>
              <a:t> </a:t>
            </a:r>
          </a:p>
        </p:txBody>
      </p:sp>
      <p:sp>
        <p:nvSpPr>
          <p:cNvPr id="4" name="Text Placeholder 3">
            <a:extLst>
              <a:ext uri="{FF2B5EF4-FFF2-40B4-BE49-F238E27FC236}">
                <a16:creationId xmlns:a16="http://schemas.microsoft.com/office/drawing/2014/main" id="{97736146-BB75-4CDE-891C-E0B28B9B5425}"/>
              </a:ext>
            </a:extLst>
          </p:cNvPr>
          <p:cNvSpPr>
            <a:spLocks noGrp="1"/>
          </p:cNvSpPr>
          <p:nvPr>
            <p:ph type="body" idx="2"/>
          </p:nvPr>
        </p:nvSpPr>
        <p:spPr/>
        <p:txBody>
          <a:bodyPr/>
          <a:lstStyle/>
          <a:p>
            <a:r>
              <a:rPr lang="en-GB" dirty="0"/>
              <a:t>Sermon</a:t>
            </a:r>
          </a:p>
        </p:txBody>
      </p:sp>
    </p:spTree>
    <p:extLst>
      <p:ext uri="{BB962C8B-B14F-4D97-AF65-F5344CB8AC3E}">
        <p14:creationId xmlns:p14="http://schemas.microsoft.com/office/powerpoint/2010/main" val="3070402390"/>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D1FC-1F53-4B41-97E0-B7D93F17A7DC}"/>
              </a:ext>
            </a:extLst>
          </p:cNvPr>
          <p:cNvSpPr>
            <a:spLocks noGrp="1"/>
          </p:cNvSpPr>
          <p:nvPr>
            <p:ph type="title"/>
          </p:nvPr>
        </p:nvSpPr>
        <p:spPr/>
        <p:txBody>
          <a:bodyPr/>
          <a:lstStyle/>
          <a:p>
            <a:r>
              <a:rPr lang="en-GB" altLang="en-US" dirty="0"/>
              <a:t>Hope in a hopeless world </a:t>
            </a:r>
            <a:endParaRPr lang="en-GB" dirty="0"/>
          </a:p>
        </p:txBody>
      </p:sp>
      <p:sp>
        <p:nvSpPr>
          <p:cNvPr id="3" name="Text Placeholder 2">
            <a:extLst>
              <a:ext uri="{FF2B5EF4-FFF2-40B4-BE49-F238E27FC236}">
                <a16:creationId xmlns:a16="http://schemas.microsoft.com/office/drawing/2014/main" id="{EA47F1D7-C96B-4CA7-AB82-72803B2E6CE7}"/>
              </a:ext>
            </a:extLst>
          </p:cNvPr>
          <p:cNvSpPr>
            <a:spLocks noGrp="1"/>
          </p:cNvSpPr>
          <p:nvPr>
            <p:ph type="body" idx="1"/>
          </p:nvPr>
        </p:nvSpPr>
        <p:spPr>
          <a:xfrm>
            <a:off x="384048" y="1981200"/>
            <a:ext cx="8074152" cy="4114800"/>
          </a:xfrm>
        </p:spPr>
        <p:txBody>
          <a:bodyPr/>
          <a:lstStyle/>
          <a:p>
            <a:r>
              <a:rPr lang="en-GB" altLang="en-US" b="1" dirty="0">
                <a:solidFill>
                  <a:schemeClr val="bg1">
                    <a:lumMod val="50000"/>
                  </a:schemeClr>
                </a:solidFill>
              </a:rPr>
              <a:t>Introduction</a:t>
            </a:r>
          </a:p>
          <a:p>
            <a:endParaRPr lang="en-GB" altLang="en-US" b="1" dirty="0">
              <a:solidFill>
                <a:schemeClr val="bg1">
                  <a:lumMod val="50000"/>
                </a:schemeClr>
              </a:solidFill>
            </a:endParaRPr>
          </a:p>
          <a:p>
            <a:pPr marL="742950" indent="-514350">
              <a:buClr>
                <a:schemeClr val="bg2">
                  <a:lumMod val="50000"/>
                  <a:lumOff val="50000"/>
                </a:schemeClr>
              </a:buClr>
              <a:buAutoNum type="arabicPeriod"/>
            </a:pPr>
            <a:r>
              <a:rPr lang="en-GB" altLang="en-US" b="1" dirty="0">
                <a:solidFill>
                  <a:schemeClr val="bg1">
                    <a:lumMod val="50000"/>
                  </a:schemeClr>
                </a:solidFill>
              </a:rPr>
              <a:t>The focus of our hope as Christians</a:t>
            </a:r>
          </a:p>
          <a:p>
            <a:pPr marL="742950" indent="-514350">
              <a:buAutoNum type="arabicPeriod"/>
            </a:pPr>
            <a:endParaRPr lang="en-GB" altLang="en-US" b="1" dirty="0">
              <a:solidFill>
                <a:schemeClr val="bg1">
                  <a:lumMod val="50000"/>
                </a:schemeClr>
              </a:solidFill>
            </a:endParaRPr>
          </a:p>
          <a:p>
            <a:pPr marL="742950" indent="-514350">
              <a:buFont typeface="Calibri"/>
              <a:buAutoNum type="arabicPeriod"/>
            </a:pPr>
            <a:r>
              <a:rPr lang="en-GB" altLang="en-US" b="1" dirty="0"/>
              <a:t>Practical implications of our hope as Christians </a:t>
            </a:r>
          </a:p>
          <a:p>
            <a:endParaRPr lang="en-GB" altLang="en-US" b="1" dirty="0">
              <a:solidFill>
                <a:srgbClr val="FF0000"/>
              </a:solidFill>
            </a:endParaRPr>
          </a:p>
          <a:p>
            <a:r>
              <a:rPr lang="en-GB" altLang="en-US" b="1" dirty="0">
                <a:solidFill>
                  <a:srgbClr val="FF0000"/>
                </a:solidFill>
              </a:rPr>
              <a:t>Great  </a:t>
            </a:r>
            <a:r>
              <a:rPr lang="en-GB" altLang="en-US" b="1" dirty="0">
                <a:solidFill>
                  <a:schemeClr val="bg1">
                    <a:lumMod val="50000"/>
                  </a:schemeClr>
                </a:solidFill>
              </a:rPr>
              <a:t>Expectations</a:t>
            </a:r>
            <a:r>
              <a:rPr lang="en-GB" altLang="en-US" dirty="0">
                <a:solidFill>
                  <a:schemeClr val="bg1">
                    <a:lumMod val="50000"/>
                  </a:schemeClr>
                </a:solidFill>
              </a:rPr>
              <a:t>,</a:t>
            </a:r>
            <a:r>
              <a:rPr lang="en-GB" altLang="en-US" dirty="0"/>
              <a:t> </a:t>
            </a:r>
            <a:r>
              <a:rPr lang="en-GB" altLang="en-US" b="1" dirty="0">
                <a:solidFill>
                  <a:srgbClr val="FF0000"/>
                </a:solidFill>
              </a:rPr>
              <a:t>Promises</a:t>
            </a:r>
            <a:endParaRPr lang="en-GB" altLang="en-US" dirty="0"/>
          </a:p>
        </p:txBody>
      </p:sp>
      <p:sp>
        <p:nvSpPr>
          <p:cNvPr id="4" name="Text Placeholder 3">
            <a:extLst>
              <a:ext uri="{FF2B5EF4-FFF2-40B4-BE49-F238E27FC236}">
                <a16:creationId xmlns:a16="http://schemas.microsoft.com/office/drawing/2014/main" id="{97736146-BB75-4CDE-891C-E0B28B9B5425}"/>
              </a:ext>
            </a:extLst>
          </p:cNvPr>
          <p:cNvSpPr>
            <a:spLocks noGrp="1"/>
          </p:cNvSpPr>
          <p:nvPr>
            <p:ph type="body" idx="2"/>
          </p:nvPr>
        </p:nvSpPr>
        <p:spPr/>
        <p:txBody>
          <a:bodyPr/>
          <a:lstStyle/>
          <a:p>
            <a:r>
              <a:rPr lang="en-GB" dirty="0"/>
              <a:t>Sermon</a:t>
            </a:r>
          </a:p>
        </p:txBody>
      </p:sp>
    </p:spTree>
    <p:extLst>
      <p:ext uri="{BB962C8B-B14F-4D97-AF65-F5344CB8AC3E}">
        <p14:creationId xmlns:p14="http://schemas.microsoft.com/office/powerpoint/2010/main" val="2179974239"/>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D1FC-1F53-4B41-97E0-B7D93F17A7DC}"/>
              </a:ext>
            </a:extLst>
          </p:cNvPr>
          <p:cNvSpPr>
            <a:spLocks noGrp="1"/>
          </p:cNvSpPr>
          <p:nvPr>
            <p:ph type="title"/>
          </p:nvPr>
        </p:nvSpPr>
        <p:spPr/>
        <p:txBody>
          <a:bodyPr/>
          <a:lstStyle/>
          <a:p>
            <a:r>
              <a:rPr lang="en-GB" altLang="en-US" dirty="0"/>
              <a:t>Hope in a hopeless world </a:t>
            </a:r>
            <a:endParaRPr lang="en-GB" dirty="0"/>
          </a:p>
        </p:txBody>
      </p:sp>
      <p:sp>
        <p:nvSpPr>
          <p:cNvPr id="3" name="Text Placeholder 2">
            <a:extLst>
              <a:ext uri="{FF2B5EF4-FFF2-40B4-BE49-F238E27FC236}">
                <a16:creationId xmlns:a16="http://schemas.microsoft.com/office/drawing/2014/main" id="{EA47F1D7-C96B-4CA7-AB82-72803B2E6CE7}"/>
              </a:ext>
            </a:extLst>
          </p:cNvPr>
          <p:cNvSpPr>
            <a:spLocks noGrp="1"/>
          </p:cNvSpPr>
          <p:nvPr>
            <p:ph type="body" idx="1"/>
          </p:nvPr>
        </p:nvSpPr>
        <p:spPr>
          <a:xfrm>
            <a:off x="384048" y="1981200"/>
            <a:ext cx="8074152" cy="4114800"/>
          </a:xfrm>
        </p:spPr>
        <p:txBody>
          <a:bodyPr/>
          <a:lstStyle/>
          <a:p>
            <a:r>
              <a:rPr lang="en-GB" altLang="en-US" b="1" dirty="0">
                <a:solidFill>
                  <a:schemeClr val="bg1">
                    <a:lumMod val="50000"/>
                  </a:schemeClr>
                </a:solidFill>
              </a:rPr>
              <a:t>Introduction</a:t>
            </a:r>
          </a:p>
          <a:p>
            <a:endParaRPr lang="en-GB" altLang="en-US" b="1" dirty="0">
              <a:solidFill>
                <a:schemeClr val="bg1">
                  <a:lumMod val="50000"/>
                </a:schemeClr>
              </a:solidFill>
            </a:endParaRPr>
          </a:p>
          <a:p>
            <a:pPr marL="742950" indent="-514350">
              <a:buClr>
                <a:schemeClr val="bg2">
                  <a:lumMod val="50000"/>
                  <a:lumOff val="50000"/>
                </a:schemeClr>
              </a:buClr>
              <a:buAutoNum type="arabicPeriod"/>
            </a:pPr>
            <a:r>
              <a:rPr lang="en-GB" altLang="en-US" b="1" dirty="0">
                <a:solidFill>
                  <a:schemeClr val="bg1">
                    <a:lumMod val="50000"/>
                  </a:schemeClr>
                </a:solidFill>
              </a:rPr>
              <a:t>The focus of our hope as Christians</a:t>
            </a:r>
          </a:p>
          <a:p>
            <a:pPr marL="742950" indent="-514350">
              <a:buAutoNum type="arabicPeriod"/>
            </a:pPr>
            <a:endParaRPr lang="en-GB" altLang="en-US" b="1" dirty="0"/>
          </a:p>
          <a:p>
            <a:pPr marL="742950" indent="-514350">
              <a:buFont typeface="Calibri"/>
              <a:buAutoNum type="arabicPeriod"/>
            </a:pPr>
            <a:r>
              <a:rPr lang="en-GB" altLang="en-US" b="1" dirty="0"/>
              <a:t>Practical implications of our hope as Christians </a:t>
            </a:r>
          </a:p>
          <a:p>
            <a:endParaRPr lang="en-GB" altLang="en-US" b="1" dirty="0">
              <a:solidFill>
                <a:srgbClr val="FF0000"/>
              </a:solidFill>
            </a:endParaRPr>
          </a:p>
          <a:p>
            <a:r>
              <a:rPr lang="en-GB" altLang="en-US" b="1" dirty="0">
                <a:solidFill>
                  <a:srgbClr val="FF0000"/>
                </a:solidFill>
              </a:rPr>
              <a:t>Great  </a:t>
            </a:r>
            <a:r>
              <a:rPr lang="en-GB" altLang="en-US" b="1" dirty="0">
                <a:solidFill>
                  <a:schemeClr val="bg1">
                    <a:lumMod val="50000"/>
                  </a:schemeClr>
                </a:solidFill>
              </a:rPr>
              <a:t>Expectations</a:t>
            </a:r>
            <a:r>
              <a:rPr lang="en-GB" altLang="en-US" dirty="0">
                <a:solidFill>
                  <a:schemeClr val="bg1">
                    <a:lumMod val="50000"/>
                  </a:schemeClr>
                </a:solidFill>
              </a:rPr>
              <a:t>,</a:t>
            </a:r>
            <a:r>
              <a:rPr lang="en-GB" altLang="en-US" dirty="0"/>
              <a:t> </a:t>
            </a:r>
            <a:r>
              <a:rPr lang="en-GB" altLang="en-US" b="1" dirty="0">
                <a:solidFill>
                  <a:schemeClr val="bg1">
                    <a:lumMod val="50000"/>
                  </a:schemeClr>
                </a:solidFill>
              </a:rPr>
              <a:t>Promises &amp; </a:t>
            </a:r>
            <a:r>
              <a:rPr lang="en-GB" altLang="en-US" b="1" dirty="0">
                <a:solidFill>
                  <a:srgbClr val="FF0000"/>
                </a:solidFill>
              </a:rPr>
              <a:t>Patience</a:t>
            </a:r>
            <a:endParaRPr lang="en-GB" altLang="en-US" dirty="0"/>
          </a:p>
        </p:txBody>
      </p:sp>
      <p:sp>
        <p:nvSpPr>
          <p:cNvPr id="4" name="Text Placeholder 3">
            <a:extLst>
              <a:ext uri="{FF2B5EF4-FFF2-40B4-BE49-F238E27FC236}">
                <a16:creationId xmlns:a16="http://schemas.microsoft.com/office/drawing/2014/main" id="{97736146-BB75-4CDE-891C-E0B28B9B5425}"/>
              </a:ext>
            </a:extLst>
          </p:cNvPr>
          <p:cNvSpPr>
            <a:spLocks noGrp="1"/>
          </p:cNvSpPr>
          <p:nvPr>
            <p:ph type="body" idx="2"/>
          </p:nvPr>
        </p:nvSpPr>
        <p:spPr/>
        <p:txBody>
          <a:bodyPr/>
          <a:lstStyle/>
          <a:p>
            <a:r>
              <a:rPr lang="en-GB" dirty="0"/>
              <a:t>Sermon</a:t>
            </a:r>
          </a:p>
        </p:txBody>
      </p:sp>
    </p:spTree>
    <p:extLst>
      <p:ext uri="{BB962C8B-B14F-4D97-AF65-F5344CB8AC3E}">
        <p14:creationId xmlns:p14="http://schemas.microsoft.com/office/powerpoint/2010/main" val="406256117"/>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61472-79C6-46D1-BCB4-4A753FEFDB94}"/>
              </a:ext>
            </a:extLst>
          </p:cNvPr>
          <p:cNvSpPr>
            <a:spLocks noGrp="1"/>
          </p:cNvSpPr>
          <p:nvPr>
            <p:ph type="title"/>
          </p:nvPr>
        </p:nvSpPr>
        <p:spPr/>
        <p:txBody>
          <a:bodyPr/>
          <a:lstStyle/>
          <a:p>
            <a:pPr>
              <a:spcBef>
                <a:spcPct val="0"/>
              </a:spcBef>
            </a:pPr>
            <a:r>
              <a:rPr lang="en-GB" altLang="en-US" sz="4400" b="1" dirty="0">
                <a:ea typeface="ＭＳ Ｐゴシック" pitchFamily="34" charset="-128"/>
              </a:rPr>
              <a:t>Ephesians 1:1-10</a:t>
            </a:r>
            <a:endParaRPr lang="en-GB" dirty="0"/>
          </a:p>
        </p:txBody>
      </p:sp>
      <p:sp>
        <p:nvSpPr>
          <p:cNvPr id="3" name="Text Placeholder 2">
            <a:extLst>
              <a:ext uri="{FF2B5EF4-FFF2-40B4-BE49-F238E27FC236}">
                <a16:creationId xmlns:a16="http://schemas.microsoft.com/office/drawing/2014/main" id="{4264515F-301A-4219-8DFB-56B91DDDBCFF}"/>
              </a:ext>
            </a:extLst>
          </p:cNvPr>
          <p:cNvSpPr>
            <a:spLocks noGrp="1"/>
          </p:cNvSpPr>
          <p:nvPr>
            <p:ph type="body" idx="1"/>
          </p:nvPr>
        </p:nvSpPr>
        <p:spPr>
          <a:xfrm>
            <a:off x="645459" y="1981200"/>
            <a:ext cx="7812740" cy="4114800"/>
          </a:xfrm>
        </p:spPr>
        <p:txBody>
          <a:bodyPr/>
          <a:lstStyle/>
          <a:p>
            <a:pPr marL="228600" indent="0" algn="just">
              <a:lnSpc>
                <a:spcPct val="107000"/>
              </a:lnSpc>
              <a:spcAft>
                <a:spcPts val="800"/>
              </a:spcAft>
            </a:pPr>
            <a:r>
              <a:rPr lang="en-GB" sz="2800" b="1" baseline="30000" dirty="0">
                <a:solidFill>
                  <a:srgbClr val="000000"/>
                </a:solidFill>
                <a:latin typeface="Calibri" panose="020F0502020204030204" pitchFamily="34" charset="0"/>
                <a:cs typeface="Calibri" panose="020F0502020204030204" pitchFamily="34" charset="0"/>
              </a:rPr>
              <a:t>1 </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Paul, an apostle of Christ Jesus by the will of God</a:t>
            </a:r>
            <a:r>
              <a:rPr lang="en-GB"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God’s holy people in Ephesus,</a:t>
            </a:r>
            <a:r>
              <a:rPr lang="en-GB" sz="2800" baseline="30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faithful in Christ Jesus: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0" algn="just">
              <a:lnSpc>
                <a:spcPct val="107000"/>
              </a:lnSpc>
              <a:spcAft>
                <a:spcPts val="800"/>
              </a:spcAft>
            </a:pPr>
            <a:r>
              <a:rPr lang="en-GB" sz="28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Grace and peace to you from God our Father and the Lord Jesus Christ.</a:t>
            </a:r>
          </a:p>
          <a:p>
            <a:pPr marL="228600" indent="0" algn="just">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0" algn="just">
              <a:lnSpc>
                <a:spcPct val="107000"/>
              </a:lnSpc>
              <a:spcAft>
                <a:spcPts val="800"/>
              </a:spcAft>
            </a:pPr>
            <a:r>
              <a:rPr lang="en-GB" sz="28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Praise be to the God and Father of our Lord Jesus Christ, who has blessed us in the heavenly realms with every spiritual blessing in Christ.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198C2869-A3DD-4DB8-AE59-D78F65EEBECD}"/>
              </a:ext>
            </a:extLst>
          </p:cNvPr>
          <p:cNvSpPr>
            <a:spLocks noGrp="1"/>
          </p:cNvSpPr>
          <p:nvPr>
            <p:ph type="body" idx="2"/>
          </p:nvPr>
        </p:nvSpPr>
        <p:spPr/>
        <p:txBody>
          <a:bodyPr/>
          <a:lstStyle/>
          <a:p>
            <a:r>
              <a:rPr lang="en-GB" dirty="0"/>
              <a:t>God’s Word</a:t>
            </a:r>
          </a:p>
        </p:txBody>
      </p:sp>
    </p:spTree>
    <p:extLst>
      <p:ext uri="{BB962C8B-B14F-4D97-AF65-F5344CB8AC3E}">
        <p14:creationId xmlns:p14="http://schemas.microsoft.com/office/powerpoint/2010/main" val="1398022635"/>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D1FC-1F53-4B41-97E0-B7D93F17A7DC}"/>
              </a:ext>
            </a:extLst>
          </p:cNvPr>
          <p:cNvSpPr>
            <a:spLocks noGrp="1"/>
          </p:cNvSpPr>
          <p:nvPr>
            <p:ph type="title"/>
          </p:nvPr>
        </p:nvSpPr>
        <p:spPr/>
        <p:txBody>
          <a:bodyPr/>
          <a:lstStyle/>
          <a:p>
            <a:r>
              <a:rPr lang="en-GB" altLang="en-US" dirty="0"/>
              <a:t>Hope in a hopeless world </a:t>
            </a:r>
            <a:endParaRPr lang="en-GB" dirty="0"/>
          </a:p>
        </p:txBody>
      </p:sp>
      <p:sp>
        <p:nvSpPr>
          <p:cNvPr id="3" name="Text Placeholder 2">
            <a:extLst>
              <a:ext uri="{FF2B5EF4-FFF2-40B4-BE49-F238E27FC236}">
                <a16:creationId xmlns:a16="http://schemas.microsoft.com/office/drawing/2014/main" id="{EA47F1D7-C96B-4CA7-AB82-72803B2E6CE7}"/>
              </a:ext>
            </a:extLst>
          </p:cNvPr>
          <p:cNvSpPr>
            <a:spLocks noGrp="1"/>
          </p:cNvSpPr>
          <p:nvPr>
            <p:ph type="body" idx="1"/>
          </p:nvPr>
        </p:nvSpPr>
        <p:spPr>
          <a:xfrm>
            <a:off x="384048" y="1981200"/>
            <a:ext cx="8074152" cy="4114800"/>
          </a:xfrm>
        </p:spPr>
        <p:txBody>
          <a:bodyPr/>
          <a:lstStyle/>
          <a:p>
            <a:r>
              <a:rPr lang="en-GB" altLang="en-US" b="1" dirty="0"/>
              <a:t>Introduction</a:t>
            </a:r>
          </a:p>
          <a:p>
            <a:endParaRPr lang="en-GB" altLang="en-US" b="1" dirty="0"/>
          </a:p>
          <a:p>
            <a:pPr marL="742950" indent="-514350">
              <a:buAutoNum type="arabicPeriod"/>
            </a:pPr>
            <a:r>
              <a:rPr lang="en-GB" altLang="en-US" b="1" dirty="0"/>
              <a:t>The focus of our hope as Christians</a:t>
            </a:r>
          </a:p>
          <a:p>
            <a:pPr marL="742950" indent="-514350">
              <a:buAutoNum type="arabicPeriod"/>
            </a:pPr>
            <a:endParaRPr lang="en-GB" altLang="en-US" b="1" dirty="0"/>
          </a:p>
          <a:p>
            <a:pPr marL="742950" indent="-514350">
              <a:buFont typeface="Calibri"/>
              <a:buAutoNum type="arabicPeriod"/>
            </a:pPr>
            <a:r>
              <a:rPr lang="en-GB" altLang="en-US" b="1" dirty="0"/>
              <a:t>Practical implications of our hope as Christians </a:t>
            </a:r>
          </a:p>
          <a:p>
            <a:endParaRPr lang="en-GB" altLang="en-US" b="1" dirty="0">
              <a:solidFill>
                <a:srgbClr val="FF0000"/>
              </a:solidFill>
            </a:endParaRPr>
          </a:p>
          <a:p>
            <a:r>
              <a:rPr lang="en-GB" altLang="en-US" b="1" dirty="0">
                <a:solidFill>
                  <a:srgbClr val="FF0000"/>
                </a:solidFill>
              </a:rPr>
              <a:t>Great  Expectations</a:t>
            </a:r>
            <a:r>
              <a:rPr lang="en-GB" altLang="en-US" dirty="0">
                <a:solidFill>
                  <a:srgbClr val="FF0000"/>
                </a:solidFill>
              </a:rPr>
              <a:t>, </a:t>
            </a:r>
            <a:r>
              <a:rPr lang="en-GB" altLang="en-US" b="1" dirty="0">
                <a:solidFill>
                  <a:srgbClr val="FF0000"/>
                </a:solidFill>
              </a:rPr>
              <a:t>Promises &amp; Patience</a:t>
            </a:r>
            <a:endParaRPr lang="en-GB" altLang="en-US" dirty="0">
              <a:solidFill>
                <a:srgbClr val="FF0000"/>
              </a:solidFill>
            </a:endParaRPr>
          </a:p>
        </p:txBody>
      </p:sp>
      <p:sp>
        <p:nvSpPr>
          <p:cNvPr id="4" name="Text Placeholder 3">
            <a:extLst>
              <a:ext uri="{FF2B5EF4-FFF2-40B4-BE49-F238E27FC236}">
                <a16:creationId xmlns:a16="http://schemas.microsoft.com/office/drawing/2014/main" id="{97736146-BB75-4CDE-891C-E0B28B9B5425}"/>
              </a:ext>
            </a:extLst>
          </p:cNvPr>
          <p:cNvSpPr>
            <a:spLocks noGrp="1"/>
          </p:cNvSpPr>
          <p:nvPr>
            <p:ph type="body" idx="2"/>
          </p:nvPr>
        </p:nvSpPr>
        <p:spPr/>
        <p:txBody>
          <a:bodyPr/>
          <a:lstStyle/>
          <a:p>
            <a:r>
              <a:rPr lang="en-GB" dirty="0"/>
              <a:t>Sermon</a:t>
            </a:r>
          </a:p>
        </p:txBody>
      </p:sp>
    </p:spTree>
    <p:extLst>
      <p:ext uri="{BB962C8B-B14F-4D97-AF65-F5344CB8AC3E}">
        <p14:creationId xmlns:p14="http://schemas.microsoft.com/office/powerpoint/2010/main" val="3141524697"/>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E2F43F-AA6C-42B6-875D-DBA588C20E8C}"/>
              </a:ext>
            </a:extLst>
          </p:cNvPr>
          <p:cNvPicPr>
            <a:picLocks noChangeAspect="1"/>
          </p:cNvPicPr>
          <p:nvPr/>
        </p:nvPicPr>
        <p:blipFill>
          <a:blip r:embed="rId2">
            <a:duotone>
              <a:schemeClr val="accent5">
                <a:shade val="45000"/>
                <a:satMod val="135000"/>
              </a:schemeClr>
              <a:prstClr val="white"/>
            </a:duotone>
          </a:blip>
          <a:stretch>
            <a:fillRect/>
          </a:stretch>
        </p:blipFill>
        <p:spPr>
          <a:xfrm>
            <a:off x="-266699" y="3323"/>
            <a:ext cx="10992310" cy="6854678"/>
          </a:xfrm>
          <a:prstGeom prst="rect">
            <a:avLst/>
          </a:prstGeom>
        </p:spPr>
      </p:pic>
      <p:sp>
        <p:nvSpPr>
          <p:cNvPr id="2" name="Title 1">
            <a:extLst>
              <a:ext uri="{FF2B5EF4-FFF2-40B4-BE49-F238E27FC236}">
                <a16:creationId xmlns:a16="http://schemas.microsoft.com/office/drawing/2014/main" id="{B9DB947C-8622-4892-A9C1-7DBB881351F2}"/>
              </a:ext>
            </a:extLst>
          </p:cNvPr>
          <p:cNvSpPr>
            <a:spLocks noGrp="1"/>
          </p:cNvSpPr>
          <p:nvPr>
            <p:ph type="title"/>
          </p:nvPr>
        </p:nvSpPr>
        <p:spPr/>
        <p:txBody>
          <a:bodyPr/>
          <a:lstStyle/>
          <a:p>
            <a:r>
              <a:rPr lang="en-GB" altLang="en-US" b="1" dirty="0"/>
              <a:t>Reflect Time </a:t>
            </a:r>
            <a:br>
              <a:rPr lang="en-GB" altLang="en-US" b="1" dirty="0"/>
            </a:br>
            <a:r>
              <a:rPr lang="en-GB" altLang="en-US" sz="4400" b="1" i="1" dirty="0"/>
              <a:t>in breakout groups</a:t>
            </a:r>
            <a:endParaRPr lang="en-GB" dirty="0"/>
          </a:p>
        </p:txBody>
      </p:sp>
      <p:sp>
        <p:nvSpPr>
          <p:cNvPr id="3" name="Text Placeholder 2">
            <a:extLst>
              <a:ext uri="{FF2B5EF4-FFF2-40B4-BE49-F238E27FC236}">
                <a16:creationId xmlns:a16="http://schemas.microsoft.com/office/drawing/2014/main" id="{BFCE568D-6067-4306-9E9C-EFB87AE9946A}"/>
              </a:ext>
            </a:extLst>
          </p:cNvPr>
          <p:cNvSpPr>
            <a:spLocks noGrp="1"/>
          </p:cNvSpPr>
          <p:nvPr>
            <p:ph type="body" idx="1"/>
          </p:nvPr>
        </p:nvSpPr>
        <p:spPr/>
        <p:txBody>
          <a:bodyPr/>
          <a:lstStyle/>
          <a:p>
            <a:pPr marL="742950" indent="-742950">
              <a:spcBef>
                <a:spcPct val="0"/>
              </a:spcBef>
              <a:buFont typeface="+mj-lt"/>
              <a:buAutoNum type="arabicPeriod"/>
              <a:defRPr/>
            </a:pPr>
            <a:r>
              <a:rPr lang="en-GB" altLang="en-US" b="1" dirty="0"/>
              <a:t>Did </a:t>
            </a:r>
            <a:r>
              <a:rPr lang="en-GB" altLang="en-US" b="1" i="1" dirty="0"/>
              <a:t>you</a:t>
            </a:r>
            <a:r>
              <a:rPr lang="en-GB" altLang="en-US" b="1" dirty="0"/>
              <a:t> struggle to understand or accept anything that was said?</a:t>
            </a:r>
          </a:p>
          <a:p>
            <a:pPr marL="228600" indent="-228600">
              <a:spcBef>
                <a:spcPct val="0"/>
              </a:spcBef>
              <a:buFont typeface="+mj-lt"/>
              <a:buAutoNum type="arabicPeriod"/>
              <a:defRPr/>
            </a:pPr>
            <a:endParaRPr lang="en-GB" altLang="en-US" sz="1800" b="1" dirty="0"/>
          </a:p>
          <a:p>
            <a:pPr marL="742950" indent="-742950">
              <a:spcBef>
                <a:spcPct val="0"/>
              </a:spcBef>
              <a:buFont typeface="+mj-lt"/>
              <a:buAutoNum type="arabicPeriod"/>
              <a:defRPr/>
            </a:pPr>
            <a:r>
              <a:rPr lang="en-GB" altLang="en-US" b="1" dirty="0"/>
              <a:t>Was the speaker </a:t>
            </a:r>
            <a:r>
              <a:rPr lang="en-GB" altLang="en-US" b="1" i="1" dirty="0"/>
              <a:t>faithful</a:t>
            </a:r>
            <a:r>
              <a:rPr lang="en-GB" altLang="en-US" b="1" dirty="0"/>
              <a:t> to the Bible passage(s) being talked about?</a:t>
            </a:r>
          </a:p>
          <a:p>
            <a:pPr marL="228600" indent="-228600">
              <a:spcBef>
                <a:spcPct val="0"/>
              </a:spcBef>
              <a:buFont typeface="+mj-lt"/>
              <a:buAutoNum type="arabicPeriod"/>
              <a:defRPr/>
            </a:pPr>
            <a:endParaRPr lang="en-GB" altLang="en-US" sz="1800" b="1" dirty="0"/>
          </a:p>
          <a:p>
            <a:pPr marL="742950" indent="-742950">
              <a:spcBef>
                <a:spcPct val="0"/>
              </a:spcBef>
              <a:buFont typeface="+mj-lt"/>
              <a:buAutoNum type="arabicPeriod"/>
              <a:tabLst>
                <a:tab pos="1979613" algn="l"/>
              </a:tabLst>
              <a:defRPr/>
            </a:pPr>
            <a:r>
              <a:rPr lang="en-GB" altLang="en-US" b="1" dirty="0"/>
              <a:t>What change should this sermon lead to, in </a:t>
            </a:r>
            <a:r>
              <a:rPr lang="en-GB" altLang="en-US" b="1" i="1" dirty="0"/>
              <a:t>your</a:t>
            </a:r>
            <a:r>
              <a:rPr lang="en-GB" altLang="en-US" b="1" dirty="0"/>
              <a:t> thinking, speaking and conduct?</a:t>
            </a:r>
            <a:endParaRPr lang="en-GB" altLang="en-US" sz="1600" dirty="0"/>
          </a:p>
          <a:p>
            <a:endParaRPr lang="en-GB" dirty="0"/>
          </a:p>
        </p:txBody>
      </p:sp>
    </p:spTree>
    <p:extLst>
      <p:ext uri="{BB962C8B-B14F-4D97-AF65-F5344CB8AC3E}">
        <p14:creationId xmlns:p14="http://schemas.microsoft.com/office/powerpoint/2010/main" val="1671681659"/>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60A8-FFF2-4618-B5C4-666D0E403216}"/>
              </a:ext>
            </a:extLst>
          </p:cNvPr>
          <p:cNvSpPr>
            <a:spLocks noGrp="1"/>
          </p:cNvSpPr>
          <p:nvPr>
            <p:ph type="title"/>
          </p:nvPr>
        </p:nvSpPr>
        <p:spPr/>
        <p:txBody>
          <a:bodyPr/>
          <a:lstStyle/>
          <a:p>
            <a:r>
              <a:rPr lang="en-GB" altLang="en-US" sz="4400" b="1" dirty="0">
                <a:ea typeface="ＭＳ Ｐゴシック" pitchFamily="34" charset="-128"/>
              </a:rPr>
              <a:t>Ephesians 1:1-10</a:t>
            </a:r>
            <a:endParaRPr lang="en-GB" dirty="0"/>
          </a:p>
        </p:txBody>
      </p:sp>
      <p:sp>
        <p:nvSpPr>
          <p:cNvPr id="3" name="Text Placeholder 2">
            <a:extLst>
              <a:ext uri="{FF2B5EF4-FFF2-40B4-BE49-F238E27FC236}">
                <a16:creationId xmlns:a16="http://schemas.microsoft.com/office/drawing/2014/main" id="{54D47CD9-D597-42B1-9AA6-C4A1A09F807E}"/>
              </a:ext>
            </a:extLst>
          </p:cNvPr>
          <p:cNvSpPr>
            <a:spLocks noGrp="1"/>
          </p:cNvSpPr>
          <p:nvPr>
            <p:ph type="body" idx="1"/>
          </p:nvPr>
        </p:nvSpPr>
        <p:spPr/>
        <p:txBody>
          <a:bodyPr/>
          <a:lstStyle/>
          <a:p>
            <a:pPr marL="228600" indent="0" algn="just">
              <a:lnSpc>
                <a:spcPct val="107000"/>
              </a:lnSpc>
              <a:spcAft>
                <a:spcPts val="800"/>
              </a:spcAft>
            </a:pPr>
            <a:r>
              <a:rPr lang="en-GB" sz="28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he chose us in him before the creation of the world to be holy and blameless in his sight. In love </a:t>
            </a:r>
            <a:r>
              <a:rPr lang="en-GB" sz="28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 predestined us for adoption to sonship through Jesus Christ, in accordance with his pleasure and will— </a:t>
            </a:r>
            <a:r>
              <a:rPr lang="en-GB" sz="28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the praise of his glorious grace, which he has freely given us in the One he loves. </a:t>
            </a:r>
            <a:r>
              <a:rPr lang="en-GB" sz="28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7 </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him we have redemption through his blood, the forgiveness of sins, in accordance with the riches of God’s grace </a:t>
            </a:r>
            <a:r>
              <a:rPr lang="en-GB" sz="28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he lavished on us. </a:t>
            </a:r>
            <a:endParaRPr lang="en-GB" sz="2800" dirty="0"/>
          </a:p>
        </p:txBody>
      </p:sp>
      <p:sp>
        <p:nvSpPr>
          <p:cNvPr id="4" name="Text Placeholder 3">
            <a:extLst>
              <a:ext uri="{FF2B5EF4-FFF2-40B4-BE49-F238E27FC236}">
                <a16:creationId xmlns:a16="http://schemas.microsoft.com/office/drawing/2014/main" id="{43D5971B-3837-4A21-BD12-A1579061B765}"/>
              </a:ext>
            </a:extLst>
          </p:cNvPr>
          <p:cNvSpPr>
            <a:spLocks noGrp="1"/>
          </p:cNvSpPr>
          <p:nvPr>
            <p:ph type="body" idx="2"/>
          </p:nvPr>
        </p:nvSpPr>
        <p:spPr/>
        <p:txBody>
          <a:bodyPr/>
          <a:lstStyle/>
          <a:p>
            <a:r>
              <a:rPr lang="en-GB" dirty="0"/>
              <a:t>God’s Word</a:t>
            </a:r>
          </a:p>
          <a:p>
            <a:endParaRPr lang="en-GB" dirty="0"/>
          </a:p>
        </p:txBody>
      </p:sp>
    </p:spTree>
    <p:extLst>
      <p:ext uri="{BB962C8B-B14F-4D97-AF65-F5344CB8AC3E}">
        <p14:creationId xmlns:p14="http://schemas.microsoft.com/office/powerpoint/2010/main" val="2758878365"/>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94E20-5E5D-4457-9C59-A3E602339983}"/>
              </a:ext>
            </a:extLst>
          </p:cNvPr>
          <p:cNvSpPr>
            <a:spLocks noGrp="1"/>
          </p:cNvSpPr>
          <p:nvPr>
            <p:ph type="title"/>
          </p:nvPr>
        </p:nvSpPr>
        <p:spPr/>
        <p:txBody>
          <a:bodyPr/>
          <a:lstStyle/>
          <a:p>
            <a:r>
              <a:rPr lang="en-GB" altLang="en-US" sz="4400" b="1" dirty="0">
                <a:ea typeface="ＭＳ Ｐゴシック" pitchFamily="34" charset="-128"/>
              </a:rPr>
              <a:t>Ephesians 1:1-10</a:t>
            </a:r>
            <a:endParaRPr lang="en-GB" dirty="0"/>
          </a:p>
        </p:txBody>
      </p:sp>
      <p:sp>
        <p:nvSpPr>
          <p:cNvPr id="3" name="Text Placeholder 2">
            <a:extLst>
              <a:ext uri="{FF2B5EF4-FFF2-40B4-BE49-F238E27FC236}">
                <a16:creationId xmlns:a16="http://schemas.microsoft.com/office/drawing/2014/main" id="{DF585B2E-F80D-40B1-8938-66E6D59B0F70}"/>
              </a:ext>
            </a:extLst>
          </p:cNvPr>
          <p:cNvSpPr>
            <a:spLocks noGrp="1"/>
          </p:cNvSpPr>
          <p:nvPr>
            <p:ph type="body" idx="1"/>
          </p:nvPr>
        </p:nvSpPr>
        <p:spPr/>
        <p:txBody>
          <a:bodyPr/>
          <a:lstStyle/>
          <a:p>
            <a:pPr marL="228600" indent="0" algn="just">
              <a:lnSpc>
                <a:spcPct val="107000"/>
              </a:lnSpc>
              <a:spcAft>
                <a:spcPts val="800"/>
              </a:spcAft>
            </a:pP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With all wisdom and understanding, </a:t>
            </a:r>
            <a:r>
              <a:rPr lang="en-GB" sz="28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9 </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 made known to us the mystery of his will according to his good pleasure, which he purposed in Christ, </a:t>
            </a:r>
            <a:r>
              <a:rPr lang="en-GB" sz="28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a:t>
            </a:r>
            <a:r>
              <a:rPr lang="en-GB"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be put into effect when the times reach their fulfilment—to bring unity to all things in heaven and on earth under Christ.</a:t>
            </a:r>
          </a:p>
          <a:p>
            <a:pPr marL="228600" indent="0">
              <a:lnSpc>
                <a:spcPct val="107000"/>
              </a:lnSpc>
              <a:spcAft>
                <a:spcPts val="800"/>
              </a:spcAft>
            </a:pPr>
            <a:endParaRPr lang="en-GB" sz="2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28600" indent="0">
              <a:lnSpc>
                <a:spcPct val="107000"/>
              </a:lnSpc>
              <a:spcAft>
                <a:spcPts val="800"/>
              </a:spcAft>
            </a:pPr>
            <a:endParaRPr lang="en-GB"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l"/>
            <a:r>
              <a:rPr lang="en-US" sz="1600" b="0" i="0" dirty="0">
                <a:solidFill>
                  <a:schemeClr val="tx1"/>
                </a:solidFill>
                <a:effectLst/>
                <a:latin typeface="system-ui"/>
              </a:rPr>
              <a:t>Holy Bible, New International Version®, NIV® Copyright ©1973, 1978, 1984, 2011 by </a:t>
            </a:r>
            <a:r>
              <a:rPr lang="en-US" sz="1600" b="0" i="0" dirty="0" err="1">
                <a:solidFill>
                  <a:srgbClr val="4D4D4D"/>
                </a:solidFill>
                <a:effectLst/>
                <a:latin typeface="system-ui"/>
                <a:hlinkClick r:id="rId2">
                  <a:extLst>
                    <a:ext uri="{A12FA001-AC4F-418D-AE19-62706E023703}">
                      <ahyp:hlinkClr xmlns:ahyp="http://schemas.microsoft.com/office/drawing/2018/hyperlinkcolor" val="tx"/>
                    </a:ext>
                  </a:extLst>
                </a:hlinkClick>
              </a:rPr>
              <a:t>Biblica</a:t>
            </a:r>
            <a:r>
              <a:rPr lang="en-US" sz="1600" b="0" i="0" dirty="0">
                <a:solidFill>
                  <a:schemeClr val="tx1"/>
                </a:solidFill>
                <a:effectLst/>
                <a:latin typeface="system-ui"/>
                <a:hlinkClick r:id="rId2">
                  <a:extLst>
                    <a:ext uri="{A12FA001-AC4F-418D-AE19-62706E023703}">
                      <ahyp:hlinkClr xmlns:ahyp="http://schemas.microsoft.com/office/drawing/2018/hyperlinkcolor" val="tx"/>
                    </a:ext>
                  </a:extLst>
                </a:hlinkClick>
              </a:rPr>
              <a:t>, Inc.®</a:t>
            </a:r>
            <a:r>
              <a:rPr lang="en-US" sz="1600" b="0" i="0" dirty="0">
                <a:solidFill>
                  <a:schemeClr val="tx1"/>
                </a:solidFill>
                <a:effectLst/>
                <a:latin typeface="system-ui"/>
              </a:rPr>
              <a:t> Used by permission. All rights reserved worldwide.</a:t>
            </a:r>
            <a:endParaRPr lang="en-GB"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sz="2800" dirty="0"/>
          </a:p>
        </p:txBody>
      </p:sp>
      <p:sp>
        <p:nvSpPr>
          <p:cNvPr id="4" name="Text Placeholder 3">
            <a:extLst>
              <a:ext uri="{FF2B5EF4-FFF2-40B4-BE49-F238E27FC236}">
                <a16:creationId xmlns:a16="http://schemas.microsoft.com/office/drawing/2014/main" id="{A9115333-50DC-40B2-A332-EB1CD4F5D86A}"/>
              </a:ext>
            </a:extLst>
          </p:cNvPr>
          <p:cNvSpPr>
            <a:spLocks noGrp="1"/>
          </p:cNvSpPr>
          <p:nvPr>
            <p:ph type="body" idx="2"/>
          </p:nvPr>
        </p:nvSpPr>
        <p:spPr/>
        <p:txBody>
          <a:bodyPr/>
          <a:lstStyle/>
          <a:p>
            <a:r>
              <a:rPr lang="en-GB" dirty="0"/>
              <a:t>God’s Word</a:t>
            </a:r>
          </a:p>
          <a:p>
            <a:endParaRPr lang="en-GB" dirty="0"/>
          </a:p>
        </p:txBody>
      </p:sp>
    </p:spTree>
    <p:extLst>
      <p:ext uri="{BB962C8B-B14F-4D97-AF65-F5344CB8AC3E}">
        <p14:creationId xmlns:p14="http://schemas.microsoft.com/office/powerpoint/2010/main" val="2152794307"/>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AC61ED4-1B93-436A-8F1E-3D34D69AF7CC}"/>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7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17838F3-0789-412B-A455-E836C1DB6690}"/>
              </a:ext>
            </a:extLst>
          </p:cNvPr>
          <p:cNvSpPr>
            <a:spLocks noGrp="1"/>
          </p:cNvSpPr>
          <p:nvPr>
            <p:ph type="title"/>
          </p:nvPr>
        </p:nvSpPr>
        <p:spPr>
          <a:xfrm>
            <a:off x="571500" y="514350"/>
            <a:ext cx="8115300" cy="1143000"/>
          </a:xfrm>
        </p:spPr>
        <p:txBody>
          <a:bodyPr/>
          <a:lstStyle/>
          <a:p>
            <a:pPr algn="l"/>
            <a:r>
              <a:rPr lang="en-GB" sz="3200" b="1" dirty="0">
                <a:solidFill>
                  <a:schemeClr val="bg1"/>
                </a:solidFill>
                <a:effectLst>
                  <a:glow rad="127000">
                    <a:schemeClr val="tx1">
                      <a:alpha val="90000"/>
                    </a:schemeClr>
                  </a:glow>
                </a:effectLst>
                <a:latin typeface="+mj-lt"/>
                <a:cs typeface="Times New Roman" panose="02020603050405020304" pitchFamily="18" charset="0"/>
              </a:rPr>
              <a:t>Sundays @GCB			 via Zoom   </a:t>
            </a:r>
            <a:br>
              <a:rPr lang="en-GB" sz="3600" b="1" dirty="0">
                <a:solidFill>
                  <a:schemeClr val="bg1"/>
                </a:solidFill>
                <a:effectLst>
                  <a:glow rad="127000">
                    <a:schemeClr val="tx1">
                      <a:alpha val="90000"/>
                    </a:schemeClr>
                  </a:glow>
                </a:effectLst>
                <a:latin typeface="+mj-lt"/>
                <a:cs typeface="Times New Roman" panose="02020603050405020304" pitchFamily="18" charset="0"/>
              </a:rPr>
            </a:br>
            <a:r>
              <a:rPr lang="en-GB" sz="4800" b="1" dirty="0">
                <a:solidFill>
                  <a:schemeClr val="bg1"/>
                </a:solidFill>
                <a:effectLst>
                  <a:glow rad="127000">
                    <a:schemeClr val="tx1">
                      <a:alpha val="90000"/>
                    </a:schemeClr>
                  </a:glow>
                </a:effectLst>
                <a:latin typeface="+mj-lt"/>
                <a:cs typeface="Times New Roman" panose="02020603050405020304" pitchFamily="18" charset="0"/>
              </a:rPr>
              <a:t>The Christian’s Hope</a:t>
            </a:r>
            <a:endParaRPr lang="en-GB" sz="3600" b="1" dirty="0">
              <a:solidFill>
                <a:schemeClr val="bg1"/>
              </a:solidFill>
              <a:effectLst>
                <a:glow rad="127000">
                  <a:schemeClr val="tx1">
                    <a:alpha val="90000"/>
                  </a:schemeClr>
                </a:glow>
              </a:effectLst>
              <a:latin typeface="+mj-lt"/>
              <a:cs typeface="Times New Roman" panose="02020603050405020304" pitchFamily="18" charset="0"/>
            </a:endParaRPr>
          </a:p>
        </p:txBody>
      </p:sp>
      <p:sp>
        <p:nvSpPr>
          <p:cNvPr id="3" name="Text Placeholder 2">
            <a:extLst>
              <a:ext uri="{FF2B5EF4-FFF2-40B4-BE49-F238E27FC236}">
                <a16:creationId xmlns:a16="http://schemas.microsoft.com/office/drawing/2014/main" id="{CF6B6A0D-DB03-4F87-A457-0E9E121CCA3A}"/>
              </a:ext>
            </a:extLst>
          </p:cNvPr>
          <p:cNvSpPr>
            <a:spLocks noGrp="1"/>
          </p:cNvSpPr>
          <p:nvPr>
            <p:ph type="body" idx="1"/>
          </p:nvPr>
        </p:nvSpPr>
        <p:spPr>
          <a:xfrm>
            <a:off x="-1" y="1725719"/>
            <a:ext cx="9143999" cy="5200650"/>
          </a:xfrm>
          <a:effectLst>
            <a:glow rad="419100">
              <a:schemeClr val="bg1">
                <a:alpha val="71000"/>
              </a:schemeClr>
            </a:glow>
            <a:outerShdw sx="200000" sy="200000" algn="ctr" rotWithShape="0">
              <a:schemeClr val="tx1">
                <a:lumMod val="95000"/>
                <a:lumOff val="5000"/>
                <a:alpha val="25000"/>
              </a:schemeClr>
            </a:outerShdw>
          </a:effectLst>
        </p:spPr>
        <p:txBody>
          <a:bodyPr/>
          <a:lstStyle/>
          <a:p>
            <a:pPr>
              <a:spcAft>
                <a:spcPts val="2400"/>
              </a:spcAft>
            </a:pPr>
            <a:r>
              <a:rPr lang="en-GB" b="1" dirty="0">
                <a:solidFill>
                  <a:schemeClr val="tx1"/>
                </a:solidFill>
                <a:effectLst>
                  <a:glow rad="635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rPr>
              <a:t>17 Jan	Hope In a Hopeless World           </a:t>
            </a:r>
            <a:r>
              <a:rPr kumimoji="0" lang="en-GB" sz="2400" b="1" i="0" u="none" strike="noStrike" kern="0" cap="none" spc="0" normalizeH="0" baseline="0" noProof="0" dirty="0">
                <a:ln>
                  <a:noFill/>
                </a:ln>
                <a:solidFill>
                  <a:srgbClr val="000000"/>
                </a:solidFill>
                <a:effectLst>
                  <a:glow rad="63500">
                    <a:srgbClr val="FFFFFF">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sym typeface="Calibri"/>
              </a:rPr>
              <a:t>Eph</a:t>
            </a:r>
            <a:r>
              <a:rPr lang="en-GB" sz="2400" b="1" dirty="0">
                <a:solidFill>
                  <a:srgbClr val="000000"/>
                </a:solidFill>
                <a:effectLst>
                  <a:glow rad="63500">
                    <a:srgbClr val="FFFFFF">
                      <a:alpha val="40000"/>
                    </a:srgbClr>
                  </a:glow>
                </a:effectLst>
                <a:latin typeface="Calibri" panose="020F0502020204030204" pitchFamily="34" charset="0"/>
                <a:ea typeface="Calibri" panose="020F0502020204030204" pitchFamily="34" charset="0"/>
                <a:cs typeface="Times New Roman" panose="02020603050405020304" pitchFamily="18" charset="0"/>
              </a:rPr>
              <a:t>.</a:t>
            </a:r>
            <a:r>
              <a:rPr kumimoji="0" lang="en-GB" sz="2400" b="1" i="0" u="none" strike="noStrike" kern="0" cap="none" spc="0" normalizeH="0" baseline="0" noProof="0" dirty="0">
                <a:ln>
                  <a:noFill/>
                </a:ln>
                <a:solidFill>
                  <a:srgbClr val="000000"/>
                </a:solidFill>
                <a:effectLst>
                  <a:glow rad="63500">
                    <a:srgbClr val="FFFFFF">
                      <a:alpha val="40000"/>
                    </a:srgbClr>
                  </a:glow>
                </a:effectLst>
                <a:uLnTx/>
                <a:uFillTx/>
                <a:latin typeface="Calibri" panose="020F0502020204030204" pitchFamily="34" charset="0"/>
                <a:ea typeface="Calibri" panose="020F0502020204030204" pitchFamily="34" charset="0"/>
                <a:cs typeface="Times New Roman" panose="02020603050405020304" pitchFamily="18" charset="0"/>
                <a:sym typeface="Calibri"/>
              </a:rPr>
              <a:t>1:1-10</a:t>
            </a:r>
            <a:endParaRPr lang="en-GB" sz="1200" b="1" dirty="0">
              <a:solidFill>
                <a:schemeClr val="tx1"/>
              </a:solidFill>
              <a:effectLst>
                <a:glow rad="63500">
                  <a:schemeClr val="bg1">
                    <a:alpha val="40000"/>
                  </a:schemeClr>
                </a:glow>
              </a:effectLst>
              <a:latin typeface="Calibri" panose="020F0502020204030204" pitchFamily="34" charset="0"/>
              <a:ea typeface="Calibri" panose="020F0502020204030204" pitchFamily="34" charset="0"/>
              <a:cs typeface="Times New Roman" panose="02020603050405020304" pitchFamily="18" charset="0"/>
            </a:endParaRPr>
          </a:p>
          <a:p>
            <a:pPr>
              <a:spcAft>
                <a:spcPts val="2400"/>
              </a:spcAft>
            </a:pPr>
            <a:r>
              <a:rPr lang="en-GB" b="1" dirty="0">
                <a:solidFill>
                  <a:schemeClr val="tx1"/>
                </a:solidFill>
                <a:effectLst>
                  <a:glow rad="152400">
                    <a:schemeClr val="bg1">
                      <a:alpha val="38000"/>
                    </a:schemeClr>
                  </a:glow>
                </a:effectLst>
                <a:latin typeface="Calibri" panose="020F0502020204030204" pitchFamily="34" charset="0"/>
                <a:ea typeface="Calibri" panose="020F0502020204030204" pitchFamily="34" charset="0"/>
                <a:cs typeface="Times New Roman" panose="02020603050405020304" pitchFamily="18" charset="0"/>
              </a:rPr>
              <a:t>24 Jan	The Coming of Jesus Christ   </a:t>
            </a:r>
            <a:r>
              <a:rPr lang="en-GB" sz="3200" b="1" dirty="0">
                <a:solidFill>
                  <a:schemeClr val="tx1"/>
                </a:solidFill>
                <a:effectLst>
                  <a:glow rad="152400">
                    <a:schemeClr val="bg1">
                      <a:alpha val="38000"/>
                    </a:schemeClr>
                  </a:glow>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solidFill>
                  <a:schemeClr val="tx1"/>
                </a:solidFill>
                <a:effectLst>
                  <a:glow rad="152400">
                    <a:schemeClr val="bg1">
                      <a:alpha val="38000"/>
                    </a:schemeClr>
                  </a:glow>
                </a:effectLst>
                <a:latin typeface="Calibri" panose="020F0502020204030204" pitchFamily="34" charset="0"/>
                <a:ea typeface="Calibri" panose="020F0502020204030204" pitchFamily="34" charset="0"/>
                <a:cs typeface="Times New Roman" panose="02020603050405020304" pitchFamily="18" charset="0"/>
              </a:rPr>
              <a:t>Tit.2:11-13</a:t>
            </a:r>
            <a:endParaRPr lang="en-GB" b="1" dirty="0">
              <a:solidFill>
                <a:schemeClr val="tx1"/>
              </a:solidFill>
              <a:effectLst>
                <a:glow rad="152400">
                  <a:schemeClr val="bg1">
                    <a:alpha val="38000"/>
                  </a:schemeClr>
                </a:glow>
              </a:effectLst>
              <a:latin typeface="Calibri" panose="020F0502020204030204" pitchFamily="34" charset="0"/>
              <a:ea typeface="Calibri" panose="020F0502020204030204" pitchFamily="34" charset="0"/>
              <a:cs typeface="Times New Roman" panose="02020603050405020304" pitchFamily="18" charset="0"/>
            </a:endParaRPr>
          </a:p>
          <a:p>
            <a:pPr>
              <a:spcAft>
                <a:spcPts val="2400"/>
              </a:spcAft>
            </a:pPr>
            <a:r>
              <a:rPr lang="en-GB" b="1" dirty="0">
                <a:solidFill>
                  <a:schemeClr val="tx1"/>
                </a:solidFill>
                <a:effectLst>
                  <a:glow rad="292100">
                    <a:schemeClr val="bg1">
                      <a:alpha val="49000"/>
                    </a:schemeClr>
                  </a:glow>
                </a:effectLst>
                <a:latin typeface="Calibri" panose="020F0502020204030204" pitchFamily="34" charset="0"/>
                <a:ea typeface="Calibri" panose="020F0502020204030204" pitchFamily="34" charset="0"/>
                <a:cs typeface="Times New Roman" panose="02020603050405020304" pitchFamily="18" charset="0"/>
              </a:rPr>
              <a:t>31 Jan 	My Future And </a:t>
            </a:r>
            <a:r>
              <a:rPr lang="en-GB" b="1" dirty="0">
                <a:solidFill>
                  <a:schemeClr val="tx1"/>
                </a:solidFill>
                <a:effectLst>
                  <a:glow rad="292100">
                    <a:schemeClr val="bg1">
                      <a:alpha val="49000"/>
                    </a:schemeClr>
                  </a:glow>
                </a:effectLst>
                <a:latin typeface="Calibri" panose="020F0502020204030204" pitchFamily="34" charset="0"/>
                <a:cs typeface="Times New Roman" panose="02020603050405020304" pitchFamily="18" charset="0"/>
              </a:rPr>
              <a:t>Me</a:t>
            </a:r>
            <a:r>
              <a:rPr lang="en-GB" sz="2400" b="1" dirty="0">
                <a:solidFill>
                  <a:schemeClr val="tx1"/>
                </a:solidFill>
                <a:effectLst>
                  <a:glow rad="292100">
                    <a:schemeClr val="bg1">
                      <a:alpha val="49000"/>
                    </a:schemeClr>
                  </a:glow>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solidFill>
                  <a:schemeClr val="tx1"/>
                </a:solidFill>
                <a:effectLst>
                  <a:glow rad="254000">
                    <a:schemeClr val="bg1">
                      <a:alpha val="44000"/>
                    </a:schemeClr>
                  </a:glow>
                </a:effectLst>
                <a:latin typeface="Calibri" panose="020F0502020204030204" pitchFamily="34" charset="0"/>
                <a:ea typeface="Calibri" panose="020F0502020204030204" pitchFamily="34" charset="0"/>
                <a:cs typeface="Times New Roman" panose="02020603050405020304" pitchFamily="18" charset="0"/>
              </a:rPr>
              <a:t>1 Thess.4:13-18</a:t>
            </a:r>
          </a:p>
          <a:p>
            <a:pPr>
              <a:spcAft>
                <a:spcPts val="2400"/>
              </a:spcAft>
            </a:pPr>
            <a:r>
              <a:rPr lang="en-GB" b="1" dirty="0">
                <a:solidFill>
                  <a:schemeClr val="tx1"/>
                </a:solidFill>
                <a:effectLst>
                  <a:glow rad="292100">
                    <a:schemeClr val="bg1">
                      <a:alpha val="49000"/>
                    </a:schemeClr>
                  </a:glow>
                </a:effectLst>
                <a:latin typeface="Calibri" panose="020F0502020204030204" pitchFamily="34" charset="0"/>
                <a:ea typeface="Calibri" panose="020F0502020204030204" pitchFamily="34" charset="0"/>
                <a:cs typeface="Times New Roman" panose="02020603050405020304" pitchFamily="18" charset="0"/>
              </a:rPr>
              <a:t>7</a:t>
            </a:r>
            <a:r>
              <a:rPr lang="en-GB" b="1" baseline="30000" dirty="0">
                <a:solidFill>
                  <a:schemeClr val="tx1"/>
                </a:solidFill>
                <a:effectLst>
                  <a:glow rad="292100">
                    <a:schemeClr val="bg1">
                      <a:alpha val="49000"/>
                    </a:schemeClr>
                  </a:glow>
                </a:effectLst>
                <a:latin typeface="Calibri" panose="020F0502020204030204" pitchFamily="34" charset="0"/>
                <a:ea typeface="Calibri" panose="020F0502020204030204" pitchFamily="34" charset="0"/>
                <a:cs typeface="Times New Roman" panose="02020603050405020304" pitchFamily="18" charset="0"/>
              </a:rPr>
              <a:t>   </a:t>
            </a:r>
            <a:r>
              <a:rPr lang="en-GB" b="1" dirty="0">
                <a:solidFill>
                  <a:schemeClr val="tx1"/>
                </a:solidFill>
                <a:effectLst>
                  <a:glow rad="292100">
                    <a:schemeClr val="bg1">
                      <a:alpha val="49000"/>
                    </a:schemeClr>
                  </a:glow>
                </a:effectLst>
                <a:latin typeface="Calibri" panose="020F0502020204030204" pitchFamily="34" charset="0"/>
                <a:ea typeface="Calibri" panose="020F0502020204030204" pitchFamily="34" charset="0"/>
                <a:cs typeface="Times New Roman" panose="02020603050405020304" pitchFamily="18" charset="0"/>
              </a:rPr>
              <a:t>Feb	</a:t>
            </a:r>
            <a:r>
              <a:rPr lang="en-GB" sz="3000" b="1" dirty="0">
                <a:solidFill>
                  <a:schemeClr val="tx1"/>
                </a:solidFill>
                <a:effectLst>
                  <a:glow rad="292100">
                    <a:schemeClr val="bg1">
                      <a:alpha val="49000"/>
                    </a:schemeClr>
                  </a:glow>
                </a:effectLst>
                <a:latin typeface="Calibri" panose="020F0502020204030204" pitchFamily="34" charset="0"/>
                <a:ea typeface="Calibri" panose="020F0502020204030204" pitchFamily="34" charset="0"/>
                <a:cs typeface="Times New Roman" panose="02020603050405020304" pitchFamily="18" charset="0"/>
              </a:rPr>
              <a:t>My Hope in the Face of Covid</a:t>
            </a:r>
            <a:r>
              <a:rPr lang="en-GB" sz="2800" b="1" dirty="0">
                <a:solidFill>
                  <a:schemeClr val="tx1"/>
                </a:solidFill>
                <a:effectLst>
                  <a:glow rad="292100">
                    <a:schemeClr val="bg1">
                      <a:alpha val="49000"/>
                    </a:schemeClr>
                  </a:glow>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solidFill>
                  <a:schemeClr val="tx1"/>
                </a:solidFill>
                <a:effectLst>
                  <a:glow rad="292100">
                    <a:schemeClr val="bg1">
                      <a:alpha val="49000"/>
                    </a:schemeClr>
                  </a:glow>
                </a:effectLst>
                <a:latin typeface="Calibri" panose="020F0502020204030204" pitchFamily="34" charset="0"/>
                <a:ea typeface="Calibri" panose="020F0502020204030204" pitchFamily="34" charset="0"/>
                <a:cs typeface="Times New Roman" panose="02020603050405020304" pitchFamily="18" charset="0"/>
              </a:rPr>
              <a:t>Guest Speaker</a:t>
            </a:r>
            <a:endParaRPr lang="en-GB" sz="2400" b="1" dirty="0">
              <a:solidFill>
                <a:schemeClr val="tx1"/>
              </a:solidFill>
              <a:effectLst>
                <a:glow rad="279400">
                  <a:schemeClr val="bg1">
                    <a:alpha val="48000"/>
                  </a:schemeClr>
                </a:glow>
              </a:effectLst>
              <a:latin typeface="Calibri" panose="020F0502020204030204" pitchFamily="34" charset="0"/>
              <a:ea typeface="Calibri" panose="020F0502020204030204" pitchFamily="34" charset="0"/>
              <a:cs typeface="Times New Roman" panose="02020603050405020304" pitchFamily="18" charset="0"/>
            </a:endParaRPr>
          </a:p>
          <a:p>
            <a:pPr>
              <a:spcAft>
                <a:spcPts val="2400"/>
              </a:spcAft>
            </a:pPr>
            <a:r>
              <a:rPr lang="en-GB" b="1" dirty="0">
                <a:solidFill>
                  <a:schemeClr val="tx1"/>
                </a:solidFill>
                <a:effectLst>
                  <a:glow rad="292100">
                    <a:schemeClr val="bg1">
                      <a:alpha val="49000"/>
                    </a:schemeClr>
                  </a:glow>
                </a:effectLst>
                <a:latin typeface="Calibri" panose="020F0502020204030204" pitchFamily="34" charset="0"/>
                <a:ea typeface="Calibri" panose="020F0502020204030204" pitchFamily="34" charset="0"/>
                <a:cs typeface="Times New Roman" panose="02020603050405020304" pitchFamily="18" charset="0"/>
              </a:rPr>
              <a:t>14</a:t>
            </a:r>
            <a:r>
              <a:rPr lang="en-GB" b="1" baseline="30000" dirty="0">
                <a:solidFill>
                  <a:schemeClr val="tx1"/>
                </a:solidFill>
                <a:effectLst>
                  <a:glow rad="292100">
                    <a:schemeClr val="bg1">
                      <a:alpha val="49000"/>
                    </a:schemeClr>
                  </a:glow>
                </a:effectLst>
                <a:latin typeface="Calibri" panose="020F0502020204030204" pitchFamily="34" charset="0"/>
                <a:ea typeface="Calibri" panose="020F0502020204030204" pitchFamily="34" charset="0"/>
                <a:cs typeface="Times New Roman" panose="02020603050405020304" pitchFamily="18" charset="0"/>
              </a:rPr>
              <a:t> </a:t>
            </a:r>
            <a:r>
              <a:rPr lang="en-GB" b="1" dirty="0">
                <a:solidFill>
                  <a:schemeClr val="tx1"/>
                </a:solidFill>
                <a:effectLst>
                  <a:glow rad="292100">
                    <a:schemeClr val="bg1">
                      <a:alpha val="49000"/>
                    </a:schemeClr>
                  </a:glow>
                </a:effectLst>
                <a:latin typeface="Calibri" panose="020F0502020204030204" pitchFamily="34" charset="0"/>
                <a:ea typeface="Calibri" panose="020F0502020204030204" pitchFamily="34" charset="0"/>
                <a:cs typeface="Times New Roman" panose="02020603050405020304" pitchFamily="18" charset="0"/>
              </a:rPr>
              <a:t>Feb 	How This World Ends        	      </a:t>
            </a:r>
            <a:r>
              <a:rPr lang="en-GB" sz="2400" b="1" dirty="0">
                <a:solidFill>
                  <a:schemeClr val="tx1"/>
                </a:solidFill>
                <a:effectLst>
                  <a:glow rad="279400">
                    <a:schemeClr val="bg1">
                      <a:alpha val="56000"/>
                    </a:schemeClr>
                  </a:glow>
                </a:effectLst>
                <a:latin typeface="Calibri" panose="020F0502020204030204" pitchFamily="34" charset="0"/>
                <a:ea typeface="Calibri" panose="020F0502020204030204" pitchFamily="34" charset="0"/>
                <a:cs typeface="Times New Roman" panose="02020603050405020304" pitchFamily="18" charset="0"/>
              </a:rPr>
              <a:t>2 Pet.3:1-10</a:t>
            </a:r>
          </a:p>
          <a:p>
            <a:pPr>
              <a:spcAft>
                <a:spcPts val="2400"/>
              </a:spcAft>
            </a:pPr>
            <a:r>
              <a:rPr lang="en-GB" b="1" dirty="0">
                <a:solidFill>
                  <a:schemeClr val="tx1"/>
                </a:solidFill>
                <a:effectLst>
                  <a:glow rad="279400">
                    <a:schemeClr val="bg1">
                      <a:alpha val="56000"/>
                    </a:schemeClr>
                  </a:glow>
                </a:effectLst>
                <a:latin typeface="Calibri" panose="020F0502020204030204" pitchFamily="34" charset="0"/>
                <a:ea typeface="Calibri" panose="020F0502020204030204" pitchFamily="34" charset="0"/>
                <a:cs typeface="Times New Roman" panose="02020603050405020304" pitchFamily="18" charset="0"/>
              </a:rPr>
              <a:t>21 Feb     Guest Speaker  - Jeremy Marshall</a:t>
            </a:r>
          </a:p>
          <a:p>
            <a:pPr algn="r">
              <a:spcAft>
                <a:spcPts val="2400"/>
              </a:spcAft>
            </a:pPr>
            <a:r>
              <a:rPr lang="en-GB" sz="2400" b="1" dirty="0">
                <a:solidFill>
                  <a:schemeClr val="tx1"/>
                </a:solidFill>
                <a:effectLst>
                  <a:glow rad="292100">
                    <a:schemeClr val="bg1">
                      <a:alpha val="49000"/>
                    </a:schemeClr>
                  </a:glow>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97038087"/>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D1FC-1F53-4B41-97E0-B7D93F17A7DC}"/>
              </a:ext>
            </a:extLst>
          </p:cNvPr>
          <p:cNvSpPr>
            <a:spLocks noGrp="1"/>
          </p:cNvSpPr>
          <p:nvPr>
            <p:ph type="title"/>
          </p:nvPr>
        </p:nvSpPr>
        <p:spPr/>
        <p:txBody>
          <a:bodyPr/>
          <a:lstStyle/>
          <a:p>
            <a:r>
              <a:rPr lang="en-GB" altLang="en-US" dirty="0"/>
              <a:t>Hope in a hopeless world </a:t>
            </a:r>
            <a:endParaRPr lang="en-GB" dirty="0"/>
          </a:p>
        </p:txBody>
      </p:sp>
      <p:sp>
        <p:nvSpPr>
          <p:cNvPr id="3" name="Text Placeholder 2">
            <a:extLst>
              <a:ext uri="{FF2B5EF4-FFF2-40B4-BE49-F238E27FC236}">
                <a16:creationId xmlns:a16="http://schemas.microsoft.com/office/drawing/2014/main" id="{EA47F1D7-C96B-4CA7-AB82-72803B2E6CE7}"/>
              </a:ext>
            </a:extLst>
          </p:cNvPr>
          <p:cNvSpPr>
            <a:spLocks noGrp="1"/>
          </p:cNvSpPr>
          <p:nvPr>
            <p:ph type="body" idx="1"/>
          </p:nvPr>
        </p:nvSpPr>
        <p:spPr>
          <a:xfrm>
            <a:off x="384048" y="1981200"/>
            <a:ext cx="8074152" cy="4114800"/>
          </a:xfrm>
        </p:spPr>
        <p:txBody>
          <a:bodyPr/>
          <a:lstStyle/>
          <a:p>
            <a:r>
              <a:rPr lang="en-GB" altLang="en-US" b="1" dirty="0"/>
              <a:t>Introduction</a:t>
            </a:r>
          </a:p>
        </p:txBody>
      </p:sp>
      <p:sp>
        <p:nvSpPr>
          <p:cNvPr id="4" name="Text Placeholder 3">
            <a:extLst>
              <a:ext uri="{FF2B5EF4-FFF2-40B4-BE49-F238E27FC236}">
                <a16:creationId xmlns:a16="http://schemas.microsoft.com/office/drawing/2014/main" id="{97736146-BB75-4CDE-891C-E0B28B9B5425}"/>
              </a:ext>
            </a:extLst>
          </p:cNvPr>
          <p:cNvSpPr>
            <a:spLocks noGrp="1"/>
          </p:cNvSpPr>
          <p:nvPr>
            <p:ph type="body" idx="2"/>
          </p:nvPr>
        </p:nvSpPr>
        <p:spPr>
          <a:xfrm rot="5400000">
            <a:off x="7301275" y="5053559"/>
            <a:ext cx="3032620" cy="576262"/>
          </a:xfrm>
        </p:spPr>
        <p:txBody>
          <a:bodyPr/>
          <a:lstStyle/>
          <a:p>
            <a:r>
              <a:rPr lang="en-GB" dirty="0"/>
              <a:t>Sermon Outline</a:t>
            </a:r>
          </a:p>
        </p:txBody>
      </p:sp>
      <p:pic>
        <p:nvPicPr>
          <p:cNvPr id="5" name="Picture 4">
            <a:extLst>
              <a:ext uri="{FF2B5EF4-FFF2-40B4-BE49-F238E27FC236}">
                <a16:creationId xmlns:a16="http://schemas.microsoft.com/office/drawing/2014/main" id="{944455BD-FBE6-4E6C-81F5-4A8F1C416ECA}"/>
              </a:ext>
            </a:extLst>
          </p:cNvPr>
          <p:cNvPicPr>
            <a:picLocks noChangeAspect="1"/>
          </p:cNvPicPr>
          <p:nvPr/>
        </p:nvPicPr>
        <p:blipFill>
          <a:blip r:embed="rId2"/>
          <a:stretch>
            <a:fillRect/>
          </a:stretch>
        </p:blipFill>
        <p:spPr>
          <a:xfrm>
            <a:off x="514334" y="2496252"/>
            <a:ext cx="7413525" cy="4212230"/>
          </a:xfrm>
          <a:prstGeom prst="rect">
            <a:avLst/>
          </a:prstGeom>
        </p:spPr>
      </p:pic>
    </p:spTree>
    <p:extLst>
      <p:ext uri="{BB962C8B-B14F-4D97-AF65-F5344CB8AC3E}">
        <p14:creationId xmlns:p14="http://schemas.microsoft.com/office/powerpoint/2010/main" val="2356185115"/>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D1FC-1F53-4B41-97E0-B7D93F17A7DC}"/>
              </a:ext>
            </a:extLst>
          </p:cNvPr>
          <p:cNvSpPr>
            <a:spLocks noGrp="1"/>
          </p:cNvSpPr>
          <p:nvPr>
            <p:ph type="title"/>
          </p:nvPr>
        </p:nvSpPr>
        <p:spPr/>
        <p:txBody>
          <a:bodyPr/>
          <a:lstStyle/>
          <a:p>
            <a:r>
              <a:rPr lang="en-GB" altLang="en-US" dirty="0"/>
              <a:t>Hope in a hopeless world </a:t>
            </a:r>
            <a:endParaRPr lang="en-GB" dirty="0"/>
          </a:p>
        </p:txBody>
      </p:sp>
      <p:sp>
        <p:nvSpPr>
          <p:cNvPr id="3" name="Text Placeholder 2">
            <a:extLst>
              <a:ext uri="{FF2B5EF4-FFF2-40B4-BE49-F238E27FC236}">
                <a16:creationId xmlns:a16="http://schemas.microsoft.com/office/drawing/2014/main" id="{EA47F1D7-C96B-4CA7-AB82-72803B2E6CE7}"/>
              </a:ext>
            </a:extLst>
          </p:cNvPr>
          <p:cNvSpPr>
            <a:spLocks noGrp="1"/>
          </p:cNvSpPr>
          <p:nvPr>
            <p:ph type="body" idx="1"/>
          </p:nvPr>
        </p:nvSpPr>
        <p:spPr>
          <a:xfrm>
            <a:off x="384048" y="1981200"/>
            <a:ext cx="8074152" cy="4114800"/>
          </a:xfrm>
        </p:spPr>
        <p:txBody>
          <a:bodyPr/>
          <a:lstStyle/>
          <a:p>
            <a:r>
              <a:rPr lang="en-GB" altLang="en-US" b="1" dirty="0"/>
              <a:t>Introduction</a:t>
            </a:r>
          </a:p>
          <a:p>
            <a:pPr marL="228600" indent="0" algn="just"/>
            <a:r>
              <a:rPr lang="x-none" sz="2800" baseline="30000" dirty="0">
                <a:effectLst/>
                <a:latin typeface="Calibri" panose="020F0502020204030204" pitchFamily="34" charset="0"/>
                <a:ea typeface="Calibri" panose="020F0502020204030204" pitchFamily="34" charset="0"/>
                <a:cs typeface="Calibri" panose="020F0502020204030204" pitchFamily="34" charset="0"/>
              </a:rPr>
              <a:t>3</a:t>
            </a:r>
            <a:r>
              <a:rPr lang="en-GB" sz="2800" dirty="0">
                <a:effectLst/>
                <a:latin typeface="Calibri" panose="020F0502020204030204" pitchFamily="34" charset="0"/>
                <a:ea typeface="Calibri" panose="020F0502020204030204" pitchFamily="34" charset="0"/>
                <a:cs typeface="Calibri" panose="020F0502020204030204" pitchFamily="34" charset="0"/>
              </a:rPr>
              <a:t>…</a:t>
            </a:r>
            <a:r>
              <a:rPr lang="x-none" sz="2800" dirty="0">
                <a:effectLst/>
                <a:latin typeface="Calibri" panose="020F0502020204030204" pitchFamily="34" charset="0"/>
                <a:ea typeface="Calibri" panose="020F0502020204030204" pitchFamily="34" charset="0"/>
                <a:cs typeface="Calibri" panose="020F0502020204030204" pitchFamily="34" charset="0"/>
              </a:rPr>
              <a:t>I envied the arrogant when I saw the prosperity of the wicked. </a:t>
            </a:r>
            <a:r>
              <a:rPr lang="x-none" sz="2800" baseline="30000" dirty="0">
                <a:effectLst/>
                <a:latin typeface="Calibri" panose="020F0502020204030204" pitchFamily="34" charset="0"/>
                <a:ea typeface="Calibri" panose="020F0502020204030204" pitchFamily="34" charset="0"/>
                <a:cs typeface="Calibri" panose="020F0502020204030204" pitchFamily="34" charset="0"/>
              </a:rPr>
              <a:t>4</a:t>
            </a:r>
            <a:r>
              <a:rPr lang="x-none" sz="2800" dirty="0">
                <a:effectLst/>
                <a:latin typeface="Calibri" panose="020F0502020204030204" pitchFamily="34" charset="0"/>
                <a:ea typeface="Calibri" panose="020F0502020204030204" pitchFamily="34" charset="0"/>
                <a:cs typeface="Calibri" panose="020F0502020204030204" pitchFamily="34" charset="0"/>
              </a:rPr>
              <a:t> They have no struggles; their bodies are healthy and strong…</a:t>
            </a:r>
            <a:r>
              <a:rPr lang="x-none" sz="2800" baseline="30000" dirty="0">
                <a:effectLst/>
                <a:latin typeface="Calibri" panose="020F0502020204030204" pitchFamily="34" charset="0"/>
                <a:ea typeface="Calibri" panose="020F0502020204030204" pitchFamily="34" charset="0"/>
                <a:cs typeface="Calibri" panose="020F0502020204030204" pitchFamily="34" charset="0"/>
              </a:rPr>
              <a:t>6</a:t>
            </a:r>
            <a:r>
              <a:rPr lang="x-none" sz="2800" dirty="0">
                <a:effectLst/>
                <a:latin typeface="Calibri" panose="020F0502020204030204" pitchFamily="34" charset="0"/>
                <a:ea typeface="Calibri" panose="020F0502020204030204" pitchFamily="34" charset="0"/>
                <a:cs typeface="Calibri" panose="020F0502020204030204" pitchFamily="34" charset="0"/>
              </a:rPr>
              <a:t> Therefore pride is their necklace</a:t>
            </a:r>
            <a:r>
              <a:rPr lang="en-GB" sz="2800" dirty="0">
                <a:effectLst/>
                <a:latin typeface="Calibri" panose="020F0502020204030204" pitchFamily="34" charset="0"/>
                <a:ea typeface="Calibri" panose="020F0502020204030204" pitchFamily="34" charset="0"/>
                <a:cs typeface="Calibri" panose="020F0502020204030204" pitchFamily="34" charset="0"/>
              </a:rPr>
              <a:t>…</a:t>
            </a:r>
            <a:r>
              <a:rPr lang="x-none" sz="2800" baseline="30000" dirty="0">
                <a:effectLst/>
                <a:latin typeface="Calibri" panose="020F0502020204030204" pitchFamily="34" charset="0"/>
                <a:ea typeface="Calibri" panose="020F0502020204030204" pitchFamily="34" charset="0"/>
                <a:cs typeface="Calibri" panose="020F0502020204030204" pitchFamily="34" charset="0"/>
              </a:rPr>
              <a:t>8</a:t>
            </a:r>
            <a:r>
              <a:rPr lang="x-none" sz="2800" dirty="0">
                <a:effectLst/>
                <a:latin typeface="Calibri" panose="020F0502020204030204" pitchFamily="34" charset="0"/>
                <a:ea typeface="Calibri" panose="020F0502020204030204" pitchFamily="34" charset="0"/>
                <a:cs typeface="Calibri" panose="020F0502020204030204" pitchFamily="34" charset="0"/>
              </a:rPr>
              <a:t> They scoff, and speak with malice; with arrogance they threaten oppression…</a:t>
            </a:r>
            <a:r>
              <a:rPr lang="x-none" sz="2800" baseline="30000" dirty="0">
                <a:effectLst/>
                <a:latin typeface="Calibri" panose="020F0502020204030204" pitchFamily="34" charset="0"/>
                <a:ea typeface="Calibri" panose="020F0502020204030204" pitchFamily="34" charset="0"/>
                <a:cs typeface="Calibri" panose="020F0502020204030204" pitchFamily="34" charset="0"/>
              </a:rPr>
              <a:t>12</a:t>
            </a:r>
            <a:r>
              <a:rPr lang="x-none" sz="2800" dirty="0">
                <a:effectLst/>
                <a:latin typeface="Calibri" panose="020F0502020204030204" pitchFamily="34" charset="0"/>
                <a:ea typeface="Calibri" panose="020F0502020204030204" pitchFamily="34" charset="0"/>
                <a:cs typeface="Calibri" panose="020F0502020204030204" pitchFamily="34" charset="0"/>
              </a:rPr>
              <a:t> This is what the wicked are like</a:t>
            </a:r>
            <a:r>
              <a:rPr lang="x-none" sz="2800" dirty="0">
                <a:effectLst/>
                <a:latin typeface="Calibri" panose="020F0502020204030204" pitchFamily="34" charset="0"/>
                <a:ea typeface="Times New Roman" panose="02020603050405020304" pitchFamily="18" charset="0"/>
                <a:cs typeface="Calibri" panose="020F0502020204030204" pitchFamily="34" charset="0"/>
              </a:rPr>
              <a:t>— always free of care, they go on amassing wealth. </a:t>
            </a:r>
            <a:r>
              <a:rPr lang="x-none" sz="2800" baseline="30000" dirty="0">
                <a:effectLst/>
                <a:latin typeface="Calibri" panose="020F0502020204030204" pitchFamily="34" charset="0"/>
                <a:ea typeface="Calibri" panose="020F0502020204030204" pitchFamily="34" charset="0"/>
                <a:cs typeface="Calibri" panose="020F0502020204030204" pitchFamily="34" charset="0"/>
              </a:rPr>
              <a:t>13</a:t>
            </a:r>
            <a:r>
              <a:rPr lang="x-none" sz="2800" dirty="0">
                <a:effectLst/>
                <a:latin typeface="Calibri" panose="020F0502020204030204" pitchFamily="34" charset="0"/>
                <a:ea typeface="Calibri" panose="020F0502020204030204" pitchFamily="34" charset="0"/>
                <a:cs typeface="Calibri" panose="020F0502020204030204" pitchFamily="34" charset="0"/>
              </a:rPr>
              <a:t> Surely in vain I have kept my heart pure and have washed my hands in innocence.</a:t>
            </a:r>
            <a:r>
              <a:rPr lang="en-GB" sz="2800" dirty="0">
                <a:effectLst/>
                <a:latin typeface="Calibri" panose="020F0502020204030204" pitchFamily="34" charset="0"/>
                <a:ea typeface="Calibri" panose="020F0502020204030204" pitchFamily="34" charset="0"/>
                <a:cs typeface="Calibri" panose="020F0502020204030204" pitchFamily="34" charset="0"/>
              </a:rPr>
              <a:t> </a:t>
            </a:r>
            <a:r>
              <a:rPr lang="x-none" sz="2800" baseline="30000" dirty="0">
                <a:effectLst/>
                <a:latin typeface="Calibri" panose="020F0502020204030204" pitchFamily="34" charset="0"/>
                <a:ea typeface="Calibri" panose="020F0502020204030204" pitchFamily="34" charset="0"/>
                <a:cs typeface="Calibri" panose="020F0502020204030204" pitchFamily="34" charset="0"/>
              </a:rPr>
              <a:t>14</a:t>
            </a:r>
            <a:r>
              <a:rPr lang="x-none" sz="2800" dirty="0">
                <a:effectLst/>
                <a:latin typeface="Calibri" panose="020F0502020204030204" pitchFamily="34" charset="0"/>
                <a:ea typeface="Calibri" panose="020F0502020204030204" pitchFamily="34" charset="0"/>
                <a:cs typeface="Calibri" panose="020F0502020204030204" pitchFamily="34" charset="0"/>
              </a:rPr>
              <a:t> All day long I have been afflicted, and every</a:t>
            </a:r>
            <a:r>
              <a:rPr lang="en-GB" sz="2800" dirty="0">
                <a:effectLst/>
                <a:latin typeface="Calibri" panose="020F0502020204030204" pitchFamily="34" charset="0"/>
                <a:ea typeface="Calibri" panose="020F0502020204030204" pitchFamily="34" charset="0"/>
                <a:cs typeface="Calibri" panose="020F0502020204030204" pitchFamily="34" charset="0"/>
              </a:rPr>
              <a:t>…</a:t>
            </a:r>
            <a:r>
              <a:rPr lang="x-none" sz="2800" dirty="0">
                <a:effectLst/>
                <a:latin typeface="Calibri" panose="020F0502020204030204" pitchFamily="34" charset="0"/>
                <a:ea typeface="Calibri" panose="020F0502020204030204" pitchFamily="34" charset="0"/>
                <a:cs typeface="Calibri" panose="020F0502020204030204" pitchFamily="34" charset="0"/>
              </a:rPr>
              <a:t> </a:t>
            </a:r>
            <a:endParaRPr lang="en-GB" dirty="0"/>
          </a:p>
        </p:txBody>
      </p:sp>
      <p:sp>
        <p:nvSpPr>
          <p:cNvPr id="4" name="Text Placeholder 3">
            <a:extLst>
              <a:ext uri="{FF2B5EF4-FFF2-40B4-BE49-F238E27FC236}">
                <a16:creationId xmlns:a16="http://schemas.microsoft.com/office/drawing/2014/main" id="{97736146-BB75-4CDE-891C-E0B28B9B5425}"/>
              </a:ext>
            </a:extLst>
          </p:cNvPr>
          <p:cNvSpPr>
            <a:spLocks noGrp="1"/>
          </p:cNvSpPr>
          <p:nvPr>
            <p:ph type="body" idx="2"/>
          </p:nvPr>
        </p:nvSpPr>
        <p:spPr/>
        <p:txBody>
          <a:bodyPr/>
          <a:lstStyle/>
          <a:p>
            <a:r>
              <a:rPr lang="en-GB" dirty="0"/>
              <a:t>Psalm 73</a:t>
            </a:r>
          </a:p>
        </p:txBody>
      </p:sp>
    </p:spTree>
    <p:extLst>
      <p:ext uri="{BB962C8B-B14F-4D97-AF65-F5344CB8AC3E}">
        <p14:creationId xmlns:p14="http://schemas.microsoft.com/office/powerpoint/2010/main" val="639160933"/>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D1FC-1F53-4B41-97E0-B7D93F17A7DC}"/>
              </a:ext>
            </a:extLst>
          </p:cNvPr>
          <p:cNvSpPr>
            <a:spLocks noGrp="1"/>
          </p:cNvSpPr>
          <p:nvPr>
            <p:ph type="title"/>
          </p:nvPr>
        </p:nvSpPr>
        <p:spPr/>
        <p:txBody>
          <a:bodyPr/>
          <a:lstStyle/>
          <a:p>
            <a:r>
              <a:rPr lang="en-GB" altLang="en-US" dirty="0"/>
              <a:t>Hope in a hopeless world </a:t>
            </a:r>
            <a:endParaRPr lang="en-GB" dirty="0"/>
          </a:p>
        </p:txBody>
      </p:sp>
      <p:sp>
        <p:nvSpPr>
          <p:cNvPr id="3" name="Text Placeholder 2">
            <a:extLst>
              <a:ext uri="{FF2B5EF4-FFF2-40B4-BE49-F238E27FC236}">
                <a16:creationId xmlns:a16="http://schemas.microsoft.com/office/drawing/2014/main" id="{EA47F1D7-C96B-4CA7-AB82-72803B2E6CE7}"/>
              </a:ext>
            </a:extLst>
          </p:cNvPr>
          <p:cNvSpPr>
            <a:spLocks noGrp="1"/>
          </p:cNvSpPr>
          <p:nvPr>
            <p:ph type="body" idx="1"/>
          </p:nvPr>
        </p:nvSpPr>
        <p:spPr>
          <a:xfrm>
            <a:off x="384048" y="1981200"/>
            <a:ext cx="8074152" cy="4114800"/>
          </a:xfrm>
        </p:spPr>
        <p:txBody>
          <a:bodyPr/>
          <a:lstStyle/>
          <a:p>
            <a:r>
              <a:rPr lang="en-GB" altLang="en-US" b="1" dirty="0"/>
              <a:t>Introduction</a:t>
            </a:r>
          </a:p>
          <a:p>
            <a:pPr marL="228600" indent="0" algn="just"/>
            <a:r>
              <a:rPr lang="en-GB" sz="2800" dirty="0">
                <a:effectLst/>
                <a:latin typeface="Calibri" panose="020F0502020204030204" pitchFamily="34" charset="0"/>
                <a:ea typeface="Calibri" panose="020F0502020204030204" pitchFamily="34" charset="0"/>
                <a:cs typeface="Calibri" panose="020F0502020204030204" pitchFamily="34" charset="0"/>
              </a:rPr>
              <a:t>…</a:t>
            </a:r>
            <a:r>
              <a:rPr lang="x-none" sz="2800" dirty="0">
                <a:effectLst/>
                <a:latin typeface="Calibri" panose="020F0502020204030204" pitchFamily="34" charset="0"/>
                <a:ea typeface="Calibri" panose="020F0502020204030204" pitchFamily="34" charset="0"/>
                <a:cs typeface="Calibri" panose="020F0502020204030204" pitchFamily="34" charset="0"/>
              </a:rPr>
              <a:t>morning brings new</a:t>
            </a:r>
            <a:r>
              <a:rPr lang="en-GB" sz="2800" dirty="0">
                <a:effectLst/>
                <a:latin typeface="Calibri" panose="020F0502020204030204" pitchFamily="34" charset="0"/>
                <a:ea typeface="Calibri" panose="020F0502020204030204" pitchFamily="34" charset="0"/>
                <a:cs typeface="Calibri" panose="020F0502020204030204" pitchFamily="34" charset="0"/>
              </a:rPr>
              <a:t> </a:t>
            </a:r>
            <a:r>
              <a:rPr lang="x-none" sz="2800" dirty="0">
                <a:effectLst/>
                <a:latin typeface="Calibri" panose="020F0502020204030204" pitchFamily="34" charset="0"/>
                <a:ea typeface="Calibri" panose="020F0502020204030204" pitchFamily="34" charset="0"/>
                <a:cs typeface="Calibri" panose="020F0502020204030204" pitchFamily="34" charset="0"/>
              </a:rPr>
              <a:t>punishments…</a:t>
            </a:r>
            <a:r>
              <a:rPr lang="x-none" sz="2800" baseline="30000" dirty="0">
                <a:effectLst/>
                <a:latin typeface="Calibri" panose="020F0502020204030204" pitchFamily="34" charset="0"/>
                <a:ea typeface="Calibri" panose="020F0502020204030204" pitchFamily="34" charset="0"/>
                <a:cs typeface="Calibri" panose="020F0502020204030204" pitchFamily="34" charset="0"/>
              </a:rPr>
              <a:t>16</a:t>
            </a:r>
            <a:r>
              <a:rPr lang="en-GB" sz="2800" baseline="30000" dirty="0">
                <a:latin typeface="Calibri" panose="020F0502020204030204" pitchFamily="34" charset="0"/>
                <a:ea typeface="Calibri" panose="020F0502020204030204" pitchFamily="34" charset="0"/>
                <a:cs typeface="Calibri" panose="020F0502020204030204" pitchFamily="34" charset="0"/>
              </a:rPr>
              <a:t> </a:t>
            </a:r>
            <a:r>
              <a:rPr lang="x-none" sz="2800" dirty="0">
                <a:effectLst/>
                <a:latin typeface="Calibri" panose="020F0502020204030204" pitchFamily="34" charset="0"/>
                <a:ea typeface="Calibri" panose="020F0502020204030204" pitchFamily="34" charset="0"/>
                <a:cs typeface="Calibri" panose="020F0502020204030204" pitchFamily="34" charset="0"/>
              </a:rPr>
              <a:t>When I tried to understand all this, it troubled me deeply </a:t>
            </a:r>
            <a:r>
              <a:rPr lang="x-none" sz="2800" baseline="30000" dirty="0">
                <a:effectLst/>
                <a:latin typeface="Calibri" panose="020F0502020204030204" pitchFamily="34" charset="0"/>
                <a:ea typeface="Calibri" panose="020F0502020204030204" pitchFamily="34" charset="0"/>
                <a:cs typeface="Calibri" panose="020F0502020204030204" pitchFamily="34" charset="0"/>
              </a:rPr>
              <a:t>17</a:t>
            </a:r>
            <a:r>
              <a:rPr lang="x-none" sz="2800" dirty="0">
                <a:effectLst/>
                <a:latin typeface="Calibri" panose="020F0502020204030204" pitchFamily="34" charset="0"/>
                <a:ea typeface="Calibri" panose="020F0502020204030204" pitchFamily="34" charset="0"/>
                <a:cs typeface="Calibri" panose="020F0502020204030204" pitchFamily="34" charset="0"/>
              </a:rPr>
              <a:t> till I entered the sanctuary of God; then I understood their final destiny. </a:t>
            </a:r>
            <a:r>
              <a:rPr lang="x-none" sz="2800" baseline="30000" dirty="0">
                <a:effectLst/>
                <a:latin typeface="Calibri" panose="020F0502020204030204" pitchFamily="34" charset="0"/>
                <a:ea typeface="Calibri" panose="020F0502020204030204" pitchFamily="34" charset="0"/>
                <a:cs typeface="Calibri" panose="020F0502020204030204" pitchFamily="34" charset="0"/>
              </a:rPr>
              <a:t>20</a:t>
            </a:r>
            <a:r>
              <a:rPr lang="x-none" sz="2800" dirty="0">
                <a:effectLst/>
                <a:latin typeface="Calibri" panose="020F0502020204030204" pitchFamily="34" charset="0"/>
                <a:ea typeface="Calibri" panose="020F0502020204030204" pitchFamily="34" charset="0"/>
                <a:cs typeface="Calibri" panose="020F0502020204030204" pitchFamily="34" charset="0"/>
              </a:rPr>
              <a:t> They are like a dream when one awakes; when you arise, Lord, you will despise them as fantasies…</a:t>
            </a:r>
            <a:r>
              <a:rPr lang="x-none" sz="2800" baseline="30000" dirty="0">
                <a:effectLst/>
                <a:latin typeface="Calibri" panose="020F0502020204030204" pitchFamily="34" charset="0"/>
                <a:ea typeface="Calibri" panose="020F0502020204030204" pitchFamily="34" charset="0"/>
                <a:cs typeface="Calibri" panose="020F0502020204030204" pitchFamily="34" charset="0"/>
              </a:rPr>
              <a:t>27</a:t>
            </a:r>
            <a:r>
              <a:rPr lang="x-none" sz="2800" dirty="0">
                <a:effectLst/>
                <a:latin typeface="Calibri" panose="020F0502020204030204" pitchFamily="34" charset="0"/>
                <a:ea typeface="Calibri" panose="020F0502020204030204" pitchFamily="34" charset="0"/>
                <a:cs typeface="Calibri" panose="020F0502020204030204" pitchFamily="34" charset="0"/>
              </a:rPr>
              <a:t> Those who are far from you will perish; you destroy all who are unfaithful to you. </a:t>
            </a:r>
            <a:r>
              <a:rPr lang="x-none" sz="2800" baseline="30000" dirty="0">
                <a:effectLst/>
                <a:latin typeface="Calibri" panose="020F0502020204030204" pitchFamily="34" charset="0"/>
                <a:ea typeface="Calibri" panose="020F0502020204030204" pitchFamily="34" charset="0"/>
                <a:cs typeface="Calibri" panose="020F0502020204030204" pitchFamily="34" charset="0"/>
              </a:rPr>
              <a:t>28</a:t>
            </a:r>
            <a:r>
              <a:rPr lang="x-none" sz="2800" dirty="0">
                <a:effectLst/>
                <a:latin typeface="Calibri" panose="020F0502020204030204" pitchFamily="34" charset="0"/>
                <a:ea typeface="Calibri" panose="020F0502020204030204" pitchFamily="34" charset="0"/>
                <a:cs typeface="Calibri" panose="020F0502020204030204" pitchFamily="34" charset="0"/>
              </a:rPr>
              <a:t> But as for me, it is good to be near God. I have made the Sovereign LORD my refuge</a:t>
            </a:r>
            <a:r>
              <a:rPr lang="en-GB" sz="2800" dirty="0">
                <a:latin typeface="Calibri" panose="020F0502020204030204" pitchFamily="34" charset="0"/>
                <a:ea typeface="Calibri" panose="020F0502020204030204" pitchFamily="34" charset="0"/>
                <a:cs typeface="Calibri" panose="020F0502020204030204" pitchFamily="34" charset="0"/>
              </a:rPr>
              <a:t>.</a:t>
            </a:r>
            <a:endParaRPr lang="en-GB" sz="2800" dirty="0">
              <a:effectLst/>
              <a:latin typeface="Calibri" panose="020F0502020204030204" pitchFamily="34" charset="0"/>
              <a:ea typeface="Calibri" panose="020F0502020204030204" pitchFamily="34" charset="0"/>
              <a:cs typeface="Calibri" panose="020F0502020204030204" pitchFamily="34" charset="0"/>
            </a:endParaRPr>
          </a:p>
          <a:p>
            <a:pPr marL="228600" indent="0" algn="r"/>
            <a:r>
              <a:rPr lang="en-GB" sz="2800" dirty="0">
                <a:effectLst/>
                <a:latin typeface="Calibri" panose="020F0502020204030204" pitchFamily="34" charset="0"/>
                <a:ea typeface="Calibri" panose="020F0502020204030204" pitchFamily="34" charset="0"/>
                <a:cs typeface="Calibri" panose="020F0502020204030204" pitchFamily="34" charset="0"/>
              </a:rPr>
              <a:t>– Psalm 73:3-4, 6, 8, 12-14, 16-17, 20, 27-28 </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97736146-BB75-4CDE-891C-E0B28B9B5425}"/>
              </a:ext>
            </a:extLst>
          </p:cNvPr>
          <p:cNvSpPr>
            <a:spLocks noGrp="1"/>
          </p:cNvSpPr>
          <p:nvPr>
            <p:ph type="body" idx="2"/>
          </p:nvPr>
        </p:nvSpPr>
        <p:spPr/>
        <p:txBody>
          <a:bodyPr/>
          <a:lstStyle/>
          <a:p>
            <a:r>
              <a:rPr lang="en-GB" dirty="0"/>
              <a:t>Psalm 73</a:t>
            </a:r>
          </a:p>
        </p:txBody>
      </p:sp>
    </p:spTree>
    <p:extLst>
      <p:ext uri="{BB962C8B-B14F-4D97-AF65-F5344CB8AC3E}">
        <p14:creationId xmlns:p14="http://schemas.microsoft.com/office/powerpoint/2010/main" val="109411860"/>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D1FC-1F53-4B41-97E0-B7D93F17A7DC}"/>
              </a:ext>
            </a:extLst>
          </p:cNvPr>
          <p:cNvSpPr>
            <a:spLocks noGrp="1"/>
          </p:cNvSpPr>
          <p:nvPr>
            <p:ph type="title"/>
          </p:nvPr>
        </p:nvSpPr>
        <p:spPr/>
        <p:txBody>
          <a:bodyPr/>
          <a:lstStyle/>
          <a:p>
            <a:r>
              <a:rPr lang="en-GB" altLang="en-US" dirty="0"/>
              <a:t>Hope in a hopeless world </a:t>
            </a:r>
            <a:endParaRPr lang="en-GB" dirty="0"/>
          </a:p>
        </p:txBody>
      </p:sp>
      <p:sp>
        <p:nvSpPr>
          <p:cNvPr id="3" name="Text Placeholder 2">
            <a:extLst>
              <a:ext uri="{FF2B5EF4-FFF2-40B4-BE49-F238E27FC236}">
                <a16:creationId xmlns:a16="http://schemas.microsoft.com/office/drawing/2014/main" id="{EA47F1D7-C96B-4CA7-AB82-72803B2E6CE7}"/>
              </a:ext>
            </a:extLst>
          </p:cNvPr>
          <p:cNvSpPr>
            <a:spLocks noGrp="1"/>
          </p:cNvSpPr>
          <p:nvPr>
            <p:ph type="body" idx="1"/>
          </p:nvPr>
        </p:nvSpPr>
        <p:spPr>
          <a:xfrm>
            <a:off x="384048" y="1981200"/>
            <a:ext cx="8074152" cy="4114800"/>
          </a:xfrm>
        </p:spPr>
        <p:txBody>
          <a:bodyPr/>
          <a:lstStyle/>
          <a:p>
            <a:r>
              <a:rPr lang="en-GB" altLang="en-US" b="1" dirty="0">
                <a:solidFill>
                  <a:schemeClr val="bg1">
                    <a:lumMod val="50000"/>
                  </a:schemeClr>
                </a:solidFill>
              </a:rPr>
              <a:t>Introduction</a:t>
            </a:r>
          </a:p>
          <a:p>
            <a:endParaRPr lang="en-GB" altLang="en-US" sz="1800" b="1" dirty="0"/>
          </a:p>
          <a:p>
            <a:pPr marL="742950" indent="-514350">
              <a:buFont typeface="+mj-lt"/>
              <a:buAutoNum type="arabicPeriod"/>
            </a:pPr>
            <a:r>
              <a:rPr lang="en-GB" altLang="en-US" b="1" dirty="0"/>
              <a:t>The focus of our hope as Christians</a:t>
            </a:r>
          </a:p>
          <a:p>
            <a:endParaRPr lang="en-GB" altLang="en-US" sz="2000" b="1" dirty="0"/>
          </a:p>
          <a:p>
            <a:pPr marL="0" indent="0" algn="just">
              <a:lnSpc>
                <a:spcPct val="115000"/>
              </a:lnSpc>
              <a:spcBef>
                <a:spcPts val="600"/>
              </a:spcBef>
              <a:spcAft>
                <a:spcPts val="600"/>
              </a:spcAft>
            </a:pPr>
            <a:r>
              <a:rPr lang="x-none" sz="2400" baseline="30000" dirty="0">
                <a:effectLst/>
                <a:latin typeface="Verdana" panose="020B0604030504040204" pitchFamily="34" charset="0"/>
                <a:ea typeface="Calibri" panose="020F0502020204030204" pitchFamily="34" charset="0"/>
                <a:cs typeface="Verdana" panose="020B0604030504040204" pitchFamily="34" charset="0"/>
              </a:rPr>
              <a:t>9</a:t>
            </a:r>
            <a:r>
              <a:rPr lang="en-GB" sz="2400" dirty="0">
                <a:effectLst/>
                <a:latin typeface="Verdana" panose="020B0604030504040204" pitchFamily="34" charset="0"/>
                <a:ea typeface="Calibri" panose="020F0502020204030204" pitchFamily="34" charset="0"/>
                <a:cs typeface="Verdana" panose="020B0604030504040204" pitchFamily="34" charset="0"/>
              </a:rPr>
              <a:t>…</a:t>
            </a:r>
            <a:r>
              <a:rPr lang="en-GB" sz="2400" i="1" dirty="0">
                <a:effectLst/>
                <a:latin typeface="Verdana" panose="020B0604030504040204" pitchFamily="34" charset="0"/>
                <a:ea typeface="Calibri" panose="020F0502020204030204" pitchFamily="34" charset="0"/>
                <a:cs typeface="Verdana" panose="020B0604030504040204" pitchFamily="34" charset="0"/>
              </a:rPr>
              <a:t>H</a:t>
            </a:r>
            <a:r>
              <a:rPr lang="x-none" sz="2400" dirty="0">
                <a:effectLst/>
                <a:latin typeface="Verdana" panose="020B0604030504040204" pitchFamily="34" charset="0"/>
                <a:ea typeface="Calibri" panose="020F0502020204030204" pitchFamily="34" charset="0"/>
                <a:cs typeface="Verdana" panose="020B0604030504040204" pitchFamily="34" charset="0"/>
              </a:rPr>
              <a:t>e</a:t>
            </a:r>
            <a:r>
              <a:rPr lang="en-GB" sz="2400" dirty="0">
                <a:effectLst/>
                <a:latin typeface="Verdana" panose="020B0604030504040204" pitchFamily="34" charset="0"/>
                <a:ea typeface="Calibri" panose="020F0502020204030204" pitchFamily="34" charset="0"/>
                <a:cs typeface="Verdana" panose="020B0604030504040204" pitchFamily="34" charset="0"/>
              </a:rPr>
              <a:t> </a:t>
            </a:r>
            <a:r>
              <a:rPr lang="en-GB" sz="2400" i="1" dirty="0">
                <a:solidFill>
                  <a:schemeClr val="tx2"/>
                </a:solidFill>
                <a:effectLst/>
                <a:latin typeface="Verdana" panose="020B0604030504040204" pitchFamily="34" charset="0"/>
                <a:ea typeface="Calibri" panose="020F0502020204030204" pitchFamily="34" charset="0"/>
                <a:cs typeface="Verdana" panose="020B0604030504040204" pitchFamily="34" charset="0"/>
              </a:rPr>
              <a:t>[that is God]</a:t>
            </a:r>
            <a:r>
              <a:rPr lang="x-none" sz="2400" i="1" dirty="0">
                <a:solidFill>
                  <a:schemeClr val="tx2"/>
                </a:solidFill>
                <a:effectLst/>
                <a:latin typeface="Verdana" panose="020B0604030504040204" pitchFamily="34" charset="0"/>
                <a:ea typeface="Calibri" panose="020F0502020204030204" pitchFamily="34" charset="0"/>
                <a:cs typeface="Verdana" panose="020B0604030504040204" pitchFamily="34" charset="0"/>
              </a:rPr>
              <a:t> </a:t>
            </a:r>
            <a:r>
              <a:rPr lang="x-none" sz="2400" dirty="0">
                <a:effectLst/>
                <a:latin typeface="Verdana" panose="020B0604030504040204" pitchFamily="34" charset="0"/>
                <a:ea typeface="Calibri" panose="020F0502020204030204" pitchFamily="34" charset="0"/>
                <a:cs typeface="Verdana" panose="020B0604030504040204" pitchFamily="34" charset="0"/>
              </a:rPr>
              <a:t>made known to us the mystery of his will according to his good pleasure, which he purposed in Christ, </a:t>
            </a:r>
            <a:r>
              <a:rPr lang="x-none" sz="2400" baseline="30000" dirty="0">
                <a:effectLst/>
                <a:latin typeface="Verdana" panose="020B0604030504040204" pitchFamily="34" charset="0"/>
                <a:ea typeface="Calibri" panose="020F0502020204030204" pitchFamily="34" charset="0"/>
                <a:cs typeface="Verdana" panose="020B0604030504040204" pitchFamily="34" charset="0"/>
              </a:rPr>
              <a:t>10</a:t>
            </a:r>
            <a:r>
              <a:rPr lang="x-none" sz="2400" dirty="0">
                <a:effectLst/>
                <a:latin typeface="Verdana" panose="020B0604030504040204" pitchFamily="34" charset="0"/>
                <a:ea typeface="Calibri" panose="020F0502020204030204" pitchFamily="34" charset="0"/>
                <a:cs typeface="Verdana" panose="020B0604030504040204" pitchFamily="34" charset="0"/>
              </a:rPr>
              <a:t> to be put into effect when the times reach their fulfilment</a:t>
            </a:r>
            <a:r>
              <a:rPr lang="x-none" sz="2400" dirty="0">
                <a:effectLst/>
                <a:latin typeface="Verdana" panose="020B0604030504040204" pitchFamily="34" charset="0"/>
                <a:ea typeface="Times New Roman" panose="02020603050405020304" pitchFamily="18" charset="0"/>
                <a:cs typeface="Verdana" panose="020B0604030504040204" pitchFamily="34" charset="0"/>
              </a:rPr>
              <a:t>—</a:t>
            </a:r>
            <a:r>
              <a:rPr lang="en-GB" sz="2400" i="1" dirty="0">
                <a:effectLst/>
                <a:latin typeface="Verdana" panose="020B0604030504040204" pitchFamily="34" charset="0"/>
                <a:ea typeface="Times New Roman" panose="02020603050405020304" pitchFamily="18" charset="0"/>
                <a:cs typeface="Verdana" panose="020B0604030504040204" pitchFamily="34" charset="0"/>
              </a:rPr>
              <a:t>[here it comes] </a:t>
            </a:r>
            <a:r>
              <a:rPr lang="x-none" sz="2400" b="1" i="1" dirty="0">
                <a:solidFill>
                  <a:srgbClr val="FF0000"/>
                </a:solidFill>
                <a:effectLst/>
                <a:latin typeface="Verdana" panose="020B0604030504040204" pitchFamily="34" charset="0"/>
                <a:ea typeface="Times New Roman" panose="02020603050405020304" pitchFamily="18" charset="0"/>
                <a:cs typeface="Verdana" panose="020B0604030504040204" pitchFamily="34" charset="0"/>
              </a:rPr>
              <a:t>to bring unity to all things in heaven and on earth under Christ</a:t>
            </a:r>
            <a:r>
              <a:rPr lang="x-none" sz="2400" dirty="0">
                <a:effectLst/>
                <a:latin typeface="Verdana" panose="020B0604030504040204" pitchFamily="34" charset="0"/>
                <a:ea typeface="Times New Roman" panose="02020603050405020304" pitchFamily="18" charset="0"/>
                <a:cs typeface="Verdana" panose="020B0604030504040204" pitchFamily="34" charset="0"/>
              </a:rPr>
              <a:t>.</a:t>
            </a:r>
            <a:r>
              <a:rPr lang="en-GB" sz="2400" dirty="0">
                <a:effectLst/>
                <a:latin typeface="Verdana" panose="020B0604030504040204" pitchFamily="34" charset="0"/>
                <a:ea typeface="Times New Roman" panose="02020603050405020304" pitchFamily="18" charset="0"/>
                <a:cs typeface="Verdana" panose="020B0604030504040204" pitchFamily="34" charset="0"/>
              </a:rPr>
              <a:t> – Eph.1:9-10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97736146-BB75-4CDE-891C-E0B28B9B5425}"/>
              </a:ext>
            </a:extLst>
          </p:cNvPr>
          <p:cNvSpPr>
            <a:spLocks noGrp="1"/>
          </p:cNvSpPr>
          <p:nvPr>
            <p:ph type="body" idx="2"/>
          </p:nvPr>
        </p:nvSpPr>
        <p:spPr/>
        <p:txBody>
          <a:bodyPr/>
          <a:lstStyle/>
          <a:p>
            <a:r>
              <a:rPr lang="en-GB" dirty="0"/>
              <a:t>Sermon</a:t>
            </a:r>
          </a:p>
        </p:txBody>
      </p:sp>
    </p:spTree>
    <p:extLst>
      <p:ext uri="{BB962C8B-B14F-4D97-AF65-F5344CB8AC3E}">
        <p14:creationId xmlns:p14="http://schemas.microsoft.com/office/powerpoint/2010/main" val="4265199730"/>
      </p:ext>
    </p:extLst>
  </p:cSld>
  <p:clrMapOvr>
    <a:masterClrMapping/>
  </p:clrMapOvr>
  <p:transition>
    <p:wipe/>
  </p:transition>
</p:sld>
</file>

<file path=ppt/theme/theme1.xml><?xml version="1.0" encoding="utf-8"?>
<a:theme xmlns:a="http://schemas.openxmlformats.org/drawingml/2006/main" name="1_Green template GCB">
  <a:themeElements>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1498</TotalTime>
  <Words>1247</Words>
  <Application>Microsoft Office PowerPoint</Application>
  <PresentationFormat>On-screen Show (4:3)</PresentationFormat>
  <Paragraphs>135</Paragraphs>
  <Slides>21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system-ui</vt:lpstr>
      <vt:lpstr>Verdana</vt:lpstr>
      <vt:lpstr>1_Green template GCB</vt:lpstr>
      <vt:lpstr>MSPhotoEd.3</vt:lpstr>
      <vt:lpstr>Listening to God</vt:lpstr>
      <vt:lpstr>Ephesians 1:1-10</vt:lpstr>
      <vt:lpstr>Ephesians 1:1-10</vt:lpstr>
      <vt:lpstr>Ephesians 1:1-10</vt:lpstr>
      <vt:lpstr>Sundays @GCB    via Zoom    The Christian’s Hope</vt:lpstr>
      <vt:lpstr>Hope in a hopeless world </vt:lpstr>
      <vt:lpstr>Hope in a hopeless world </vt:lpstr>
      <vt:lpstr>Hope in a hopeless world </vt:lpstr>
      <vt:lpstr>Hope in a hopeless world </vt:lpstr>
      <vt:lpstr>Hope in a hopeless world </vt:lpstr>
      <vt:lpstr>Hope in a hopeless world </vt:lpstr>
      <vt:lpstr>Hope in a hopeless world </vt:lpstr>
      <vt:lpstr>Hope in a hopeless world </vt:lpstr>
      <vt:lpstr>Hope in a hopeless world </vt:lpstr>
      <vt:lpstr>Hope in a hopeless world </vt:lpstr>
      <vt:lpstr>Hope in a hopeless world </vt:lpstr>
      <vt:lpstr>Hope in a hopeless world </vt:lpstr>
      <vt:lpstr>Hope in a hopeless world </vt:lpstr>
      <vt:lpstr>Hope in a hopeless world </vt:lpstr>
      <vt:lpstr>Hope in a hopeless world </vt:lpstr>
      <vt:lpstr>Reflect Time  in breakout groups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11th October 2020  WELCOME TO</dc:title>
  <dc:creator>rsrinivasan</dc:creator>
  <cp:lastModifiedBy>Raymond Brown</cp:lastModifiedBy>
  <cp:revision>67</cp:revision>
  <dcterms:created xsi:type="dcterms:W3CDTF">2012-04-07T16:09:50Z</dcterms:created>
  <dcterms:modified xsi:type="dcterms:W3CDTF">2021-01-17T18:54:09Z</dcterms:modified>
</cp:coreProperties>
</file>