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495" r:id="rId2"/>
    <p:sldId id="2486" r:id="rId3"/>
    <p:sldId id="2244" r:id="rId4"/>
    <p:sldId id="2540" r:id="rId5"/>
    <p:sldId id="2541" r:id="rId6"/>
    <p:sldId id="2492" r:id="rId7"/>
    <p:sldId id="2512" r:id="rId8"/>
    <p:sldId id="2513" r:id="rId9"/>
    <p:sldId id="2514" r:id="rId10"/>
    <p:sldId id="2515" r:id="rId11"/>
    <p:sldId id="2516" r:id="rId12"/>
    <p:sldId id="2517" r:id="rId13"/>
    <p:sldId id="2518" r:id="rId14"/>
    <p:sldId id="2519" r:id="rId15"/>
    <p:sldId id="2542" r:id="rId16"/>
    <p:sldId id="2543" r:id="rId17"/>
    <p:sldId id="2544" r:id="rId18"/>
    <p:sldId id="2545" r:id="rId19"/>
    <p:sldId id="2546" r:id="rId20"/>
    <p:sldId id="2547" r:id="rId21"/>
    <p:sldId id="2548" r:id="rId22"/>
    <p:sldId id="2549" r:id="rId23"/>
  </p:sldIdLst>
  <p:sldSz cx="9144000" cy="6858000" type="screen4x3"/>
  <p:notesSz cx="6854825" cy="97139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xBJhGc+oha4cUDzGqlyTEORi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616" autoAdjust="0"/>
    <p:restoredTop sz="94343" autoAdjust="0"/>
  </p:normalViewPr>
  <p:slideViewPr>
    <p:cSldViewPr snapToGrid="0">
      <p:cViewPr varScale="1">
        <p:scale>
          <a:sx n="114" d="100"/>
          <a:sy n="114" d="100"/>
        </p:scale>
        <p:origin x="19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008"/>
    </p:cViewPr>
  </p:sorterViewPr>
  <p:notesViewPr>
    <p:cSldViewPr snapToGrid="0">
      <p:cViewPr varScale="1">
        <p:scale>
          <a:sx n="53" d="100"/>
          <a:sy n="53" d="100"/>
        </p:scale>
        <p:origin x="19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5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918E61-AF58-4634-AE1F-9EBDFC28C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64FE8-C42B-4006-9D09-381D941755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01743-6939-4F4C-B0FC-C4CA13F0D97D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78600-81B8-41A7-8C9A-5A0BF4FC6E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655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4C2C3-21CB-4C05-B13A-D42B1A361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025" y="922655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D8807-AB28-4016-8044-B51E72727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3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021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614863"/>
            <a:ext cx="5026025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228138"/>
            <a:ext cx="297021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228138"/>
            <a:ext cx="297021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2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oogle Shape;27;p33"/>
          <p:cNvGraphicFramePr/>
          <p:nvPr>
            <p:extLst>
              <p:ext uri="{D42A27DB-BD31-4B8C-83A1-F6EECF244321}">
                <p14:modId xmlns:p14="http://schemas.microsoft.com/office/powerpoint/2010/main" val="3721436846"/>
              </p:ext>
            </p:extLst>
          </p:nvPr>
        </p:nvGraphicFramePr>
        <p:xfrm>
          <a:off x="-6667" y="0"/>
          <a:ext cx="2719387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19387" imgH="1671638" progId="MSPhotoEd.3">
                  <p:embed/>
                </p:oleObj>
              </mc:Choice>
              <mc:Fallback>
                <p:oleObj r:id="rId2" imgW="2719387" imgH="1671638" progId="MSPhotoEd.3">
                  <p:embed/>
                  <p:pic>
                    <p:nvPicPr>
                      <p:cNvPr id="27" name="Google Shape;27;p33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-6667" y="0"/>
                        <a:ext cx="2719387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Google Shape;28;p33"/>
          <p:cNvSpPr/>
          <p:nvPr/>
        </p:nvSpPr>
        <p:spPr>
          <a:xfrm>
            <a:off x="8520113" y="3821113"/>
            <a:ext cx="611187" cy="3024187"/>
          </a:xfrm>
          <a:prstGeom prst="rect">
            <a:avLst/>
          </a:prstGeom>
          <a:solidFill>
            <a:srgbClr val="7CAC1C"/>
          </a:solidFill>
          <a:ln w="25400" cap="flat" cmpd="sng">
            <a:solidFill>
              <a:srgbClr val="7CA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2915816" y="609600"/>
            <a:ext cx="55423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2"/>
          </p:nvPr>
        </p:nvSpPr>
        <p:spPr>
          <a:xfrm rot="5400000">
            <a:off x="7543606" y="5146372"/>
            <a:ext cx="25479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146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 userDrawn="1"/>
        </p:nvGraphicFramePr>
        <p:xfrm>
          <a:off x="23813" y="0"/>
          <a:ext cx="2719387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097645" imgH="5590476" progId="MSPhotoEd.3">
                  <p:embed/>
                </p:oleObj>
              </mc:Choice>
              <mc:Fallback>
                <p:oleObj name="Photo Editor Photo" r:id="rId2" imgW="9097645" imgH="5590476" progId="MSPhotoEd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0"/>
                        <a:ext cx="2719387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8520113" y="3821113"/>
            <a:ext cx="611187" cy="3024187"/>
          </a:xfrm>
          <a:prstGeom prst="rect">
            <a:avLst/>
          </a:prstGeom>
          <a:solidFill>
            <a:srgbClr val="7CAC1C"/>
          </a:solidFill>
          <a:ln>
            <a:solidFill>
              <a:srgbClr val="7CA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609600"/>
            <a:ext cx="5542384" cy="1143000"/>
          </a:xfrm>
        </p:spPr>
        <p:txBody>
          <a:bodyPr/>
          <a:lstStyle>
            <a:lvl1pPr algn="r"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tabLst/>
              <a:defRPr>
                <a:latin typeface="Calibri" pitchFamily="34" charset="0"/>
              </a:defRPr>
            </a:lvl1pPr>
            <a:lvl2pPr marL="450850" indent="6350">
              <a:spcBef>
                <a:spcPts val="0"/>
              </a:spcBef>
              <a:buNone/>
              <a:tabLst/>
              <a:defRPr>
                <a:latin typeface="Calibri" pitchFamily="34" charset="0"/>
              </a:defRPr>
            </a:lvl2pPr>
            <a:lvl3pPr marL="901700" indent="12700">
              <a:spcBef>
                <a:spcPts val="0"/>
              </a:spcBef>
              <a:buNone/>
              <a:defRPr>
                <a:latin typeface="Calibri" pitchFamily="34" charset="0"/>
              </a:defRPr>
            </a:lvl3pPr>
            <a:lvl4pPr>
              <a:spcBef>
                <a:spcPts val="0"/>
              </a:spcBef>
              <a:buNone/>
              <a:defRPr/>
            </a:lvl4pPr>
            <a:lvl5pPr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29454" y="4392943"/>
            <a:ext cx="576262" cy="2315537"/>
          </a:xfrm>
        </p:spPr>
        <p:txBody>
          <a:bodyPr vert="vert" lIns="0" tIns="0" rIns="0" bIns="0"/>
          <a:lstStyle>
            <a:lvl1pPr>
              <a:buNone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1621-8C97-404E-9B5B-599D7865EB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73829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CAC1C"/>
            </a:gs>
            <a:gs pos="50000">
              <a:srgbClr val="D5D5FF"/>
            </a:gs>
            <a:gs pos="100000">
              <a:srgbClr val="7CAC1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2987675" y="609600"/>
            <a:ext cx="54705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48784-012C-40CD-BBDF-069D11D0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Hearing God Speak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6DC09F-249E-4CCB-A102-71E3E1BEE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endParaRPr lang="en-GB" altLang="en-US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</a:pPr>
            <a:endParaRPr lang="en-GB" altLang="en-US" sz="32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Hope in the Face of COVID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John 11:1-44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Talk 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Ed Tissen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D22068-E3E1-4B30-A265-A01DB7ED309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Sermon</a:t>
            </a:r>
          </a:p>
        </p:txBody>
      </p:sp>
    </p:spTree>
    <p:extLst>
      <p:ext uri="{BB962C8B-B14F-4D97-AF65-F5344CB8AC3E}">
        <p14:creationId xmlns:p14="http://schemas.microsoft.com/office/powerpoint/2010/main" val="4022354745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6998368" cy="3378679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1022350" lvl="1" indent="-571500">
              <a:buFont typeface="+mj-lt"/>
              <a:buAutoNum type="romanUcPeriod"/>
            </a:pPr>
            <a:endParaRPr lang="en-GB" altLang="en-US" sz="1200" dirty="0"/>
          </a:p>
          <a:p>
            <a:pPr lvl="1" indent="0"/>
            <a:r>
              <a:rPr lang="en-GB" altLang="en-US" b="1" dirty="0"/>
              <a:t>Implications</a:t>
            </a:r>
          </a:p>
          <a:p>
            <a:pPr marL="965200" lvl="1" indent="-514350">
              <a:buFont typeface="Wingdings" panose="05000000000000000000" pitchFamily="2" charset="2"/>
              <a:buChar char="§"/>
            </a:pPr>
            <a:r>
              <a:rPr lang="en-GB" altLang="en-US" sz="2400" b="1" dirty="0"/>
              <a:t>Jesus is in control!</a:t>
            </a:r>
          </a:p>
          <a:p>
            <a:pPr marL="965200" lvl="1" indent="-514350">
              <a:buFont typeface="Wingdings" panose="05000000000000000000" pitchFamily="2" charset="2"/>
              <a:buChar char="§"/>
            </a:pPr>
            <a:r>
              <a:rPr lang="en-GB" altLang="en-US" sz="2400" b="1" dirty="0"/>
              <a:t>Jesus has something better in mind!</a:t>
            </a:r>
          </a:p>
          <a:p>
            <a:pPr lvl="2" indent="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know that in all things God works for the good of those who love him, who have been called according to his purpose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–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8:28</a:t>
            </a:r>
          </a:p>
          <a:p>
            <a:pPr lvl="2" indent="0"/>
            <a:endParaRPr lang="en-GB" altLang="en-US" b="1" dirty="0"/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A23B03-4AC8-498E-B617-E3C0882B8084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2915302910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2"/>
            <a:ext cx="6998368" cy="3361426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pPr marL="514350" indent="-514350">
              <a:buAutoNum type="arabicPeriod"/>
            </a:pPr>
            <a:endParaRPr lang="en-GB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GB" altLang="en-US" b="1" dirty="0"/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8CF518-7668-4AC1-8A03-26C83FC132BB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2426149795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7492042" cy="3387306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“Lord, if you had been here,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would not have died. 			-&gt; Martha in v.21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“Lord, if you had been here,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would not have died.” 			-&gt; Maria in v.32 </a:t>
            </a:r>
          </a:p>
          <a:p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not he who opened the eyes of the blind man </a:t>
            </a:r>
          </a:p>
          <a:p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kept this man from dying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?” 			-&gt; Crowd in v. 37</a:t>
            </a:r>
          </a:p>
          <a:p>
            <a:pPr marL="514350" indent="-514350">
              <a:buAutoNum type="arabicPeriod"/>
            </a:pPr>
            <a:endParaRPr lang="en-GB" altLang="en-US" b="1" dirty="0"/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CC055-3247-4C56-9BC2-FBE79EB60274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1772038862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2"/>
            <a:ext cx="7492042" cy="3361426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to her, “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the resurrection and the life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one who believes in me will live, even though they die; and whoever lives by believing in me will never die. Do you believe this?” –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11:25-26</a:t>
            </a:r>
            <a:endParaRPr lang="en-GB" altLang="en-US" b="1" dirty="0"/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21FEF75-0CD4-43A9-998E-89998B09DCA2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2560647417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7492042" cy="3378679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to her,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the resurrection and the life.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me will 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even though they 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whoever 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me will </a:t>
            </a: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die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believe this?” –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11:25-26</a:t>
            </a:r>
            <a:endParaRPr lang="en-GB" altLang="en-US" b="1" dirty="0"/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6D578D-DA3B-4DE0-A8F4-A843462FA69D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2981041142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7492042" cy="3387306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to her,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the resurrection and the life.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believes in me will live, even though they die;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and whoever lives by believing in me will never die. </a:t>
            </a:r>
          </a:p>
          <a:p>
            <a:endParaRPr lang="en-GB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believe this?”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John 11:25-26</a:t>
            </a:r>
            <a:endParaRPr lang="en-GB" altLang="en-US" dirty="0"/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704846-2545-4B01-8C5C-C950F630737B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2950509068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7492042" cy="3395932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believe this?”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“Yes, Lord” 	-&gt; “But, Lord”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BA07E3-AFE6-464F-9B1C-4746A2B3F9F7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888680088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7492042" cy="3370053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believe this?”	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“Yes, Lord” 	-&gt; “But, Lord”</a:t>
            </a:r>
          </a:p>
          <a:p>
            <a:endParaRPr lang="en-GB" altLang="en-US" sz="2000" dirty="0"/>
          </a:p>
          <a:p>
            <a:r>
              <a:rPr lang="en-GB" altLang="en-US" sz="1800" dirty="0"/>
              <a:t>Then Jesus said, </a:t>
            </a:r>
          </a:p>
          <a:p>
            <a:r>
              <a:rPr lang="en-GB" altLang="en-US" sz="1800" dirty="0"/>
              <a:t>“Did I not tell you that </a:t>
            </a:r>
            <a:r>
              <a:rPr lang="en-GB" altLang="en-US" sz="1800" u="sng" dirty="0"/>
              <a:t>if you believe</a:t>
            </a:r>
            <a:r>
              <a:rPr lang="en-GB" altLang="en-US" sz="1800" dirty="0"/>
              <a:t>, </a:t>
            </a:r>
          </a:p>
          <a:p>
            <a:r>
              <a:rPr lang="en-GB" altLang="en-US" sz="1800" u="sng" dirty="0"/>
              <a:t>you will see </a:t>
            </a:r>
            <a:r>
              <a:rPr lang="en-GB" altLang="en-US" sz="1800" dirty="0"/>
              <a:t>the glory of God?” – </a:t>
            </a:r>
            <a:r>
              <a:rPr lang="en-GB" altLang="en-US" sz="1800" b="1" dirty="0"/>
              <a:t>John 11:40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39F78A-8D36-4C9B-9FAC-8CF56CD0B634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4068833049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7492042" cy="3370053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800" dirty="0"/>
              <a:t>“41 So they took away the stone. Then Jesus looked up and said, “Father, I thank you that you have heard me.42 I knew that you always hear me, but I said this for the benefit of the people standing here, </a:t>
            </a:r>
            <a:r>
              <a:rPr lang="en-GB" altLang="en-US" sz="1800" b="1" u="sng" dirty="0"/>
              <a:t>that they may believe </a:t>
            </a:r>
            <a:r>
              <a:rPr lang="en-GB" altLang="en-US" sz="1800" u="sng" dirty="0"/>
              <a:t>that you sent me</a:t>
            </a:r>
            <a:r>
              <a:rPr lang="en-GB" altLang="en-US" sz="1800" dirty="0"/>
              <a:t>.”43 When he had said this, Jesus called in a loud voice, “Lazarus, come out!”” – </a:t>
            </a:r>
            <a:r>
              <a:rPr lang="en-GB" altLang="en-US" sz="1800" b="1" dirty="0"/>
              <a:t>John 11:41-43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47ED71-99DB-4B48-86ED-E445A318E341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2929352129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7492042" cy="3378679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800" b="1" dirty="0"/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800" dirty="0"/>
              <a:t>“</a:t>
            </a:r>
            <a:r>
              <a:rPr lang="en-GB" altLang="en-US" sz="1800" b="1" u="sng" dirty="0"/>
              <a:t>Therefore many </a:t>
            </a:r>
            <a:r>
              <a:rPr lang="en-GB" altLang="en-US" sz="1800" dirty="0"/>
              <a:t>of the Jews who had come to visit Mary, and had seen what Jesus did, </a:t>
            </a:r>
            <a:r>
              <a:rPr lang="en-GB" altLang="en-US" sz="1800" b="1" u="sng" dirty="0"/>
              <a:t>believed in him</a:t>
            </a:r>
            <a:r>
              <a:rPr lang="en-GB" altLang="en-US" sz="1800" dirty="0"/>
              <a:t>.” – </a:t>
            </a:r>
            <a:r>
              <a:rPr lang="en-GB" altLang="en-US" sz="1800" b="1" dirty="0"/>
              <a:t>John 11:45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BE82BC-E1A0-4817-8D63-6732F2CDEF9C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3973280503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C61ED4-1B93-436A-8F1E-3D34D69AF7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838F3-0789-412B-A455-E836C1DB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14350"/>
            <a:ext cx="8115300" cy="1143000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chemeClr val="bg1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Sundays @GCB			 via Zoom   </a:t>
            </a:r>
            <a:br>
              <a:rPr lang="en-GB" sz="3600" b="1" dirty="0">
                <a:solidFill>
                  <a:schemeClr val="bg1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GB" sz="4800" b="1" dirty="0">
                <a:solidFill>
                  <a:schemeClr val="bg1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The Christian’s Hope</a:t>
            </a:r>
            <a:endParaRPr lang="en-GB" sz="3600" b="1" dirty="0">
              <a:solidFill>
                <a:schemeClr val="bg1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6A0D-DB03-4F87-A457-0E9E121CC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725719"/>
            <a:ext cx="9143999" cy="5200650"/>
          </a:xfrm>
          <a:effectLst>
            <a:glow rad="419100">
              <a:schemeClr val="bg1">
                <a:alpha val="71000"/>
              </a:schemeClr>
            </a:glow>
            <a:outerShdw sx="200000" sy="200000" algn="ctr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Jan	Hope In a Hopeless World          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Eph</a:t>
            </a: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1:1-10</a:t>
            </a:r>
            <a:endParaRPr lang="en-GB" sz="12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152400">
                    <a:schemeClr val="bg1">
                      <a:alpha val="38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Jan	The Coming of Jesus Christ   </a:t>
            </a:r>
            <a:r>
              <a:rPr lang="en-GB" sz="3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152400">
                    <a:schemeClr val="bg1">
                      <a:alpha val="38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152400">
                    <a:schemeClr val="bg1">
                      <a:alpha val="38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Tit.2:11-13</a:t>
            </a:r>
            <a:endParaRPr lang="en-GB" b="1" dirty="0">
              <a:solidFill>
                <a:schemeClr val="tx2">
                  <a:lumMod val="50000"/>
                  <a:lumOff val="50000"/>
                </a:schemeClr>
              </a:solidFill>
              <a:effectLst>
                <a:glow rad="152400">
                  <a:schemeClr val="bg1">
                    <a:alpha val="38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152400">
                    <a:schemeClr val="bg1">
                      <a:alpha val="38000"/>
                    </a:scheme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31 Jan 	My Future And Me                     </a:t>
            </a: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glow rad="152400">
                    <a:schemeClr val="bg1">
                      <a:alpha val="38000"/>
                    </a:scheme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1 Thess.4:13-18</a:t>
            </a:r>
          </a:p>
          <a:p>
            <a:pPr>
              <a:spcAft>
                <a:spcPts val="2400"/>
              </a:spcAft>
            </a:pPr>
            <a:r>
              <a:rPr lang="en-GB" b="1" dirty="0">
                <a:solidFill>
                  <a:srgbClr val="FF0000"/>
                </a:solidFill>
                <a:effectLst>
                  <a:glow rad="292100">
                    <a:schemeClr val="bg1">
                      <a:alpha val="49000"/>
                    </a:scheme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7   Feb	My Hope in the Face of Covid      </a:t>
            </a:r>
            <a:r>
              <a:rPr lang="en-GB" sz="2400" b="1" dirty="0">
                <a:solidFill>
                  <a:srgbClr val="FF0000"/>
                </a:solidFill>
                <a:effectLst>
                  <a:glow rad="254000">
                    <a:schemeClr val="bg1">
                      <a:alpha val="44000"/>
                    </a:scheme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Ed Tissen </a:t>
            </a:r>
          </a:p>
          <a:p>
            <a:pPr>
              <a:spcAft>
                <a:spcPts val="2400"/>
              </a:spcAft>
            </a:pPr>
            <a:r>
              <a:rPr lang="en-GB" b="1" dirty="0">
                <a:solidFill>
                  <a:schemeClr val="tx1"/>
                </a:solidFill>
                <a:effectLst>
                  <a:glow rad="292100">
                    <a:schemeClr val="bg1">
                      <a:alpha val="49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GB" b="1" baseline="30000" dirty="0">
                <a:solidFill>
                  <a:schemeClr val="tx1"/>
                </a:solidFill>
                <a:effectLst>
                  <a:glow rad="292100">
                    <a:schemeClr val="bg1">
                      <a:alpha val="49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tx1"/>
                </a:solidFill>
                <a:effectLst>
                  <a:glow rad="292100">
                    <a:schemeClr val="bg1">
                      <a:alpha val="49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 	How This World Ends        	      </a:t>
            </a:r>
            <a:r>
              <a:rPr lang="en-GB" sz="2400" b="1" dirty="0">
                <a:solidFill>
                  <a:schemeClr val="tx1"/>
                </a:solidFill>
                <a:effectLst>
                  <a:glow rad="279400">
                    <a:schemeClr val="bg1">
                      <a:alpha val="56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Pet.3:1-10</a:t>
            </a:r>
          </a:p>
          <a:p>
            <a:pPr>
              <a:spcAft>
                <a:spcPts val="2400"/>
              </a:spcAft>
            </a:pPr>
            <a:r>
              <a:rPr lang="en-GB" b="1" dirty="0">
                <a:solidFill>
                  <a:schemeClr val="tx1"/>
                </a:solidFill>
                <a:effectLst>
                  <a:glow rad="279400">
                    <a:schemeClr val="bg1">
                      <a:alpha val="56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Feb     Guest Speaker  - Jeremy Marshall</a:t>
            </a:r>
          </a:p>
          <a:p>
            <a:pPr algn="r">
              <a:spcAft>
                <a:spcPts val="2400"/>
              </a:spcAft>
            </a:pPr>
            <a:r>
              <a:rPr lang="en-GB" sz="2400" b="1" dirty="0">
                <a:solidFill>
                  <a:schemeClr val="tx1"/>
                </a:solidFill>
                <a:effectLst>
                  <a:glow rad="292100">
                    <a:schemeClr val="bg1">
                      <a:alpha val="49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97038087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1981200"/>
            <a:ext cx="7492042" cy="4114800"/>
          </a:xfrm>
        </p:spPr>
        <p:txBody>
          <a:bodyPr/>
          <a:lstStyle/>
          <a:p>
            <a:r>
              <a:rPr lang="en-GB" altLang="en-US" sz="2400" b="1" dirty="0"/>
              <a:t>What is my hope in the face of COVID-19?</a:t>
            </a:r>
            <a:endParaRPr lang="en-GB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Jesus demonstrates that he is the resurrection 	and the life.</a:t>
            </a:r>
          </a:p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114550" lvl="3" indent="-514350">
              <a:buAutoNum type="arabicPeriod"/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purposeful death – vv.1-16</a:t>
            </a:r>
          </a:p>
          <a:p>
            <a:pPr marL="2114550" lvl="3" indent="-514350">
              <a:buFontTx/>
              <a:buAutoNum type="arabicPeriod"/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life that comes from death – vv.17-45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that you may believe that he is the Son of God.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/>
              <a:t>Believe in Jesus and you will have eternal life through his death.</a:t>
            </a:r>
            <a:endParaRPr lang="en-GB" altLang="en-US" sz="2400" b="1" dirty="0"/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</p:spTree>
    <p:extLst>
      <p:ext uri="{BB962C8B-B14F-4D97-AF65-F5344CB8AC3E}">
        <p14:creationId xmlns:p14="http://schemas.microsoft.com/office/powerpoint/2010/main" val="1793781438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DA138-C833-4944-9759-EB1DEFC14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201" r="6010"/>
          <a:stretch/>
        </p:blipFill>
        <p:spPr>
          <a:xfrm>
            <a:off x="0" y="1667933"/>
            <a:ext cx="8462211" cy="5190067"/>
          </a:xfrm>
          <a:prstGeom prst="rect">
            <a:avLst/>
          </a:prstGeom>
        </p:spPr>
      </p:pic>
      <p:sp>
        <p:nvSpPr>
          <p:cNvPr id="29698" name="Title 6">
            <a:extLst>
              <a:ext uri="{FF2B5EF4-FFF2-40B4-BE49-F238E27FC236}">
                <a16:creationId xmlns:a16="http://schemas.microsoft.com/office/drawing/2014/main" id="{21842268-BDB0-48F3-9274-4D757CF2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0" y="428620"/>
            <a:ext cx="5541963" cy="1143000"/>
          </a:xfrm>
        </p:spPr>
        <p:txBody>
          <a:bodyPr/>
          <a:lstStyle/>
          <a:p>
            <a:r>
              <a:rPr lang="en-GB" altLang="en-US" b="1" dirty="0"/>
              <a:t>Reflection Time </a:t>
            </a:r>
            <a:br>
              <a:rPr lang="en-GB" altLang="en-US" b="1" dirty="0"/>
            </a:br>
            <a:r>
              <a:rPr lang="en-GB" altLang="en-US" sz="2800" b="1" i="1" dirty="0"/>
              <a:t>in breakout groups</a:t>
            </a:r>
            <a:endParaRPr lang="en-GB" altLang="en-US" b="1" i="1" dirty="0"/>
          </a:p>
        </p:txBody>
      </p:sp>
      <p:sp>
        <p:nvSpPr>
          <p:cNvPr id="40963" name="Content Placeholder 8">
            <a:extLst>
              <a:ext uri="{FF2B5EF4-FFF2-40B4-BE49-F238E27FC236}">
                <a16:creationId xmlns:a16="http://schemas.microsoft.com/office/drawing/2014/main" id="{452AAC11-426A-4B2A-AB3F-34449558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70" y="3047015"/>
            <a:ext cx="5315955" cy="2359174"/>
          </a:xfrm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en-GB" sz="2400" b="1" dirty="0"/>
              <a:t>How does the resurrection of Lazarus give us confidence or hope in the face of Covid-19? </a:t>
            </a:r>
          </a:p>
          <a:p>
            <a:pPr algn="just">
              <a:spcBef>
                <a:spcPct val="0"/>
              </a:spcBef>
              <a:defRPr/>
            </a:pPr>
            <a:endParaRPr lang="en-GB" sz="1200" b="1" dirty="0"/>
          </a:p>
          <a:p>
            <a:pPr algn="just">
              <a:spcBef>
                <a:spcPct val="0"/>
              </a:spcBef>
              <a:defRPr/>
            </a:pPr>
            <a:endParaRPr lang="en-GB" sz="1200" b="1" dirty="0"/>
          </a:p>
          <a:p>
            <a:pPr algn="just">
              <a:spcBef>
                <a:spcPct val="0"/>
              </a:spcBef>
              <a:defRPr/>
            </a:pPr>
            <a:r>
              <a:rPr lang="en-GB" sz="2400" b="1" dirty="0"/>
              <a:t>Any other questions…?</a:t>
            </a:r>
          </a:p>
          <a:p>
            <a:pPr algn="just">
              <a:spcBef>
                <a:spcPct val="0"/>
              </a:spcBef>
              <a:defRPr/>
            </a:pPr>
            <a:endParaRPr lang="en-GB" altLang="en-US" sz="2400" b="1" dirty="0"/>
          </a:p>
          <a:p>
            <a:pPr marL="228600" indent="-228600" algn="just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800" b="1" dirty="0"/>
          </a:p>
          <a:p>
            <a:pPr algn="just">
              <a:spcBef>
                <a:spcPct val="0"/>
              </a:spcBef>
              <a:defRPr/>
            </a:pPr>
            <a:endParaRPr lang="en-GB" altLang="en-US" b="1" i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defRPr/>
            </a:pPr>
            <a:endParaRPr lang="en-GB" altLang="en-US" sz="1600" b="1" i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defRPr/>
            </a:pPr>
            <a:endParaRPr lang="en-GB" altLang="en-US" sz="2000" b="1" i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GB" altLang="en-US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GB" altLang="en-US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GB" altLang="en-US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GB" altLang="en-US" sz="16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GB" altLang="en-US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GB" altLang="en-US" sz="9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lphaLcPeriod"/>
              <a:defRPr/>
            </a:pPr>
            <a:endParaRPr lang="en-GB" altLang="en-US" sz="20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lphaLcPeriod"/>
              <a:defRPr/>
            </a:pPr>
            <a:endParaRPr lang="en-GB" altLang="en-US" sz="22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lphaLcPeriod"/>
              <a:defRPr/>
            </a:pPr>
            <a:endParaRPr lang="en-GB" altLang="en-US" sz="11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AutoNum type="alphaLcPeriod"/>
              <a:defRPr/>
            </a:pP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29700" name="Text Placeholder 6">
            <a:extLst>
              <a:ext uri="{FF2B5EF4-FFF2-40B4-BE49-F238E27FC236}">
                <a16:creationId xmlns:a16="http://schemas.microsoft.com/office/drawing/2014/main" id="{6F6870A9-0F66-47AF-8DDE-C4905CA37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9638" y="4392613"/>
            <a:ext cx="576262" cy="2316162"/>
          </a:xfrm>
        </p:spPr>
        <p:txBody>
          <a:bodyPr vert="eaVert"/>
          <a:lstStyle/>
          <a:p>
            <a:r>
              <a:rPr lang="en-GB" altLang="en-US"/>
              <a:t>Meditation</a:t>
            </a:r>
          </a:p>
        </p:txBody>
      </p:sp>
    </p:spTree>
    <p:extLst>
      <p:ext uri="{BB962C8B-B14F-4D97-AF65-F5344CB8AC3E}">
        <p14:creationId xmlns:p14="http://schemas.microsoft.com/office/powerpoint/2010/main" val="710685374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Questions &amp; Answers</a:t>
            </a:r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933644"/>
            <a:ext cx="576262" cy="2924355"/>
          </a:xfrm>
        </p:spPr>
        <p:txBody>
          <a:bodyPr/>
          <a:lstStyle/>
          <a:p>
            <a:r>
              <a:rPr lang="en-GB" sz="2800" dirty="0"/>
              <a:t>Further Edification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7133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tabLst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marL="450850" indent="635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tabLst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marL="901700" indent="1270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</a:rPr>
              <a:t>Aim: For ALL to sit under the authority of God’s word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</a:endParaRPr>
          </a:p>
          <a:p>
            <a:pPr marL="9080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Was anything unclear? </a:t>
            </a:r>
          </a:p>
          <a:p>
            <a:pPr marL="9080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  <a:p>
            <a:pPr marL="9080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Do you need further clarification?</a:t>
            </a:r>
          </a:p>
          <a:p>
            <a:pPr marL="9080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  <a:p>
            <a:pPr marL="908050" marR="0" lvl="1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Do you have a comment you would like to 	make that would benefit those present?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57D7C-61DD-41E8-AD54-81010F91C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1" b="96305" l="9923" r="95054">
                        <a14:foregroundMark x1="44458" y1="4141" x2="15405" y2="20793"/>
                        <a14:foregroundMark x1="15405" y1="20793" x2="65226" y2="79786"/>
                        <a14:foregroundMark x1="65226" y1="79786" x2="92163" y2="59528"/>
                        <a14:foregroundMark x1="92163" y1="59528" x2="91448" y2="37622"/>
                        <a14:foregroundMark x1="91448" y1="37622" x2="51728" y2="8370"/>
                        <a14:foregroundMark x1="51728" y1="8370" x2="64303" y2="19947"/>
                        <a14:foregroundMark x1="64303" y1="19947" x2="56555" y2="15806"/>
                        <a14:foregroundMark x1="95083" y1="43277" x2="95083" y2="43277"/>
                        <a14:foregroundMark x1="94070" y1="44791" x2="94070" y2="44791"/>
                        <a14:foregroundMark x1="62098" y1="92965" x2="62098" y2="92965"/>
                        <a14:foregroundMark x1="61353" y1="93321" x2="61353" y2="93321"/>
                        <a14:foregroundMark x1="64362" y1="94078" x2="64362" y2="94078"/>
                        <a14:foregroundMark x1="64362" y1="94078" x2="64362" y2="94078"/>
                        <a14:foregroundMark x1="62604" y1="95948" x2="62604" y2="95948"/>
                        <a14:foregroundMark x1="61085" y1="96349" x2="61085" y2="96349"/>
                        <a14:foregroundMark x1="63856" y1="95191" x2="63856" y2="95191"/>
                        <a14:foregroundMark x1="50507" y1="29742" x2="46722" y2="36109"/>
                        <a14:foregroundMark x1="53784" y1="41006" x2="53784" y2="41006"/>
                        <a14:foregroundMark x1="45232" y1="27471" x2="45232" y2="27471"/>
                        <a14:foregroundMark x1="44964" y1="26358" x2="44964" y2="26358"/>
                        <a14:foregroundMark x1="41180" y1="30098" x2="41180" y2="30098"/>
                        <a14:foregroundMark x1="40673" y1="30499" x2="40673" y2="30499"/>
                        <a14:foregroundMark x1="39928" y1="30499" x2="39928" y2="30499"/>
                        <a14:foregroundMark x1="45232" y1="35752" x2="45232" y2="35752"/>
                        <a14:foregroundMark x1="44458" y1="34639" x2="44458" y2="34639"/>
                        <a14:foregroundMark x1="44458" y1="34639" x2="44458" y2="34639"/>
                        <a14:foregroundMark x1="44964" y1="34639" x2="44964" y2="34639"/>
                        <a14:foregroundMark x1="44219" y1="34239" x2="44219" y2="34239"/>
                        <a14:foregroundMark x1="44726" y1="4141" x2="44726" y2="4141"/>
                        <a14:foregroundMark x1="44219" y1="27471" x2="44219" y2="27471"/>
                        <a14:foregroundMark x1="42700" y1="27471" x2="42700" y2="27471"/>
                        <a14:foregroundMark x1="44964" y1="27471" x2="44964" y2="27471"/>
                        <a14:foregroundMark x1="45232" y1="27471" x2="45232" y2="27471"/>
                        <a14:foregroundMark x1="44219" y1="33882" x2="44219" y2="33882"/>
                        <a14:foregroundMark x1="45709" y1="33482" x2="45709" y2="33482"/>
                        <a14:foregroundMark x1="45471" y1="32725" x2="45471" y2="32725"/>
                        <a14:foregroundMark x1="55810" y1="26358" x2="55810" y2="26358"/>
                        <a14:foregroundMark x1="54797" y1="25601" x2="54797" y2="25601"/>
                        <a14:foregroundMark x1="54529" y1="26714" x2="54529" y2="26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534" y="2574324"/>
            <a:ext cx="3711920" cy="2484199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Introduction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AB058E3E-9999-4503-93DF-0152AD37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/>
              <a:t>Introduction</a:t>
            </a:r>
          </a:p>
          <a:p>
            <a:endParaRPr lang="en-GB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i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en-GB" sz="2400" i="1" dirty="0">
                <a:solidFill>
                  <a:srgbClr val="000000"/>
                </a:solidFill>
                <a:cs typeface="Calibri" panose="020F0502020204030204" pitchFamily="34" charset="0"/>
              </a:rPr>
              <a:t>A young man was diagnosed with Leukaemia.</a:t>
            </a:r>
            <a:endParaRPr lang="en-GB" sz="2400" b="1" i="1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b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ED2E5109-25C0-4F76-98AB-A3F72200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</p:spTree>
    <p:extLst>
      <p:ext uri="{BB962C8B-B14F-4D97-AF65-F5344CB8AC3E}">
        <p14:creationId xmlns:p14="http://schemas.microsoft.com/office/powerpoint/2010/main" val="402711421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799" y="1981200"/>
            <a:ext cx="7504043" cy="4114800"/>
          </a:xfrm>
        </p:spPr>
        <p:txBody>
          <a:bodyPr/>
          <a:lstStyle/>
          <a:p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endParaRPr lang="en-GB" altLang="en-US" b="1" dirty="0"/>
          </a:p>
          <a:p>
            <a:r>
              <a:rPr lang="en-GB" altLang="en-US" sz="2800" b="1" dirty="0"/>
              <a:t>Jesus demonstrates that he is the resurrection and the life.</a:t>
            </a:r>
          </a:p>
          <a:p>
            <a:endParaRPr lang="en-GB" altLang="en-US" sz="1200" b="1" dirty="0"/>
          </a:p>
          <a:p>
            <a:pPr marL="514350" indent="-514350">
              <a:buAutoNum type="arabicPeriod"/>
            </a:pPr>
            <a:r>
              <a:rPr lang="en-GB" altLang="en-US" sz="2400" dirty="0"/>
              <a:t>The purposeful death – vv.1-16</a:t>
            </a:r>
          </a:p>
          <a:p>
            <a:pPr marL="514350" indent="-514350">
              <a:buAutoNum type="arabicPeriod"/>
            </a:pPr>
            <a:r>
              <a:rPr lang="en-GB" altLang="en-US" sz="2400" dirty="0"/>
              <a:t>The life that comes from death – vv.17-45</a:t>
            </a:r>
          </a:p>
          <a:p>
            <a:endParaRPr lang="en-GB" sz="2400" b="1" dirty="0">
              <a:cs typeface="Times New Roman" panose="02020603050405020304" pitchFamily="18" charset="0"/>
            </a:endParaRPr>
          </a:p>
          <a:p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So What?    	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 in Jesus and you will have eternal 			life through his death.</a:t>
            </a:r>
            <a:endParaRPr lang="en-GB" altLang="en-US" b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</p:spTree>
    <p:extLst>
      <p:ext uri="{BB962C8B-B14F-4D97-AF65-F5344CB8AC3E}">
        <p14:creationId xmlns:p14="http://schemas.microsoft.com/office/powerpoint/2010/main" val="320793136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6998368" cy="3370053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/>
              <a:t>The purposeful death – vv.1-16</a:t>
            </a:r>
          </a:p>
          <a:p>
            <a:endParaRPr lang="en-GB" altLang="en-US" sz="1600" i="1" dirty="0"/>
          </a:p>
          <a:p>
            <a:pPr algn="just"/>
            <a:r>
              <a:rPr lang="en-GB" altLang="en-US" sz="2400" i="1" dirty="0"/>
              <a:t>When he heard this, Jesus said, “This sickness will not end in death. No, it is for God’s glory so that God’s Son may be glorified through it.” - </a:t>
            </a:r>
            <a:r>
              <a:rPr lang="en-GB" altLang="en-US" sz="2400" b="1" i="1" dirty="0"/>
              <a:t>John 11:4</a:t>
            </a:r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C4B3F0-2058-458E-8A5F-AECFB38C9A38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1337601202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6998368" cy="3378679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/>
              <a:t>The purposeful death – vv.1-16</a:t>
            </a:r>
          </a:p>
          <a:p>
            <a:endParaRPr lang="en-GB" altLang="en-US" sz="1600" i="1" dirty="0"/>
          </a:p>
          <a:p>
            <a:pPr algn="just"/>
            <a:r>
              <a:rPr lang="en-GB" altLang="en-US" sz="2400" i="1" dirty="0"/>
              <a:t>Now Jesus </a:t>
            </a:r>
            <a:r>
              <a:rPr lang="en-GB" altLang="en-US" sz="2400" i="1" u="sng" dirty="0"/>
              <a:t>loved</a:t>
            </a:r>
            <a:r>
              <a:rPr lang="en-GB" altLang="en-US" sz="2400" i="1" dirty="0"/>
              <a:t> Martha and her sister and Lazarus. So when he heard that Lazarus was sick, he </a:t>
            </a:r>
            <a:r>
              <a:rPr lang="en-GB" altLang="en-US" sz="2400" i="1" u="sng" dirty="0"/>
              <a:t>stayed</a:t>
            </a:r>
            <a:r>
              <a:rPr lang="en-GB" altLang="en-US" sz="2400" i="1" dirty="0"/>
              <a:t> where he was two more days, - </a:t>
            </a:r>
            <a:r>
              <a:rPr lang="en-GB" altLang="en-US" sz="2400" b="1" i="1" dirty="0"/>
              <a:t>John 11:5-6</a:t>
            </a:r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84472B-1FD1-479E-96EE-D476F4E158BB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265641276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6998368" cy="3378679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/>
              <a:t>The purposeful death – vv.1-16</a:t>
            </a:r>
          </a:p>
          <a:p>
            <a:endParaRPr lang="en-GB" altLang="en-US" sz="1600" i="1" dirty="0"/>
          </a:p>
          <a:p>
            <a:pPr algn="just"/>
            <a:r>
              <a:rPr lang="en-GB" altLang="en-US" sz="2400" i="1" dirty="0"/>
              <a:t>So then he told them plainly, “Lazarus is dead, and for your sake I am glad I was not there, </a:t>
            </a:r>
            <a:r>
              <a:rPr lang="en-GB" altLang="en-US" sz="2400" i="1" u="sng" dirty="0"/>
              <a:t>so that you may believe.</a:t>
            </a:r>
            <a:r>
              <a:rPr lang="en-GB" altLang="en-US" sz="2400" i="1" dirty="0"/>
              <a:t> But let us go to him.” - </a:t>
            </a:r>
            <a:r>
              <a:rPr lang="en-GB" altLang="en-US" sz="2400" b="1" i="1" dirty="0"/>
              <a:t>John 11:14-15</a:t>
            </a:r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A9D09C-C43F-4DD0-A58A-C423C655BEC3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3557141064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0"/>
          <p:cNvSpPr>
            <a:spLocks noGrp="1"/>
          </p:cNvSpPr>
          <p:nvPr>
            <p:ph idx="1"/>
          </p:nvPr>
        </p:nvSpPr>
        <p:spPr>
          <a:xfrm>
            <a:off x="685800" y="2717320"/>
            <a:ext cx="6998368" cy="3370053"/>
          </a:xfrm>
        </p:spPr>
        <p:txBody>
          <a:bodyPr/>
          <a:lstStyle/>
          <a:p>
            <a:endParaRPr lang="en-GB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purposeful death – vv.1-16</a:t>
            </a:r>
          </a:p>
          <a:p>
            <a:pPr marL="1022350" lvl="1" indent="-571500">
              <a:buFont typeface="+mj-lt"/>
              <a:buAutoNum type="romanUcPeriod"/>
            </a:pPr>
            <a:endParaRPr lang="en-GB" altLang="en-US" sz="1200" dirty="0"/>
          </a:p>
          <a:p>
            <a:pPr lvl="1" indent="0"/>
            <a:r>
              <a:rPr lang="en-GB" altLang="en-US" b="1" dirty="0"/>
              <a:t>Implications</a:t>
            </a:r>
          </a:p>
          <a:p>
            <a:pPr marL="965200" lvl="1" indent="-514350">
              <a:buFont typeface="Wingdings" panose="05000000000000000000" pitchFamily="2" charset="2"/>
              <a:buChar char="§"/>
            </a:pPr>
            <a:r>
              <a:rPr lang="en-GB" altLang="en-US" sz="2400" b="1" dirty="0"/>
              <a:t>Jesus is in control!</a:t>
            </a:r>
          </a:p>
          <a:p>
            <a:endParaRPr lang="en-GB" altLang="en-US" sz="2800" i="1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29454" y="3899140"/>
            <a:ext cx="576262" cy="2958859"/>
          </a:xfrm>
        </p:spPr>
        <p:txBody>
          <a:bodyPr/>
          <a:lstStyle/>
          <a:p>
            <a:r>
              <a:rPr lang="en-GB" dirty="0"/>
              <a:t>Sermon Outline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0A289F72-350B-4AD3-9D7F-70D97050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09600"/>
            <a:ext cx="6587803" cy="1143000"/>
          </a:xfrm>
        </p:spPr>
        <p:txBody>
          <a:bodyPr/>
          <a:lstStyle/>
          <a:p>
            <a:r>
              <a:rPr lang="en-GB" altLang="en-US" sz="3600" dirty="0"/>
              <a:t>My Hope in the Face of COVID-19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F1C166-E7E4-4611-BBEF-BE577EB761FE}"/>
              </a:ext>
            </a:extLst>
          </p:cNvPr>
          <p:cNvSpPr txBox="1"/>
          <p:nvPr/>
        </p:nvSpPr>
        <p:spPr>
          <a:xfrm>
            <a:off x="685800" y="1998463"/>
            <a:ext cx="8208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demonstrates that he is the resurrection and the life.</a:t>
            </a:r>
          </a:p>
        </p:txBody>
      </p:sp>
    </p:spTree>
    <p:extLst>
      <p:ext uri="{BB962C8B-B14F-4D97-AF65-F5344CB8AC3E}">
        <p14:creationId xmlns:p14="http://schemas.microsoft.com/office/powerpoint/2010/main" val="305649867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1_Green template GCB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1354</Words>
  <Application>Microsoft Office PowerPoint</Application>
  <PresentationFormat>On-screen Show (4:3)</PresentationFormat>
  <Paragraphs>275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1_Green template GCB</vt:lpstr>
      <vt:lpstr>MSPhotoEd.3</vt:lpstr>
      <vt:lpstr>Photo Editor Photo</vt:lpstr>
      <vt:lpstr>Hearing God Speak</vt:lpstr>
      <vt:lpstr>Sundays @GCB    via Zoom    The Christian’s Hope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My Hope in the Face of COVID-19 </vt:lpstr>
      <vt:lpstr>Reflection Time  in breakout groups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11th October 2020  WELCOME TO</dc:title>
  <dc:creator>rsrinivasan</dc:creator>
  <cp:lastModifiedBy>Raymond Brown</cp:lastModifiedBy>
  <cp:revision>89</cp:revision>
  <dcterms:created xsi:type="dcterms:W3CDTF">2012-04-07T16:09:50Z</dcterms:created>
  <dcterms:modified xsi:type="dcterms:W3CDTF">2021-02-07T19:22:26Z</dcterms:modified>
</cp:coreProperties>
</file>