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64" r:id="rId4"/>
    <p:sldId id="269" r:id="rId5"/>
    <p:sldId id="275" r:id="rId6"/>
    <p:sldId id="265" r:id="rId7"/>
    <p:sldId id="270" r:id="rId8"/>
    <p:sldId id="266" r:id="rId9"/>
    <p:sldId id="271" r:id="rId10"/>
    <p:sldId id="274" r:id="rId11"/>
    <p:sldId id="267" r:id="rId12"/>
    <p:sldId id="268" r:id="rId13"/>
    <p:sldId id="273" r:id="rId14"/>
    <p:sldId id="272" r:id="rId15"/>
    <p:sldId id="26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 snapToObjects="1">
      <p:cViewPr varScale="1">
        <p:scale>
          <a:sx n="105" d="100"/>
          <a:sy n="105" d="100"/>
        </p:scale>
        <p:origin x="1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0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0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7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9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9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2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8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4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300CD-CBAC-1C4E-8297-6E0711907478}" type="datetimeFigureOut">
              <a:rPr lang="en-US" smtClean="0"/>
              <a:t>5/16/20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2E5BD-0642-C749-AF8D-0A5639541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CCCA-0DFD-CE44-B1A2-A45142BD8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1486725"/>
          </a:xfrm>
        </p:spPr>
        <p:txBody>
          <a:bodyPr>
            <a:normAutofit/>
          </a:bodyPr>
          <a:lstStyle/>
          <a:p>
            <a:r>
              <a:rPr lang="en-US" sz="5400" b="1" dirty="0"/>
              <a:t>Rebels: Judgment &amp; Mercy</a:t>
            </a:r>
            <a:br>
              <a:rPr lang="en-US" sz="5400" b="1" dirty="0"/>
            </a:br>
            <a:r>
              <a:rPr lang="en-US" sz="4000" b="1" dirty="0"/>
              <a:t>from Numbers 15-17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50505-43AB-EC43-AF8B-7A3D80E4F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9920" y="3602038"/>
            <a:ext cx="2926080" cy="251834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Fairfield Church</a:t>
            </a:r>
          </a:p>
          <a:p>
            <a:r>
              <a:rPr lang="en-US" dirty="0"/>
              <a:t>Sunday </a:t>
            </a:r>
          </a:p>
          <a:p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</a:p>
          <a:p>
            <a:r>
              <a:rPr lang="en-US" dirty="0"/>
              <a:t>Chris </a:t>
            </a:r>
            <a:r>
              <a:rPr lang="en-US" dirty="0" err="1"/>
              <a:t>Reveley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6C3B0-045D-D94A-8738-AF702B5A6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3" r="14466" b="1549"/>
          <a:stretch/>
        </p:blipFill>
        <p:spPr>
          <a:xfrm>
            <a:off x="268224" y="3602038"/>
            <a:ext cx="3176903" cy="2774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8762E-23DD-1449-BC9C-1887CD7F2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1" r="14396" b="2701"/>
          <a:stretch/>
        </p:blipFill>
        <p:spPr>
          <a:xfrm>
            <a:off x="5828017" y="3602038"/>
            <a:ext cx="3047759" cy="27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9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5A10-4BF3-A541-9CF8-3E2F5B71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18719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How can a loving God act this way?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1BF81-CF26-7A4E-A87E-17DABFD4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83865"/>
            <a:ext cx="8259318" cy="4351338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The people at the time                                                                            - given a chance to change </a:t>
            </a:r>
            <a:endParaRPr lang="en-GB" sz="3200" dirty="0"/>
          </a:p>
          <a:p>
            <a:pPr lvl="1"/>
            <a:r>
              <a:rPr lang="en-GB" dirty="0"/>
              <a:t>Overnight cooling off period - 16:16 </a:t>
            </a:r>
          </a:p>
          <a:p>
            <a:pPr lvl="1"/>
            <a:r>
              <a:rPr lang="en-GB" dirty="0"/>
              <a:t>Chance to step back from the rebels – 16:23-26</a:t>
            </a:r>
            <a:endParaRPr lang="en-GB" sz="2800" dirty="0"/>
          </a:p>
          <a:p>
            <a:pPr lvl="1"/>
            <a:r>
              <a:rPr lang="en-GB" dirty="0"/>
              <a:t>It looks like On, son of </a:t>
            </a:r>
            <a:r>
              <a:rPr lang="en-GB" dirty="0" err="1"/>
              <a:t>Peleth</a:t>
            </a:r>
            <a:r>
              <a:rPr lang="en-GB" dirty="0"/>
              <a:t>, or his wife, took this chance</a:t>
            </a:r>
          </a:p>
          <a:p>
            <a:r>
              <a:rPr lang="en-GB" dirty="0"/>
              <a:t>The ‘greater good’ of the whole nation at stake</a:t>
            </a:r>
            <a:endParaRPr lang="en-GB" sz="2800" dirty="0"/>
          </a:p>
          <a:p>
            <a:pPr lvl="0"/>
            <a:r>
              <a:rPr lang="en-GB" dirty="0"/>
              <a:t>Extreme measures needed to counter the 100% deadly sin virus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77DA8-6059-D843-AF5F-6701C6D04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3" t="4690" r="17466" b="10711"/>
          <a:stretch/>
        </p:blipFill>
        <p:spPr>
          <a:xfrm>
            <a:off x="4798314" y="365126"/>
            <a:ext cx="4187190" cy="293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6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41FC-05E4-9B45-BBB5-7B974AB78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God’s mercy to all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5236-038E-AE4C-972F-BAC6733A1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650230" cy="4351338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</a:pPr>
            <a:r>
              <a:rPr lang="en-GB" dirty="0"/>
              <a:t>Fairness - Israelites and aliens treated the same – </a:t>
            </a:r>
            <a:r>
              <a:rPr lang="en-GB" sz="2400" dirty="0"/>
              <a:t>15:13-16 </a:t>
            </a:r>
            <a:r>
              <a:rPr lang="en-GB" dirty="0"/>
              <a:t>  </a:t>
            </a:r>
          </a:p>
          <a:p>
            <a:pPr lvl="0">
              <a:spcBef>
                <a:spcPts val="1200"/>
              </a:spcBef>
            </a:pPr>
            <a:r>
              <a:rPr lang="en-GB" dirty="0"/>
              <a:t>Forgiveness of sins   </a:t>
            </a:r>
            <a:r>
              <a:rPr lang="en-GB" sz="2400" dirty="0"/>
              <a:t>15:22-29</a:t>
            </a:r>
            <a:r>
              <a:rPr lang="en-GB" dirty="0"/>
              <a:t>  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Even for deliberate sins that                            are repented       Lev 6:1-7</a:t>
            </a:r>
          </a:p>
          <a:p>
            <a:pPr lvl="0">
              <a:spcBef>
                <a:spcPts val="1200"/>
              </a:spcBef>
            </a:pPr>
            <a:r>
              <a:rPr lang="en-GB" dirty="0"/>
              <a:t>Warning &amp; opportunity to                                              repent is given     </a:t>
            </a:r>
            <a:r>
              <a:rPr lang="en-GB" sz="2400" dirty="0"/>
              <a:t>16:16 &amp; 23-27</a:t>
            </a:r>
          </a:p>
          <a:p>
            <a:pPr lvl="0">
              <a:spcBef>
                <a:spcPts val="1200"/>
              </a:spcBef>
            </a:pPr>
            <a:r>
              <a:rPr lang="en-GB" dirty="0"/>
              <a:t>Assurance given to those who                        are obedient     </a:t>
            </a:r>
            <a:r>
              <a:rPr lang="en-GB" sz="2400" dirty="0"/>
              <a:t>17:8-10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56BB8-A98B-FB43-A49B-C51CE534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48" y="1825625"/>
            <a:ext cx="3607633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3BFE-158E-B048-92F9-DAE33090F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God’s mercy to all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FE984-AFDF-2244-AFB1-FADB5294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8800"/>
            <a:ext cx="8173974" cy="4787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God continues to give reminders to his people so they have chances to turn to him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The blue-corded tassels. </a:t>
            </a:r>
            <a:r>
              <a:rPr lang="en-US" sz="2400" dirty="0"/>
              <a:t>15:39</a:t>
            </a:r>
          </a:p>
          <a:p>
            <a:r>
              <a:rPr lang="en-GB" dirty="0"/>
              <a:t>The mis-used censers become                                          a reminder.  </a:t>
            </a:r>
            <a:r>
              <a:rPr lang="en-GB" sz="2400" dirty="0"/>
              <a:t>16:38</a:t>
            </a:r>
          </a:p>
          <a:p>
            <a:r>
              <a:rPr lang="en-GB" dirty="0"/>
              <a:t>Aaron’s rod budded                                                   – almonds – ‘watcher’. </a:t>
            </a:r>
            <a:r>
              <a:rPr lang="en-GB" sz="2400" dirty="0"/>
              <a:t>17:8-10</a:t>
            </a:r>
          </a:p>
          <a:p>
            <a:r>
              <a:rPr lang="en-US" dirty="0"/>
              <a:t>An aroma pleasing to the Lord. </a:t>
            </a:r>
          </a:p>
          <a:p>
            <a:pPr marL="0" indent="0">
              <a:buNone/>
            </a:pPr>
            <a:endParaRPr lang="en-GB" sz="24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C94AB-5122-3F4F-BA2A-9957F4609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29" t="1038" r="353" b="-2281"/>
          <a:stretch/>
        </p:blipFill>
        <p:spPr>
          <a:xfrm>
            <a:off x="5978379" y="2992500"/>
            <a:ext cx="2954293" cy="35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44BA7B-6F59-8A43-9514-A81A918E3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512" y="1690689"/>
            <a:ext cx="2596896" cy="38953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984C1-1289-FF49-BB52-BAC6B90C1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“An aroma pleasing to the Lord”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87D7A-D419-6A44-A679-37E80CBCB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5805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6 times in Num 15  (v3,7,10,13,14,24)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What is this all about?</a:t>
            </a:r>
          </a:p>
          <a:p>
            <a:pPr>
              <a:spcBef>
                <a:spcPts val="2200"/>
              </a:spcBef>
            </a:pPr>
            <a:r>
              <a:rPr lang="en-GB" dirty="0"/>
              <a:t>Smell is the sense most closely linked                        to memory and is highly emotive.</a:t>
            </a:r>
          </a:p>
          <a:p>
            <a:pPr>
              <a:spcBef>
                <a:spcPts val="2200"/>
              </a:spcBef>
            </a:pPr>
            <a:r>
              <a:rPr lang="en-GB" dirty="0"/>
              <a:t>The smell is for human benefit and                            the obedience is what pleases God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Walk in the way of love, just as Christ loved us and gave himself up for us as a fragrant offering and sacrifice to God.             </a:t>
            </a:r>
            <a:r>
              <a:rPr lang="en-GB" dirty="0" err="1"/>
              <a:t>Eph</a:t>
            </a:r>
            <a:r>
              <a:rPr lang="en-GB" dirty="0"/>
              <a:t> 5:2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41FC-05E4-9B45-BBB5-7B974AB78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mercy to all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5236-038E-AE4C-972F-BAC6733A1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2795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 line of </a:t>
            </a:r>
            <a:r>
              <a:rPr lang="en-GB" dirty="0" err="1"/>
              <a:t>Korah</a:t>
            </a:r>
            <a:r>
              <a:rPr lang="en-GB" dirty="0"/>
              <a:t>, however, did not die out.  </a:t>
            </a:r>
            <a:r>
              <a:rPr lang="en-GB" sz="2200" dirty="0" err="1"/>
              <a:t>Num</a:t>
            </a:r>
            <a:r>
              <a:rPr lang="en-GB" sz="2200" dirty="0"/>
              <a:t> 26:11</a:t>
            </a:r>
            <a:endParaRPr lang="en-US" sz="2200" dirty="0"/>
          </a:p>
          <a:p>
            <a:pPr marL="0" lvl="0" indent="0">
              <a:buNone/>
            </a:pPr>
            <a:endParaRPr lang="en-GB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CA72BC-5D6B-7848-9E9E-DD221854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12" y="2294561"/>
            <a:ext cx="6437376" cy="27473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1294AB-6D9F-9847-A096-42338897BED4}"/>
              </a:ext>
            </a:extLst>
          </p:cNvPr>
          <p:cNvSpPr/>
          <p:nvPr/>
        </p:nvSpPr>
        <p:spPr>
          <a:xfrm>
            <a:off x="1353312" y="4631911"/>
            <a:ext cx="1036320" cy="390144"/>
          </a:xfrm>
          <a:prstGeom prst="rect">
            <a:avLst/>
          </a:prstGeom>
          <a:solidFill>
            <a:srgbClr val="0C1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4838C-02D5-ED4D-B80A-512651FB5BCF}"/>
              </a:ext>
            </a:extLst>
          </p:cNvPr>
          <p:cNvSpPr txBox="1"/>
          <p:nvPr/>
        </p:nvSpPr>
        <p:spPr>
          <a:xfrm>
            <a:off x="574859" y="5167310"/>
            <a:ext cx="7940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Psalms </a:t>
            </a:r>
            <a:r>
              <a:rPr lang="en-US" sz="3600" dirty="0"/>
              <a:t>42-49 &amp; 84-5 &amp; 87-8</a:t>
            </a:r>
          </a:p>
          <a:p>
            <a:pPr algn="ctr"/>
            <a:r>
              <a:rPr lang="en-US" sz="3600" dirty="0"/>
              <a:t>From the sons of </a:t>
            </a:r>
            <a:r>
              <a:rPr lang="en-US" sz="3600" dirty="0" err="1"/>
              <a:t>Korah</a:t>
            </a:r>
            <a:r>
              <a:rPr lang="en-US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3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25500-A1CE-6242-B6A7-B244558B1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 what?</a:t>
            </a:r>
            <a:br>
              <a:rPr lang="en-US" b="1" dirty="0"/>
            </a:br>
            <a:r>
              <a:rPr lang="en-US" b="1" dirty="0"/>
              <a:t>Mercy triumphs over judgment!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0E635-1BF1-9445-B077-3897E05A3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45791"/>
            <a:ext cx="5321046" cy="4523233"/>
          </a:xfrm>
        </p:spPr>
        <p:txBody>
          <a:bodyPr>
            <a:normAutofit/>
          </a:bodyPr>
          <a:lstStyle/>
          <a:p>
            <a:r>
              <a:rPr lang="en-US" dirty="0"/>
              <a:t>Sin &amp; Rebellion are against God</a:t>
            </a:r>
          </a:p>
          <a:p>
            <a:r>
              <a:rPr lang="en-US" dirty="0"/>
              <a:t>But forgiveness is available to any who:-</a:t>
            </a:r>
          </a:p>
          <a:p>
            <a:pPr lvl="1"/>
            <a:r>
              <a:rPr lang="en-US" dirty="0"/>
              <a:t>Trust the fragrant offering and atoning sacrifice of Jesus</a:t>
            </a:r>
          </a:p>
          <a:p>
            <a:pPr lvl="1"/>
            <a:r>
              <a:rPr lang="en-US" dirty="0"/>
              <a:t>Turn away from our sin and back to God to seek to follow him</a:t>
            </a:r>
          </a:p>
          <a:p>
            <a:r>
              <a:rPr lang="en-US" dirty="0"/>
              <a:t>God seeks to remind us over and over again of his love and mercy</a:t>
            </a:r>
          </a:p>
          <a:p>
            <a:r>
              <a:rPr lang="en-US" dirty="0"/>
              <a:t>To God be the glory!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64441-BE56-134C-8C57-5EE21B4FE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696" y="2209799"/>
            <a:ext cx="3084745" cy="38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0C49-3E04-484A-AE3D-D7806CD5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Wicked!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D63D85-18F2-7D44-BFF1-B91A0AC06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7190" y="201362"/>
            <a:ext cx="4993061" cy="3316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57FC03-6B6C-954A-B0D0-B0E91B2C9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40" y="3057524"/>
            <a:ext cx="5891880" cy="33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6209-1460-634A-BBD1-C2BFF1C9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Rebellion!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B0AF8-87E8-0842-891C-3DEF1DFCB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858" y="450851"/>
            <a:ext cx="3797741" cy="4900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1FF523-B20C-3745-A974-60F03E78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01" y="2887578"/>
            <a:ext cx="4772546" cy="329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6BBA9-4167-124B-AA90-AA8F8598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4391"/>
            <a:ext cx="5125974" cy="1325563"/>
          </a:xfrm>
        </p:spPr>
        <p:txBody>
          <a:bodyPr/>
          <a:lstStyle/>
          <a:p>
            <a:r>
              <a:rPr lang="en-US" b="1" dirty="0"/>
              <a:t>What actually happens? 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F8B42-5373-4C4F-8681-BD92FDE1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45419"/>
            <a:ext cx="8320278" cy="3433005"/>
          </a:xfrm>
        </p:spPr>
        <p:txBody>
          <a:bodyPr>
            <a:normAutofit/>
          </a:bodyPr>
          <a:lstStyle/>
          <a:p>
            <a:r>
              <a:rPr lang="en-US" dirty="0"/>
              <a:t>A bad account given </a:t>
            </a:r>
            <a:r>
              <a:rPr lang="en-US" sz="2400" dirty="0"/>
              <a:t>(13:32)  &amp; </a:t>
            </a:r>
            <a:r>
              <a:rPr lang="en-US" dirty="0"/>
              <a:t>people rebelled </a:t>
            </a:r>
            <a:r>
              <a:rPr lang="en-US" sz="2400" dirty="0"/>
              <a:t>(Num 14)</a:t>
            </a:r>
          </a:p>
          <a:p>
            <a:r>
              <a:rPr lang="en-US" dirty="0"/>
              <a:t>Challenge to Moses &amp; Aaron.  </a:t>
            </a:r>
            <a:r>
              <a:rPr lang="en-US" sz="2400" dirty="0"/>
              <a:t>(16:1-2)</a:t>
            </a:r>
          </a:p>
          <a:p>
            <a:pPr lvl="1"/>
            <a:r>
              <a:rPr lang="en-US" dirty="0" err="1"/>
              <a:t>Korah</a:t>
            </a:r>
            <a:r>
              <a:rPr lang="en-US" dirty="0"/>
              <a:t>, </a:t>
            </a:r>
            <a:r>
              <a:rPr lang="en-US" dirty="0" err="1"/>
              <a:t>Dathan</a:t>
            </a:r>
            <a:r>
              <a:rPr lang="en-US" dirty="0"/>
              <a:t>, </a:t>
            </a:r>
            <a:r>
              <a:rPr lang="en-US" dirty="0" err="1"/>
              <a:t>Abiram</a:t>
            </a:r>
            <a:r>
              <a:rPr lang="en-US" dirty="0"/>
              <a:t> &amp; On</a:t>
            </a:r>
          </a:p>
          <a:p>
            <a:pPr lvl="1"/>
            <a:r>
              <a:rPr lang="en-US" dirty="0"/>
              <a:t>They persuade 250 other leaders</a:t>
            </a:r>
          </a:p>
          <a:p>
            <a:pPr lvl="1"/>
            <a:r>
              <a:rPr lang="en-US" dirty="0"/>
              <a:t>They incite rebellion amongst the                                                                                                whole community        (16:41)</a:t>
            </a:r>
          </a:p>
          <a:p>
            <a:r>
              <a:rPr lang="en-US" dirty="0"/>
              <a:t>Confrontation               </a:t>
            </a:r>
            <a:r>
              <a:rPr lang="en-US" sz="2400" dirty="0"/>
              <a:t>(16:28-35 &amp; 41-50)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32B1D-A71D-D046-A155-CDB34DD5C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02" y="442214"/>
            <a:ext cx="4732353" cy="26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6BBA9-4167-124B-AA90-AA8F8598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4391"/>
            <a:ext cx="4894326" cy="1325563"/>
          </a:xfrm>
        </p:spPr>
        <p:txBody>
          <a:bodyPr/>
          <a:lstStyle/>
          <a:p>
            <a:r>
              <a:rPr lang="en-US" b="1" dirty="0"/>
              <a:t>What actually happens? 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F8B42-5373-4C4F-8681-BD92FDE1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8698"/>
            <a:ext cx="5577078" cy="5032376"/>
          </a:xfrm>
        </p:spPr>
        <p:txBody>
          <a:bodyPr>
            <a:normAutofit/>
          </a:bodyPr>
          <a:lstStyle/>
          <a:p>
            <a:r>
              <a:rPr lang="en-US" dirty="0"/>
              <a:t>God:-</a:t>
            </a:r>
          </a:p>
          <a:p>
            <a:pPr lvl="1"/>
            <a:r>
              <a:rPr lang="en-US" dirty="0"/>
              <a:t>vindicates Moses and Aaron </a:t>
            </a:r>
          </a:p>
          <a:p>
            <a:pPr lvl="1"/>
            <a:r>
              <a:rPr lang="en-US" dirty="0"/>
              <a:t>‘Wrath has come out from                 the Lord’ (16:46)</a:t>
            </a:r>
          </a:p>
          <a:p>
            <a:pPr lvl="1"/>
            <a:r>
              <a:rPr lang="en-US" dirty="0"/>
              <a:t>Punishes rebellion with earthquake, fire and plague</a:t>
            </a:r>
          </a:p>
          <a:p>
            <a:r>
              <a:rPr lang="en-US" dirty="0"/>
              <a:t>Aaron the Priest makes atonement and stands between the living and the dead    </a:t>
            </a:r>
            <a:r>
              <a:rPr lang="en-US" sz="2400" dirty="0"/>
              <a:t>(16:47-48)</a:t>
            </a:r>
          </a:p>
          <a:p>
            <a:r>
              <a:rPr lang="en-US" dirty="0"/>
              <a:t>God re-confirms his appointment of Moses and Aaron </a:t>
            </a:r>
            <a:r>
              <a:rPr lang="en-US" sz="2400" dirty="0"/>
              <a:t>(Chap 17)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5D3FB-4896-1249-86B1-557A135F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872" y="272402"/>
            <a:ext cx="3932300" cy="2944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1127B2-8FE6-CD4E-9B29-9C95BCE4F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481" b="-6608"/>
          <a:stretch/>
        </p:blipFill>
        <p:spPr>
          <a:xfrm>
            <a:off x="6384416" y="3429000"/>
            <a:ext cx="2619756" cy="320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3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BA93-9B42-E645-B0D5-9D886F6D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41FC2-BDE3-FF47-A5C3-A877A596A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5028438" cy="48799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sin of </a:t>
            </a:r>
            <a:r>
              <a:rPr lang="en-US" dirty="0" err="1"/>
              <a:t>Korah</a:t>
            </a:r>
            <a:r>
              <a:rPr lang="en-US" dirty="0"/>
              <a:t>, a Levite, Moses cousin?</a:t>
            </a:r>
          </a:p>
          <a:p>
            <a:pPr lvl="1"/>
            <a:r>
              <a:rPr lang="en-US" dirty="0"/>
              <a:t>Insolence, Arrogance, Envy, Pride</a:t>
            </a:r>
          </a:p>
          <a:p>
            <a:pPr lvl="1"/>
            <a:r>
              <a:rPr lang="en-US" dirty="0"/>
              <a:t>Claimed same spiritual authority as Aaron &amp; the Priests</a:t>
            </a:r>
          </a:p>
          <a:p>
            <a:pPr lvl="1"/>
            <a:r>
              <a:rPr lang="en-US" dirty="0" err="1"/>
              <a:t>Korah</a:t>
            </a:r>
            <a:r>
              <a:rPr lang="en-US" dirty="0"/>
              <a:t> did have some spiritual ‘insight’ but mis-interpreted it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The sin of </a:t>
            </a:r>
            <a:r>
              <a:rPr lang="en-US" dirty="0" err="1"/>
              <a:t>Dathan</a:t>
            </a:r>
            <a:r>
              <a:rPr lang="en-US" dirty="0"/>
              <a:t> &amp; </a:t>
            </a:r>
            <a:r>
              <a:rPr lang="en-US" dirty="0" err="1"/>
              <a:t>Abiram</a:t>
            </a:r>
            <a:r>
              <a:rPr lang="en-US" dirty="0"/>
              <a:t>, </a:t>
            </a:r>
            <a:r>
              <a:rPr lang="en-US" dirty="0" err="1"/>
              <a:t>Reubenites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Insolence, Envy, Grumbling, Accusing, </a:t>
            </a:r>
          </a:p>
          <a:p>
            <a:pPr lvl="1"/>
            <a:r>
              <a:rPr lang="en-US" dirty="0"/>
              <a:t>Resented lowly ‘rank’ of their tribe  </a:t>
            </a:r>
          </a:p>
          <a:p>
            <a:pPr lvl="1"/>
            <a:r>
              <a:rPr lang="en-US" dirty="0"/>
              <a:t>Challenged the leadership of Moses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C27F32-FE71-AE44-B9CB-1E795FFB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088" y="1825624"/>
            <a:ext cx="3308071" cy="43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6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9ECAB-99BA-304C-981B-B61CAADC6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072" y="3316478"/>
            <a:ext cx="2659888" cy="294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3136DD-CA48-7D41-B78A-578454AD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Rebellion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39FFD-E67D-544E-8F84-100CB775C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5662422" cy="466724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This chapter is a big deal </a:t>
            </a:r>
          </a:p>
          <a:p>
            <a:pPr lvl="1">
              <a:spcBef>
                <a:spcPts val="1800"/>
              </a:spcBef>
            </a:pPr>
            <a:r>
              <a:rPr lang="en-US" dirty="0" err="1"/>
              <a:t>Korah’s</a:t>
            </a:r>
            <a:r>
              <a:rPr lang="en-US" dirty="0"/>
              <a:t> rebellion quoted  Jude 1:11. </a:t>
            </a:r>
          </a:p>
          <a:p>
            <a:pPr lvl="1">
              <a:spcBef>
                <a:spcPts val="1800"/>
              </a:spcBef>
            </a:pPr>
            <a:r>
              <a:rPr lang="en-US" dirty="0" err="1"/>
              <a:t>Dathan</a:t>
            </a:r>
            <a:r>
              <a:rPr lang="en-US" dirty="0"/>
              <a:t> &amp; </a:t>
            </a:r>
            <a:r>
              <a:rPr lang="en-US" dirty="0" err="1"/>
              <a:t>Abiram’s</a:t>
            </a:r>
            <a:r>
              <a:rPr lang="en-US" dirty="0"/>
              <a:t> rebellion quoted Deuteronomy 11:5-7 &amp; Psalm 106:17 </a:t>
            </a:r>
            <a:endParaRPr lang="en-GB" sz="2800" dirty="0"/>
          </a:p>
          <a:p>
            <a:pPr>
              <a:spcBef>
                <a:spcPts val="1800"/>
              </a:spcBef>
            </a:pPr>
            <a:r>
              <a:rPr lang="en-US" dirty="0"/>
              <a:t>Real issue - rebellion against God  </a:t>
            </a:r>
            <a:endParaRPr lang="en-US" sz="26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600" i="1" dirty="0"/>
              <a:t>It is against the Lord that </a:t>
            </a:r>
            <a:r>
              <a:rPr lang="en-US" sz="2600" i="1" dirty="0" err="1"/>
              <a:t>you..have</a:t>
            </a:r>
            <a:r>
              <a:rPr lang="en-US" sz="2600" i="1" dirty="0"/>
              <a:t> banded together.      </a:t>
            </a:r>
            <a:r>
              <a:rPr lang="en-US" sz="2400" dirty="0"/>
              <a:t>Num 16:11</a:t>
            </a:r>
            <a:endParaRPr lang="en-GB" sz="2400" dirty="0"/>
          </a:p>
          <a:p>
            <a:pPr>
              <a:spcBef>
                <a:spcPts val="1800"/>
              </a:spcBef>
            </a:pPr>
            <a:r>
              <a:rPr lang="en-GB" dirty="0"/>
              <a:t>Rebellion against God is fundamentally what ‘sin’ is.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7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88087-4846-E141-B837-DEB4A9E9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So what?  </a:t>
            </a:r>
            <a:br>
              <a:rPr lang="en-US" sz="4000" b="1" dirty="0"/>
            </a:br>
            <a:r>
              <a:rPr lang="en-US" sz="4000" b="1" dirty="0"/>
              <a:t>God takes rebellion very seriously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3F954-52A7-784E-B803-57E36B939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8039862" cy="574560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5900" b="1" dirty="0"/>
              <a:t>Civic Rebellion is usually wrong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3800" dirty="0"/>
              <a:t>It almost always fails to achieve a good outcome!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3800" dirty="0"/>
              <a:t>Authority (not anarchy) is God’s best   Rom 13:1-7; 1 Tim 2:1-4, 1 Pet 2:17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5900" b="1" dirty="0"/>
              <a:t>Spiritual Rebellion is usually wrong 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3800" dirty="0"/>
              <a:t>People should challenge and question (1 Cor 14:29, Galatians 2; etc)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3800" dirty="0"/>
              <a:t>Anyone who disagrees can hold their position with God (Rom 14:22).  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3800" dirty="0"/>
              <a:t>But to seek to undermine church leaders or to split the church is usually an act of rebellion against God.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5900" b="1" dirty="0"/>
              <a:t>Rebellion against God is the ‘ultimate sin’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3800" dirty="0"/>
              <a:t>Grumbling – criticising God’s plan, purpose, provision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3800" dirty="0"/>
              <a:t>Adam &amp; Eve – rebellion. 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3800" dirty="0"/>
              <a:t>Satan – rebellion – adversary, hostile to God and his purposes.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3800" dirty="0"/>
              <a:t>“I will make myself like the Most High”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5900" b="1" dirty="0"/>
              <a:t>There is a consequence to sin and rebellion </a:t>
            </a:r>
            <a:r>
              <a:rPr lang="en-GB" b="1" dirty="0"/>
              <a:t>….. </a:t>
            </a:r>
            <a:r>
              <a:rPr lang="en-GB" sz="3300" b="1" dirty="0"/>
              <a:t>death</a:t>
            </a:r>
            <a:endParaRPr lang="en-GB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49B6-7C9C-5840-859F-35D3F98C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FBBA8-91E6-4149-B1A9-B7A1E84D4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6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</TotalTime>
  <Words>771</Words>
  <Application>Microsoft Macintosh PowerPoint</Application>
  <PresentationFormat>On-screen Show (4:3)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Rebels: Judgment &amp; Mercy from Numbers 15-17</vt:lpstr>
      <vt:lpstr>Wicked!</vt:lpstr>
      <vt:lpstr>Rebellion!</vt:lpstr>
      <vt:lpstr>What actually happens?  (1)</vt:lpstr>
      <vt:lpstr>What actually happens?  (2)</vt:lpstr>
      <vt:lpstr>What is going on?</vt:lpstr>
      <vt:lpstr>Rebellion</vt:lpstr>
      <vt:lpstr>So what?   God takes rebellion very seriously</vt:lpstr>
      <vt:lpstr>PowerPoint Presentation</vt:lpstr>
      <vt:lpstr>How can a loving God act this way?</vt:lpstr>
      <vt:lpstr>God’s mercy to all (1)</vt:lpstr>
      <vt:lpstr>God’s mercy to all (2)</vt:lpstr>
      <vt:lpstr>“An aroma pleasing to the Lord”</vt:lpstr>
      <vt:lpstr>God’s mercy to all (3)</vt:lpstr>
      <vt:lpstr>So what? Mercy triumphs over judgment!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candy Crane</dc:creator>
  <cp:lastModifiedBy>candy Crane</cp:lastModifiedBy>
  <cp:revision>42</cp:revision>
  <dcterms:created xsi:type="dcterms:W3CDTF">2020-05-07T13:35:21Z</dcterms:created>
  <dcterms:modified xsi:type="dcterms:W3CDTF">2020-05-16T13:14:08Z</dcterms:modified>
</cp:coreProperties>
</file>