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5" r:id="rId4"/>
    <p:sldId id="267" r:id="rId5"/>
    <p:sldId id="264" r:id="rId6"/>
    <p:sldId id="269" r:id="rId7"/>
    <p:sldId id="276" r:id="rId8"/>
    <p:sldId id="273" r:id="rId9"/>
    <p:sldId id="258" r:id="rId10"/>
    <p:sldId id="275" r:id="rId11"/>
    <p:sldId id="259" r:id="rId12"/>
    <p:sldId id="270" r:id="rId13"/>
    <p:sldId id="260" r:id="rId14"/>
    <p:sldId id="261" r:id="rId15"/>
    <p:sldId id="262" r:id="rId16"/>
    <p:sldId id="271" r:id="rId17"/>
    <p:sldId id="27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4"/>
  </p:normalViewPr>
  <p:slideViewPr>
    <p:cSldViewPr snapToGrid="0" snapToObjects="1" showGuides="1">
      <p:cViewPr varScale="1">
        <p:scale>
          <a:sx n="105" d="100"/>
          <a:sy n="105" d="100"/>
        </p:scale>
        <p:origin x="840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ED976-B542-2147-AD17-60D1DCFAF3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B9EC87-0CBE-F14B-9577-C718DC3D3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6881F-5B38-FE41-9F18-1DBAE39730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51E501-3001-FE40-87FE-1D013D8C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2AF0F-4FEF-694E-8C1E-5EF9CA04E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792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C5DCD-6C1C-F24A-A4BF-6B7472985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D54391-4C1F-6F4D-B0AC-35C151DE07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851858-573E-1047-8F8A-C464D2232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A7CB28-BE7E-5344-81B0-C6A3D869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641EB2-3BF4-9549-A41D-8CB90C75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427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E67277-A25F-3C4E-B2E3-F7D348AD8D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647BF3-4FCC-324D-8150-303C059238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19038-070B-5649-A657-BD0E52B34E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B9A251-8DA7-BB4F-8089-05CC1CD32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CB41DF-8830-A445-A32C-7CCAEC1D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297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B395F-15F3-6A4F-AFDA-69D06C8CE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2D137-D989-C94A-A93C-FE55543D7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06738-34A9-6240-BCC2-7C5525C2D5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911E4A-D673-4D4D-A327-8F683BAB0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B59A67-C698-9742-A218-ADA2C468D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47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1CE46-B10F-1346-98A4-7F1AC0C11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B5C0F-ADDA-6549-9EF2-EE99DD3E05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56F09-F7D1-BD47-BF69-2B1B4A50F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3D3114-B074-B94F-8775-F15F76B3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143BA-700D-174B-B38C-4220B04FD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5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30FA5-4E56-3542-A01C-9765913C1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1D739-CEF8-0341-BD29-80BE67D41E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087FBF-509A-4740-AE3F-17E9A8D61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53051B-7F9E-F24D-A80C-6EA44BCAC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95313-E743-D547-B706-4C952A91E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16A4B0-1B52-714E-B5E9-506C3F756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87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D3AE6-8820-4B41-8D0B-FCE8E9625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F519C5-37CB-274A-BA0F-E292C23ED9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E335D5-F4E3-EC4D-BD8F-A200EDF206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C8FCC4-A6D7-274D-B1E5-ED2BD3CC0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8AD7D4-3EF6-334B-9E57-F52FFEFA4F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7D91F3-50DD-5647-8775-05A67371D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EAD397-D236-1549-80C0-55F14452B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68B4DD-74C3-084F-A15D-A200C648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378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2F33-2CB1-6643-8201-9AEA137DA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DBC774-D168-1140-A040-A7D297EEB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5400575-CBD9-C942-8012-39AF6D658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108EB1-8DF9-7B4A-B1CB-70CABA756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6266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9FA8C2-3F78-3E46-B37F-C971F97DD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C4BFCC-A696-BC4F-B377-091C24D51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FAB1B6-E82C-EA45-89E2-D02FC087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728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6FD964-62AB-3C4C-8F97-BE60C1BA2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1F0B76-608C-6D40-BC90-AFD6B56BA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01667-8ED4-034E-8040-2A67601E42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6A23C6-72BB-9244-A205-573DD70A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843DB4-8CD8-9C44-A6ED-21FB7E24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150C4E-8A54-BD4A-8286-961C1F477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81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E511-C9B5-404E-9E4E-682C25C40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8177BE-B229-464F-9D78-CBFB4AEB7E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735EB4-5F0F-AC44-A122-F0A6A5956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37F85-50AB-394E-B8E7-3AA7E4D68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23E713-9A11-1345-9BB2-5EF339CF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72CE96-08DF-4446-929A-8A1C1ED89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6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1BFCC9-CFF1-0543-A07F-55DD65575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5A1B4F-8E15-A743-AC4A-25742ECDB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A2C157-40E2-9A43-905C-FD971FC49D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783940-5AD6-A046-A60E-FA9257766D4A}" type="datetimeFigureOut">
              <a:rPr lang="en-US" smtClean="0"/>
              <a:t>7/5/20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6B7D1-0ED1-1E4D-BB32-C1FBD3FFB6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A2E9F6-01E6-F34E-B2EE-AC6C467976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D13BAF-D06D-A047-A56C-F755385A1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434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tiff"/><Relationship Id="rId7" Type="http://schemas.openxmlformats.org/officeDocument/2006/relationships/image" Target="../media/image9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iff"/><Relationship Id="rId5" Type="http://schemas.openxmlformats.org/officeDocument/2006/relationships/image" Target="../media/image7.tiff"/><Relationship Id="rId4" Type="http://schemas.openxmlformats.org/officeDocument/2006/relationships/image" Target="../media/image6.tiff"/><Relationship Id="rId9" Type="http://schemas.openxmlformats.org/officeDocument/2006/relationships/image" Target="../media/image1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BB604EB-6327-7141-ADE1-3D053FBF78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399" y="142874"/>
            <a:ext cx="9817101" cy="5522119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44E960E7-61C2-D24D-B6D4-C8A81BD94E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64992"/>
            <a:ext cx="9144000" cy="1050133"/>
          </a:xfrm>
        </p:spPr>
        <p:txBody>
          <a:bodyPr/>
          <a:lstStyle/>
          <a:p>
            <a:r>
              <a:rPr lang="en-US" dirty="0"/>
              <a:t>Fairfield Church    Sunday 5</a:t>
            </a:r>
            <a:r>
              <a:rPr lang="en-US" baseline="30000" dirty="0"/>
              <a:t>th</a:t>
            </a:r>
            <a:r>
              <a:rPr lang="en-US" dirty="0"/>
              <a:t> July 2020</a:t>
            </a:r>
          </a:p>
          <a:p>
            <a:r>
              <a:rPr lang="en-US" dirty="0"/>
              <a:t>Chris </a:t>
            </a:r>
            <a:r>
              <a:rPr lang="en-US" dirty="0" err="1"/>
              <a:t>Reveley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716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2ACE-4790-6544-A418-D047C780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3089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Give up anything you value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9F7DDA-CA28-854B-ABE0-4995B83E6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9099" y="209119"/>
            <a:ext cx="4982897" cy="6439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A8571-5BBE-0143-97B2-9E62B0348710}"/>
              </a:ext>
            </a:extLst>
          </p:cNvPr>
          <p:cNvSpPr txBox="1"/>
          <p:nvPr/>
        </p:nvSpPr>
        <p:spPr>
          <a:xfrm>
            <a:off x="670559" y="2031078"/>
            <a:ext cx="593089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‘</a:t>
            </a:r>
            <a:r>
              <a:rPr lang="en-US" sz="3200" i="1" dirty="0"/>
              <a:t>Deny yourself and put Jesus first</a:t>
            </a:r>
            <a:r>
              <a:rPr lang="en-US" sz="3200" dirty="0"/>
              <a:t>’</a:t>
            </a:r>
          </a:p>
          <a:p>
            <a:endParaRPr lang="en-US" sz="3200" dirty="0"/>
          </a:p>
          <a:p>
            <a:r>
              <a:rPr lang="en-GB" sz="2800" dirty="0"/>
              <a:t>Those of you who do not give up everything you have cannot be my disciples.   </a:t>
            </a:r>
            <a:r>
              <a:rPr lang="en-GB" sz="2400" dirty="0"/>
              <a:t>Luke 14:33</a:t>
            </a:r>
            <a:endParaRPr lang="en-US" sz="2800" dirty="0"/>
          </a:p>
          <a:p>
            <a:endParaRPr lang="en-US" dirty="0"/>
          </a:p>
          <a:p>
            <a:endParaRPr lang="en-US" dirty="0"/>
          </a:p>
          <a:p>
            <a:r>
              <a:rPr lang="en-US" sz="2800" dirty="0"/>
              <a:t>Rich young ruler - </a:t>
            </a:r>
            <a:r>
              <a:rPr lang="en-US" sz="2400" dirty="0"/>
              <a:t>Luke 18v22</a:t>
            </a:r>
          </a:p>
          <a:p>
            <a:endParaRPr lang="en-US" sz="2400" dirty="0"/>
          </a:p>
          <a:p>
            <a:r>
              <a:rPr lang="en-US" sz="2400" dirty="0"/>
              <a:t>And 18 v29-30    </a:t>
            </a:r>
            <a:r>
              <a:rPr lang="en-US" sz="2800" dirty="0"/>
              <a:t>God is no man’s debtor!</a:t>
            </a:r>
          </a:p>
        </p:txBody>
      </p:sp>
    </p:spTree>
    <p:extLst>
      <p:ext uri="{BB962C8B-B14F-4D97-AF65-F5344CB8AC3E}">
        <p14:creationId xmlns:p14="http://schemas.microsoft.com/office/powerpoint/2010/main" val="155068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12ACE-4790-6544-A418-D047C7809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30899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Keep going – whatever!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C9F7DDA-CA28-854B-ABE0-4995B83E6B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69099" y="209119"/>
            <a:ext cx="4982897" cy="64397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6A8571-5BBE-0143-97B2-9E62B0348710}"/>
              </a:ext>
            </a:extLst>
          </p:cNvPr>
          <p:cNvSpPr txBox="1"/>
          <p:nvPr/>
        </p:nvSpPr>
        <p:spPr>
          <a:xfrm>
            <a:off x="670560" y="1799430"/>
            <a:ext cx="555879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Luke 9 v59-62</a:t>
            </a:r>
          </a:p>
          <a:p>
            <a:endParaRPr lang="en-US" sz="2800" dirty="0"/>
          </a:p>
          <a:p>
            <a:r>
              <a:rPr lang="en-US" sz="2800" dirty="0"/>
              <a:t>Keep going - Persevere</a:t>
            </a:r>
          </a:p>
          <a:p>
            <a:endParaRPr lang="en-US" sz="2800" dirty="0"/>
          </a:p>
          <a:p>
            <a:r>
              <a:rPr lang="en-US" sz="2800" i="1" dirty="0"/>
              <a:t>No one who puts his hand to the plough and looks back is fit for service in the kingdom of God.   </a:t>
            </a:r>
            <a:r>
              <a:rPr lang="en-US" sz="2800" dirty="0"/>
              <a:t>v62</a:t>
            </a:r>
          </a:p>
          <a:p>
            <a:endParaRPr lang="en-US" sz="2800" dirty="0"/>
          </a:p>
          <a:p>
            <a:r>
              <a:rPr lang="en-US" sz="2800" dirty="0"/>
              <a:t>A marathon, not a sprint!</a:t>
            </a:r>
          </a:p>
        </p:txBody>
      </p:sp>
    </p:spTree>
    <p:extLst>
      <p:ext uri="{BB962C8B-B14F-4D97-AF65-F5344CB8AC3E}">
        <p14:creationId xmlns:p14="http://schemas.microsoft.com/office/powerpoint/2010/main" val="170984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82A97E-CF09-9E44-A952-09150FDD24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1072" y="1410272"/>
            <a:ext cx="5548154" cy="43513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ACB5DF8-FECE-0747-8E2C-C4AE04C9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Three marks of being a disciple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7AE36-0C3B-324A-8840-B05D4201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6233160" cy="4351338"/>
          </a:xfrm>
        </p:spPr>
        <p:txBody>
          <a:bodyPr/>
          <a:lstStyle/>
          <a:p>
            <a:r>
              <a:rPr lang="en-US" sz="3200" dirty="0"/>
              <a:t>Words of Jesus from John’s gospel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Obedience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Love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sz="2800" dirty="0"/>
              <a:t>Fruit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  <a:p>
            <a:r>
              <a:rPr lang="en-US" sz="3200" dirty="0"/>
              <a:t>These things, Jesus says, will   show who is one of his disciples </a:t>
            </a:r>
          </a:p>
        </p:txBody>
      </p:sp>
    </p:spTree>
    <p:extLst>
      <p:ext uri="{BB962C8B-B14F-4D97-AF65-F5344CB8AC3E}">
        <p14:creationId xmlns:p14="http://schemas.microsoft.com/office/powerpoint/2010/main" val="305968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C5389-EBCD-F944-B4A1-0D9CA5698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1. Obey Jesus’ commands.      </a:t>
            </a:r>
            <a:r>
              <a:rPr lang="en-US" sz="3200" b="1" dirty="0"/>
              <a:t>John 8:31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441069F-9329-6744-8DAC-B207978CA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1424" y="1435464"/>
            <a:ext cx="7392352" cy="27595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31A0AE-DFC9-F544-BA67-DFFCAA388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672" y="3544754"/>
            <a:ext cx="6350000" cy="31623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FD6C2B2-1CCC-8E42-BE98-1A2480746EDF}"/>
              </a:ext>
            </a:extLst>
          </p:cNvPr>
          <p:cNvSpPr txBox="1"/>
          <p:nvPr/>
        </p:nvSpPr>
        <p:spPr>
          <a:xfrm>
            <a:off x="7015163" y="4541129"/>
            <a:ext cx="49086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Hold to Jesus teaching</a:t>
            </a:r>
          </a:p>
          <a:p>
            <a:endParaRPr lang="en-US" sz="1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Hold on tight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Continue in/remain in</a:t>
            </a:r>
          </a:p>
        </p:txBody>
      </p:sp>
    </p:spTree>
    <p:extLst>
      <p:ext uri="{BB962C8B-B14F-4D97-AF65-F5344CB8AC3E}">
        <p14:creationId xmlns:p14="http://schemas.microsoft.com/office/powerpoint/2010/main" val="1604272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62E66-5434-BA42-B8DA-7C5FC321A4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3"/>
            <a:ext cx="5082381" cy="1325563"/>
          </a:xfrm>
        </p:spPr>
        <p:txBody>
          <a:bodyPr/>
          <a:lstStyle/>
          <a:p>
            <a:r>
              <a:rPr lang="en-US" b="1" dirty="0"/>
              <a:t>2. Love one another   	</a:t>
            </a:r>
            <a:r>
              <a:rPr lang="en-US" sz="3200" b="1" dirty="0"/>
              <a:t>John 13:35</a:t>
            </a:r>
            <a:endParaRPr lang="en-US" b="1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6C916C6-6E89-634F-BF4F-2140107677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20581" y="365125"/>
            <a:ext cx="6127750" cy="6127750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18E5AD4-2518-A145-9B9E-C8E9C16E3663}"/>
              </a:ext>
            </a:extLst>
          </p:cNvPr>
          <p:cNvSpPr txBox="1">
            <a:spLocks/>
          </p:cNvSpPr>
          <p:nvPr/>
        </p:nvSpPr>
        <p:spPr>
          <a:xfrm>
            <a:off x="380239" y="3429000"/>
            <a:ext cx="5179313" cy="3063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200" i="1" dirty="0"/>
              <a:t>“To be the community of disciples of Jesus Christ in Northwood Hills </a:t>
            </a:r>
            <a:r>
              <a:rPr lang="en-GB" sz="3200" b="1" i="1" dirty="0"/>
              <a:t>known for </a:t>
            </a:r>
            <a:r>
              <a:rPr lang="en-GB" sz="3200" i="1" dirty="0"/>
              <a:t>loving and honouring God;  for </a:t>
            </a:r>
            <a:r>
              <a:rPr lang="en-GB" sz="3200" b="1" i="1" dirty="0"/>
              <a:t>loving and caring for each other…</a:t>
            </a:r>
            <a:r>
              <a:rPr lang="en-GB" sz="3200" i="1" dirty="0"/>
              <a:t>.</a:t>
            </a:r>
            <a:endParaRPr lang="en-GB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ADCF04B-6F6B-D542-B7F5-8938F06AB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909" t="1" r="34271" b="-5024"/>
          <a:stretch/>
        </p:blipFill>
        <p:spPr>
          <a:xfrm>
            <a:off x="485774" y="2107803"/>
            <a:ext cx="2014539" cy="137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28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DC90D-7314-924E-92AC-46E7A7C5A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8693"/>
            <a:ext cx="3124200" cy="1325563"/>
          </a:xfrm>
        </p:spPr>
        <p:txBody>
          <a:bodyPr/>
          <a:lstStyle/>
          <a:p>
            <a:r>
              <a:rPr lang="en-US" b="1" dirty="0"/>
              <a:t>3. Bear fruit 	</a:t>
            </a:r>
            <a:r>
              <a:rPr lang="en-US" sz="3200" b="1" dirty="0"/>
              <a:t>John 15:8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10E62-E26E-FC4F-9E5F-B6594E481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879"/>
          <a:stretch/>
        </p:blipFill>
        <p:spPr>
          <a:xfrm>
            <a:off x="4296918" y="242887"/>
            <a:ext cx="7719261" cy="4229101"/>
          </a:xfrm>
          <a:prstGeom prst="rect">
            <a:avLst/>
          </a:prstGeom>
        </p:spPr>
      </p:pic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6333C38-4A81-A94F-B13D-00DA4CCEAF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1366" y="3429000"/>
            <a:ext cx="4035552" cy="3393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5B7225-778C-1747-997B-679482E09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8116"/>
          <a:stretch/>
        </p:blipFill>
        <p:spPr>
          <a:xfrm>
            <a:off x="4296918" y="255079"/>
            <a:ext cx="7719261" cy="42169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AD2D06-3721-974D-B359-60D744FA74D0}"/>
              </a:ext>
            </a:extLst>
          </p:cNvPr>
          <p:cNvSpPr txBox="1"/>
          <p:nvPr/>
        </p:nvSpPr>
        <p:spPr>
          <a:xfrm>
            <a:off x="4628380" y="4484180"/>
            <a:ext cx="77192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Fruit of the Spirit  - growth in 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Leading people to Jesus - growth of the Church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Fruit that lasts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409951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2DC3-982A-6243-9506-2538C4F1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…and follow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FAC08-AA01-AC43-BB3B-0E896514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76875" cy="4351338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Am I a disciple of Jesus?</a:t>
            </a:r>
          </a:p>
          <a:p>
            <a:r>
              <a:rPr lang="en-US" b="1" dirty="0"/>
              <a:t>Have I denied myself?</a:t>
            </a:r>
          </a:p>
          <a:p>
            <a:pPr lvl="1"/>
            <a:r>
              <a:rPr lang="en-US" dirty="0"/>
              <a:t>Put Jesus before anyone else, including myself?</a:t>
            </a:r>
          </a:p>
          <a:p>
            <a:pPr lvl="1"/>
            <a:r>
              <a:rPr lang="en-US" dirty="0"/>
              <a:t>Put Jesus before anything I own or claim for myself, or aspire to?</a:t>
            </a:r>
          </a:p>
          <a:p>
            <a:r>
              <a:rPr lang="en-US" b="1" dirty="0"/>
              <a:t>Have I taken up my cross?</a:t>
            </a:r>
          </a:p>
          <a:p>
            <a:pPr lvl="1"/>
            <a:r>
              <a:rPr lang="en-US" dirty="0"/>
              <a:t>Identified with Him (in baptism)</a:t>
            </a:r>
          </a:p>
          <a:p>
            <a:pPr lvl="1"/>
            <a:r>
              <a:rPr lang="en-US" dirty="0"/>
              <a:t>Identify with him in everyday life</a:t>
            </a:r>
          </a:p>
          <a:p>
            <a:r>
              <a:rPr lang="en-US" b="1" dirty="0"/>
              <a:t>…and am I following Jesus?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8786E-6550-FD4A-B0B1-F25DC60A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1690688"/>
            <a:ext cx="5969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55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A2DC3-982A-6243-9506-2538C4F1F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…and follow Jesus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2FAC08-AA01-AC43-BB3B-0E8965148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62575" cy="4351338"/>
          </a:xfrm>
        </p:spPr>
        <p:txBody>
          <a:bodyPr>
            <a:normAutofit/>
          </a:bodyPr>
          <a:lstStyle/>
          <a:p>
            <a:r>
              <a:rPr lang="en-US" dirty="0"/>
              <a:t>Is there evidence that I am a disciple?</a:t>
            </a:r>
          </a:p>
          <a:p>
            <a:pPr lvl="1"/>
            <a:endParaRPr lang="en-US" dirty="0"/>
          </a:p>
          <a:p>
            <a:r>
              <a:rPr lang="en-US" dirty="0"/>
              <a:t>Where is the Holy Spirit identifying things that we need to work on (with his help) today?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“I have decided to follow Jesus” 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D8786E-6550-FD4A-B0B1-F25DC60AC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237" y="1690688"/>
            <a:ext cx="5969000" cy="397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000B3-E78C-FE46-AF41-40831AC3F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818376" cy="1325563"/>
          </a:xfrm>
        </p:spPr>
        <p:txBody>
          <a:bodyPr/>
          <a:lstStyle/>
          <a:p>
            <a:r>
              <a:rPr lang="en-US" b="1" dirty="0"/>
              <a:t>Am I a disciple?    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B8A3854-E603-0A49-9C3E-51839010B7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06560" y="1690688"/>
            <a:ext cx="7189239" cy="4802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2F9FEB-E8A5-934C-B722-AF5B3A8B6725}"/>
              </a:ext>
            </a:extLst>
          </p:cNvPr>
          <p:cNvSpPr txBox="1"/>
          <p:nvPr/>
        </p:nvSpPr>
        <p:spPr>
          <a:xfrm>
            <a:off x="838200" y="2445176"/>
            <a:ext cx="4059936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3200" dirty="0"/>
              <a:t>What is a disciple?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Three requirements for being a disciple</a:t>
            </a:r>
          </a:p>
          <a:p>
            <a:pPr marL="514350" indent="-514350">
              <a:buFont typeface="+mj-lt"/>
              <a:buAutoNum type="arabicPeriod"/>
            </a:pPr>
            <a:endParaRPr lang="en-US" sz="1600" dirty="0"/>
          </a:p>
          <a:p>
            <a:pPr marL="514350" indent="-514350">
              <a:buFont typeface="+mj-lt"/>
              <a:buAutoNum type="arabicPeriod"/>
            </a:pPr>
            <a:r>
              <a:rPr lang="en-US" sz="3200" dirty="0"/>
              <a:t>Three marks of being a disciple</a:t>
            </a:r>
          </a:p>
        </p:txBody>
      </p:sp>
    </p:spTree>
    <p:extLst>
      <p:ext uri="{BB962C8B-B14F-4D97-AF65-F5344CB8AC3E}">
        <p14:creationId xmlns:p14="http://schemas.microsoft.com/office/powerpoint/2010/main" val="283925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54C25-C752-424A-BB5F-35AC55CB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Fairfield Church Vision Statement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5F4CB-DEEB-EC40-AF2F-07C282CD30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7889" y="1825625"/>
            <a:ext cx="718261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i="1" dirty="0"/>
              <a:t>“To be the community of disciples of Jesus Christ in Northwood Hills known for loving and honouring God; for loving and caring for each other and for our neighbour-hood community, seeking to introduce them to Jesus.”</a:t>
            </a:r>
          </a:p>
          <a:p>
            <a:endParaRPr lang="en-GB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CDD988-F86F-8245-9C90-AC6066577D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09" t="1" r="34271" b="-5024"/>
          <a:stretch/>
        </p:blipFill>
        <p:spPr>
          <a:xfrm>
            <a:off x="571499" y="1961753"/>
            <a:ext cx="3671889" cy="25058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56CD6B-EDD0-8E48-8333-2EE049C15EB2}"/>
              </a:ext>
            </a:extLst>
          </p:cNvPr>
          <p:cNvSpPr txBox="1"/>
          <p:nvPr/>
        </p:nvSpPr>
        <p:spPr>
          <a:xfrm>
            <a:off x="1036320" y="5937504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Still in DRAFT form</a:t>
            </a:r>
          </a:p>
        </p:txBody>
      </p:sp>
    </p:spTree>
    <p:extLst>
      <p:ext uri="{BB962C8B-B14F-4D97-AF65-F5344CB8AC3E}">
        <p14:creationId xmlns:p14="http://schemas.microsoft.com/office/powerpoint/2010/main" val="7245001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72EBFFB-79B8-B347-BA0A-DD1164F23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3373">
            <a:off x="3857383" y="5740484"/>
            <a:ext cx="3544888" cy="110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77AE3C-473D-9941-8889-43D41A597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85" y="273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/>
              <a:t>Which modern-day word is closest to what Jesus means by the word ‘disciple’?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77B5C9-D59C-A14D-AA35-4D0D5EC92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005260">
            <a:off x="5282363" y="3903970"/>
            <a:ext cx="3121583" cy="17762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0D40BA-087B-E54E-97E5-3288F02D09AE}"/>
              </a:ext>
            </a:extLst>
          </p:cNvPr>
          <p:cNvSpPr/>
          <p:nvPr/>
        </p:nvSpPr>
        <p:spPr>
          <a:xfrm rot="21023430">
            <a:off x="6475371" y="4218187"/>
            <a:ext cx="1423262" cy="5239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8360782-8561-7742-87D1-E868635BE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33208">
            <a:off x="8886958" y="5065529"/>
            <a:ext cx="2617021" cy="1469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F4C96F4-E553-CA4F-A89B-43E786A01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658" y="4261434"/>
            <a:ext cx="2875978" cy="19158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125027-E5E5-D748-B80B-CBF4F3C8778E}"/>
              </a:ext>
            </a:extLst>
          </p:cNvPr>
          <p:cNvSpPr txBox="1"/>
          <p:nvPr/>
        </p:nvSpPr>
        <p:spPr>
          <a:xfrm>
            <a:off x="238337" y="6135662"/>
            <a:ext cx="28574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/>
              <a:t>Fan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5E5E590-4AB5-9E4F-B66C-AE0ED39A1CC5}"/>
              </a:ext>
            </a:extLst>
          </p:cNvPr>
          <p:cNvSpPr txBox="1"/>
          <p:nvPr/>
        </p:nvSpPr>
        <p:spPr>
          <a:xfrm>
            <a:off x="4238625" y="3358995"/>
            <a:ext cx="37147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Learner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86FBA9A-9F45-D140-8870-107D5DD02C5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676" r="22287" b="-133"/>
          <a:stretch/>
        </p:blipFill>
        <p:spPr>
          <a:xfrm>
            <a:off x="9300345" y="1122697"/>
            <a:ext cx="2421211" cy="323236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4C6E477-AFC9-8449-9668-F166863A4E5C}"/>
              </a:ext>
            </a:extLst>
          </p:cNvPr>
          <p:cNvSpPr txBox="1"/>
          <p:nvPr/>
        </p:nvSpPr>
        <p:spPr>
          <a:xfrm>
            <a:off x="9300345" y="4377107"/>
            <a:ext cx="24113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Student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C0D394E-A519-D844-BDAE-A93B00A12A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3013" y="1528872"/>
            <a:ext cx="3221990" cy="18061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664F9AE-9E4F-4B40-8A1B-76368064E846}"/>
              </a:ext>
            </a:extLst>
          </p:cNvPr>
          <p:cNvSpPr txBox="1"/>
          <p:nvPr/>
        </p:nvSpPr>
        <p:spPr>
          <a:xfrm>
            <a:off x="493785" y="3384420"/>
            <a:ext cx="3236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Apprentice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ED4BB6-D329-9449-9B73-F0AFC8D94B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86350" y="1372614"/>
            <a:ext cx="2019300" cy="20193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F21D266-B960-564C-BE82-8168D901D7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1139" t="20373" r="24246" b="20373"/>
          <a:stretch/>
        </p:blipFill>
        <p:spPr>
          <a:xfrm rot="595817">
            <a:off x="6118134" y="1566088"/>
            <a:ext cx="909266" cy="9864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F6331B8-FE3D-2B49-A871-EB1BF80D9292}"/>
              </a:ext>
            </a:extLst>
          </p:cNvPr>
          <p:cNvSpPr/>
          <p:nvPr/>
        </p:nvSpPr>
        <p:spPr>
          <a:xfrm rot="467983">
            <a:off x="3833083" y="5857875"/>
            <a:ext cx="667480" cy="319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405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C092-23C7-8F43-BFD7-8BEB8565E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 is a disciple?  (of Jesus Christ)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AFFDDD-721E-E845-9D36-41294A44A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49000" cy="4351338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Not just a social media style of ‘follower’</a:t>
            </a:r>
          </a:p>
          <a:p>
            <a:pPr lvl="1"/>
            <a:r>
              <a:rPr lang="en-GB" dirty="0"/>
              <a:t>Barack Obama, Justin </a:t>
            </a:r>
            <a:r>
              <a:rPr lang="en-GB" dirty="0" err="1"/>
              <a:t>Beiber</a:t>
            </a:r>
            <a:r>
              <a:rPr lang="en-GB" dirty="0"/>
              <a:t>, Katy Perry</a:t>
            </a:r>
          </a:p>
          <a:p>
            <a:pPr lvl="0"/>
            <a:r>
              <a:rPr lang="en-GB" dirty="0"/>
              <a:t>Not just a fan – obedience problem</a:t>
            </a:r>
          </a:p>
          <a:p>
            <a:pPr lvl="0"/>
            <a:r>
              <a:rPr lang="en-GB" dirty="0"/>
              <a:t>Not just an admirer/</a:t>
            </a:r>
            <a:r>
              <a:rPr lang="en-GB" dirty="0" err="1"/>
              <a:t>aficionardo</a:t>
            </a:r>
            <a:r>
              <a:rPr lang="en-GB" dirty="0"/>
              <a:t>/enthusiast – ‘arm-chair’ </a:t>
            </a:r>
          </a:p>
          <a:p>
            <a:pPr marL="0" lvl="0" indent="0">
              <a:buNone/>
            </a:pPr>
            <a:endParaRPr lang="en-GB" dirty="0"/>
          </a:p>
          <a:p>
            <a:pPr lvl="0"/>
            <a:r>
              <a:rPr lang="en-GB" dirty="0"/>
              <a:t>Student – partly right </a:t>
            </a:r>
          </a:p>
          <a:p>
            <a:pPr lvl="0"/>
            <a:r>
              <a:rPr lang="en-GB" dirty="0"/>
              <a:t>Learner/Apprentice – even better!</a:t>
            </a:r>
          </a:p>
          <a:p>
            <a:pPr lvl="0"/>
            <a:r>
              <a:rPr lang="en-GB" dirty="0"/>
              <a:t>Full-on FOLLOWER!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543D29-5A12-4B44-8C25-506F4C26F8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344" y="3971925"/>
            <a:ext cx="5807010" cy="259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CB5DF8-FECE-0747-8E2C-C4AE04C90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/>
              <a:t>Three (or four) requirements of being a disciple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7AE36-0C3B-324A-8840-B05D42012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28825"/>
            <a:ext cx="4733544" cy="4351338"/>
          </a:xfrm>
        </p:spPr>
        <p:txBody>
          <a:bodyPr>
            <a:normAutofit/>
          </a:bodyPr>
          <a:lstStyle/>
          <a:p>
            <a:r>
              <a:rPr lang="en-US" sz="4000" dirty="0"/>
              <a:t>Found in Luke’s gospel</a:t>
            </a:r>
          </a:p>
          <a:p>
            <a:pPr marL="0" indent="0">
              <a:buNone/>
            </a:pPr>
            <a:endParaRPr lang="en-US" sz="4000" dirty="0"/>
          </a:p>
          <a:p>
            <a:r>
              <a:rPr lang="en-US" sz="3200" dirty="0"/>
              <a:t>Maybe all can be summarized as        </a:t>
            </a:r>
            <a:r>
              <a:rPr lang="en-US" sz="4000" dirty="0"/>
              <a:t>‘</a:t>
            </a:r>
            <a:r>
              <a:rPr lang="en-US" sz="4000" i="1" dirty="0"/>
              <a:t>Deny yourself and put Jesus first</a:t>
            </a:r>
            <a:r>
              <a:rPr lang="en-US" sz="4000" dirty="0"/>
              <a:t>’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4490B9-C06A-0B4D-81EF-E5E7070D93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146" r="853" b="14344"/>
          <a:stretch/>
        </p:blipFill>
        <p:spPr>
          <a:xfrm>
            <a:off x="5771996" y="2028825"/>
            <a:ext cx="6272365" cy="401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660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0BA8-59FA-FC4E-83EB-A1D5C4CD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up your cross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A2905B-5E95-E54E-82F8-7809DA2B6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3912" y="1541812"/>
            <a:ext cx="7558088" cy="5038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F147F-3CEA-0C4E-9808-94EB7E7F2B9D}"/>
              </a:ext>
            </a:extLst>
          </p:cNvPr>
          <p:cNvSpPr txBox="1"/>
          <p:nvPr/>
        </p:nvSpPr>
        <p:spPr>
          <a:xfrm>
            <a:off x="723900" y="1595438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Identify with Jesus              </a:t>
            </a:r>
            <a:r>
              <a:rPr lang="en-US" sz="3200" u="sng" dirty="0"/>
              <a:t>publicly</a:t>
            </a:r>
            <a:r>
              <a:rPr lang="en-US" sz="3200" dirty="0"/>
              <a:t>    </a:t>
            </a:r>
            <a:r>
              <a:rPr lang="en-US" sz="2800" dirty="0"/>
              <a:t>(Matt 28 :19)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3118CF-845D-4048-899E-A46A7FF83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7" y="3549110"/>
            <a:ext cx="4202176" cy="3151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7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20BA8-59FA-FC4E-83EB-A1D5C4CD9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Take up your cross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CA2905B-5E95-E54E-82F8-7809DA2B6B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33912" y="1541812"/>
            <a:ext cx="7558088" cy="50387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88F147F-3CEA-0C4E-9808-94EB7E7F2B9D}"/>
              </a:ext>
            </a:extLst>
          </p:cNvPr>
          <p:cNvSpPr txBox="1"/>
          <p:nvPr/>
        </p:nvSpPr>
        <p:spPr>
          <a:xfrm>
            <a:off x="838200" y="1541812"/>
            <a:ext cx="5257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Identify </a:t>
            </a:r>
            <a:r>
              <a:rPr lang="en-US" sz="3200" dirty="0"/>
              <a:t>with Jesus              </a:t>
            </a:r>
            <a:r>
              <a:rPr lang="en-US" sz="3200" u="sng" dirty="0"/>
              <a:t>daily</a:t>
            </a:r>
            <a:r>
              <a:rPr lang="en-US" sz="3200" dirty="0"/>
              <a:t>    (Luke 9 :23)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953DBB-EACC-2449-9134-9643F5B3F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744" y="2947135"/>
            <a:ext cx="2980102" cy="372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0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C13BB-419E-7240-B315-9218A1308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God first and above all others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6387D1F-C0C5-B14E-87C1-BDC6F645FF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62567" y="1799430"/>
            <a:ext cx="5905557" cy="443242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B6B82D-7D5C-EB4B-8C4B-24CE77D9F28A}"/>
              </a:ext>
            </a:extLst>
          </p:cNvPr>
          <p:cNvSpPr/>
          <p:nvPr/>
        </p:nvSpPr>
        <p:spPr>
          <a:xfrm>
            <a:off x="5864351" y="5529294"/>
            <a:ext cx="5803773" cy="48498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4A326-A7B8-8349-BFBB-0507F45ED654}"/>
              </a:ext>
            </a:extLst>
          </p:cNvPr>
          <p:cNvSpPr txBox="1"/>
          <p:nvPr/>
        </p:nvSpPr>
        <p:spPr>
          <a:xfrm>
            <a:off x="670558" y="1799430"/>
            <a:ext cx="488899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‘</a:t>
            </a:r>
            <a:r>
              <a:rPr lang="en-US" sz="3200" i="1" dirty="0"/>
              <a:t>Deny yourself and put Jesus first</a:t>
            </a:r>
            <a:r>
              <a:rPr lang="en-US" sz="3200" dirty="0"/>
              <a:t>’</a:t>
            </a:r>
          </a:p>
          <a:p>
            <a:endParaRPr lang="en-US" dirty="0"/>
          </a:p>
          <a:p>
            <a:r>
              <a:rPr lang="en-US" sz="2800" dirty="0"/>
              <a:t>Of course, Jesus told us to love our brother, </a:t>
            </a:r>
            <a:r>
              <a:rPr lang="en-US" sz="2800" dirty="0" err="1"/>
              <a:t>neighbour</a:t>
            </a:r>
            <a:r>
              <a:rPr lang="en-US" sz="2800" dirty="0"/>
              <a:t>, brother, even our enemy!   So ‘hate’?</a:t>
            </a:r>
          </a:p>
          <a:p>
            <a:endParaRPr lang="en-US" dirty="0"/>
          </a:p>
          <a:p>
            <a:r>
              <a:rPr lang="en-US" sz="2800" dirty="0"/>
              <a:t>… but love God first, foremost and above all others – even your family and even your own life!</a:t>
            </a: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18DEBB7-133F-C24D-9523-9EB28307AFC7}"/>
              </a:ext>
            </a:extLst>
          </p:cNvPr>
          <p:cNvSpPr txBox="1"/>
          <p:nvPr/>
        </p:nvSpPr>
        <p:spPr>
          <a:xfrm>
            <a:off x="10472739" y="2386013"/>
            <a:ext cx="8810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</a:rPr>
              <a:t>Luke 14:26</a:t>
            </a:r>
          </a:p>
        </p:txBody>
      </p:sp>
    </p:spTree>
    <p:extLst>
      <p:ext uri="{BB962C8B-B14F-4D97-AF65-F5344CB8AC3E}">
        <p14:creationId xmlns:p14="http://schemas.microsoft.com/office/powerpoint/2010/main" val="62739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583</Words>
  <Application>Microsoft Macintosh PowerPoint</Application>
  <PresentationFormat>Widescreen</PresentationFormat>
  <Paragraphs>94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Calibri Light</vt:lpstr>
      <vt:lpstr>Office Theme</vt:lpstr>
      <vt:lpstr>PowerPoint Presentation</vt:lpstr>
      <vt:lpstr>Am I a disciple?     </vt:lpstr>
      <vt:lpstr>Fairfield Church Vision Statement</vt:lpstr>
      <vt:lpstr>Which modern-day word is closest to what Jesus means by the word ‘disciple’?</vt:lpstr>
      <vt:lpstr>What is a disciple?  (of Jesus Christ)</vt:lpstr>
      <vt:lpstr>Three (or four) requirements of being a disciple</vt:lpstr>
      <vt:lpstr>Take up your cross</vt:lpstr>
      <vt:lpstr>Take up your cross</vt:lpstr>
      <vt:lpstr>God first and above all others</vt:lpstr>
      <vt:lpstr>Give up anything you value</vt:lpstr>
      <vt:lpstr>Keep going – whatever!</vt:lpstr>
      <vt:lpstr>Three marks of being a disciple</vt:lpstr>
      <vt:lpstr>1. Obey Jesus’ commands.      John 8:31</vt:lpstr>
      <vt:lpstr>2. Love one another    John 13:35</vt:lpstr>
      <vt:lpstr>3. Bear fruit  John 15:8</vt:lpstr>
      <vt:lpstr>…and follow Jesus</vt:lpstr>
      <vt:lpstr>…and follow Jesus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Disciple</dc:title>
  <dc:creator>candy Crane</dc:creator>
  <cp:lastModifiedBy>candy Crane</cp:lastModifiedBy>
  <cp:revision>38</cp:revision>
  <dcterms:created xsi:type="dcterms:W3CDTF">2020-06-30T14:30:14Z</dcterms:created>
  <dcterms:modified xsi:type="dcterms:W3CDTF">2020-07-05T06:47:16Z</dcterms:modified>
</cp:coreProperties>
</file>