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9" r:id="rId2"/>
    <p:sldId id="270" r:id="rId3"/>
    <p:sldId id="279" r:id="rId4"/>
    <p:sldId id="258" r:id="rId5"/>
    <p:sldId id="261" r:id="rId6"/>
    <p:sldId id="285" r:id="rId7"/>
    <p:sldId id="268"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35"/>
    <p:restoredTop sz="94590"/>
  </p:normalViewPr>
  <p:slideViewPr>
    <p:cSldViewPr snapToGrid="0" snapToObjects="1" showGuides="1">
      <p:cViewPr varScale="1">
        <p:scale>
          <a:sx n="84" d="100"/>
          <a:sy n="84" d="100"/>
        </p:scale>
        <p:origin x="200" y="6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3934-D066-C442-8A17-9938B8C3A3A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82C17F-CABB-914C-9969-478EB10D8C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1F860B1-E777-404E-8F75-393922A0B4EA}"/>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5" name="Footer Placeholder 4">
            <a:extLst>
              <a:ext uri="{FF2B5EF4-FFF2-40B4-BE49-F238E27FC236}">
                <a16:creationId xmlns:a16="http://schemas.microsoft.com/office/drawing/2014/main" id="{9A37AED8-CFA5-634C-B24B-4D937C2AD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A3AB8A-A9BE-524B-BF4E-52F146927E44}"/>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26142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D0E82-B64D-8548-BF3A-DE77D61AAB8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0F5DE38-B5B3-1147-A73A-8A1AB424CDC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0EE5F11-F6D3-9145-914E-416643E605FE}"/>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5" name="Footer Placeholder 4">
            <a:extLst>
              <a:ext uri="{FF2B5EF4-FFF2-40B4-BE49-F238E27FC236}">
                <a16:creationId xmlns:a16="http://schemas.microsoft.com/office/drawing/2014/main" id="{A66A48E2-1613-AB4C-A355-4137A061CF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4B3A0-A8B9-B640-BF33-113785C02803}"/>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47471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A865D9-12F4-4549-A88F-BEF88858736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E365B1F-91CE-ED46-9F1C-C32C3EF32C0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7F568F-F4CC-6F4C-9E27-2057D3328FE9}"/>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5" name="Footer Placeholder 4">
            <a:extLst>
              <a:ext uri="{FF2B5EF4-FFF2-40B4-BE49-F238E27FC236}">
                <a16:creationId xmlns:a16="http://schemas.microsoft.com/office/drawing/2014/main" id="{8FAFBBE3-137A-4847-9D99-8B1A947C8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858A3-F4F9-694E-AE2C-EC583A597A90}"/>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258213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39C5F-20A7-3C4C-A20D-3BDA6BD084A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2B1D265-DA08-E84A-9FED-4C0EA92AE64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86EB633-BFB4-054A-AB8B-4C3B72D6B023}"/>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5" name="Footer Placeholder 4">
            <a:extLst>
              <a:ext uri="{FF2B5EF4-FFF2-40B4-BE49-F238E27FC236}">
                <a16:creationId xmlns:a16="http://schemas.microsoft.com/office/drawing/2014/main" id="{F4374BFC-0979-D445-9692-A5E6A3D11E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D383CF-8C4D-D34B-8F81-B33DBF654F26}"/>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383306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D3BE0-A99A-CB45-89C2-8E7088AAD75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D741734-9BCA-0A45-A9E7-8F983AF3FE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E268772-5DBB-9C4F-8771-C504FBC90B99}"/>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5" name="Footer Placeholder 4">
            <a:extLst>
              <a:ext uri="{FF2B5EF4-FFF2-40B4-BE49-F238E27FC236}">
                <a16:creationId xmlns:a16="http://schemas.microsoft.com/office/drawing/2014/main" id="{F9ABBBF6-22B8-B641-BD25-9811B83E8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0361C6-F4E1-9948-87B4-86AC38819A43}"/>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332287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A30F4-7E92-DA43-A8A6-AFFD49E6A50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09D8717-4E3A-1E4C-911C-480BD4E7CBD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22BC429-23B7-F546-B6F6-E31BDF8CB70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2846CDC-9C21-844F-BCFB-447DE1CD537F}"/>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6" name="Footer Placeholder 5">
            <a:extLst>
              <a:ext uri="{FF2B5EF4-FFF2-40B4-BE49-F238E27FC236}">
                <a16:creationId xmlns:a16="http://schemas.microsoft.com/office/drawing/2014/main" id="{146D7B64-6762-F148-A4F1-DF98AD3970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1DF067-6129-F242-802A-9F03A21B3487}"/>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93437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61149-5761-7943-BAAC-E7CC3903348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133C343-E4CD-4F48-A268-BDA6E75AFD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8C6CA41-4498-8F41-937C-EE391B94C96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AACDEBB-4959-004B-9F3A-F2AB5E07E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9EFBD46-C1DB-2549-8542-3BE8DAAA719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6736BF1-B707-F14A-8FBB-D4AE5FBBCD2F}"/>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8" name="Footer Placeholder 7">
            <a:extLst>
              <a:ext uri="{FF2B5EF4-FFF2-40B4-BE49-F238E27FC236}">
                <a16:creationId xmlns:a16="http://schemas.microsoft.com/office/drawing/2014/main" id="{228CC835-EE75-FA44-A60E-57FF23EF4D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1A0604-AF25-8048-A416-25A80CA07A6B}"/>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1739277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6545-39B6-E946-9F92-C52416978CD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5C8A90D-D8CB-194B-AC99-E605243C728F}"/>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4" name="Footer Placeholder 3">
            <a:extLst>
              <a:ext uri="{FF2B5EF4-FFF2-40B4-BE49-F238E27FC236}">
                <a16:creationId xmlns:a16="http://schemas.microsoft.com/office/drawing/2014/main" id="{F53EA944-1088-8D4C-891D-F6C8D85B73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845F6-3014-F246-81A0-A3AB4A9F562A}"/>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300028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DCDDBB-D7FE-614A-BA7D-2009BEAF5053}"/>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3" name="Footer Placeholder 2">
            <a:extLst>
              <a:ext uri="{FF2B5EF4-FFF2-40B4-BE49-F238E27FC236}">
                <a16:creationId xmlns:a16="http://schemas.microsoft.com/office/drawing/2014/main" id="{773EA398-41F4-5940-ABAB-CC9E17ADE5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4F3626-8212-2C4B-BDD8-89A63107DBBA}"/>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199924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CCEB-EE28-694E-8090-5C08A68E86D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E4998BD-B02D-1142-9245-144BBAE57A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E4C8D14-6553-EB4E-8346-F4570CE9F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9B03080-D880-1A44-86B6-1412524E406B}"/>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6" name="Footer Placeholder 5">
            <a:extLst>
              <a:ext uri="{FF2B5EF4-FFF2-40B4-BE49-F238E27FC236}">
                <a16:creationId xmlns:a16="http://schemas.microsoft.com/office/drawing/2014/main" id="{099A8298-8CA2-A749-B5C3-D905695F8E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41BE1F-5B8B-024E-A802-5B464BC179C9}"/>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1617054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5A194-45F7-544E-AA2D-F1090B498B0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EAC1235-86BC-DD4D-8745-D89D21F853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E84B0E-9AFF-2448-A358-FDD14CD5A1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882BB14-ECFC-6343-B5C2-C7D88695D49C}"/>
              </a:ext>
            </a:extLst>
          </p:cNvPr>
          <p:cNvSpPr>
            <a:spLocks noGrp="1"/>
          </p:cNvSpPr>
          <p:nvPr>
            <p:ph type="dt" sz="half" idx="10"/>
          </p:nvPr>
        </p:nvSpPr>
        <p:spPr/>
        <p:txBody>
          <a:bodyPr/>
          <a:lstStyle/>
          <a:p>
            <a:fld id="{6EB5289F-4D0C-F346-AC26-C9860FD11C3E}" type="datetimeFigureOut">
              <a:rPr lang="en-US" smtClean="0"/>
              <a:t>11/22/20</a:t>
            </a:fld>
            <a:endParaRPr lang="en-US"/>
          </a:p>
        </p:txBody>
      </p:sp>
      <p:sp>
        <p:nvSpPr>
          <p:cNvPr id="6" name="Footer Placeholder 5">
            <a:extLst>
              <a:ext uri="{FF2B5EF4-FFF2-40B4-BE49-F238E27FC236}">
                <a16:creationId xmlns:a16="http://schemas.microsoft.com/office/drawing/2014/main" id="{8CBB1103-7843-5C43-8EEE-566076AB4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27465-3139-0E4E-A34A-637A7CA72C48}"/>
              </a:ext>
            </a:extLst>
          </p:cNvPr>
          <p:cNvSpPr>
            <a:spLocks noGrp="1"/>
          </p:cNvSpPr>
          <p:nvPr>
            <p:ph type="sldNum" sz="quarter" idx="12"/>
          </p:nvPr>
        </p:nvSpPr>
        <p:spPr/>
        <p:txBody>
          <a:bodyPr/>
          <a:lstStyle/>
          <a:p>
            <a:fld id="{BA8ADEFB-4F02-384D-B4CD-FB67A6DFA165}" type="slidenum">
              <a:rPr lang="en-US" smtClean="0"/>
              <a:t>‹#›</a:t>
            </a:fld>
            <a:endParaRPr lang="en-US"/>
          </a:p>
        </p:txBody>
      </p:sp>
    </p:spTree>
    <p:extLst>
      <p:ext uri="{BB962C8B-B14F-4D97-AF65-F5344CB8AC3E}">
        <p14:creationId xmlns:p14="http://schemas.microsoft.com/office/powerpoint/2010/main" val="198333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A73EC0-7385-5143-B64B-B00384B017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04C956A-85AC-5848-9029-4129562F08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2A03D4-3AFD-0248-A72B-FEB469D1A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5289F-4D0C-F346-AC26-C9860FD11C3E}" type="datetimeFigureOut">
              <a:rPr lang="en-US" smtClean="0"/>
              <a:t>11/22/20</a:t>
            </a:fld>
            <a:endParaRPr lang="en-US"/>
          </a:p>
        </p:txBody>
      </p:sp>
      <p:sp>
        <p:nvSpPr>
          <p:cNvPr id="5" name="Footer Placeholder 4">
            <a:extLst>
              <a:ext uri="{FF2B5EF4-FFF2-40B4-BE49-F238E27FC236}">
                <a16:creationId xmlns:a16="http://schemas.microsoft.com/office/drawing/2014/main" id="{4C29D374-0BC1-FA41-9E62-69BA44B135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44CC15-00A4-F544-9221-B42C672FED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ADEFB-4F02-384D-B4CD-FB67A6DFA165}" type="slidenum">
              <a:rPr lang="en-US" smtClean="0"/>
              <a:t>‹#›</a:t>
            </a:fld>
            <a:endParaRPr lang="en-US"/>
          </a:p>
        </p:txBody>
      </p:sp>
    </p:spTree>
    <p:extLst>
      <p:ext uri="{BB962C8B-B14F-4D97-AF65-F5344CB8AC3E}">
        <p14:creationId xmlns:p14="http://schemas.microsoft.com/office/powerpoint/2010/main" val="1972280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hyperlink" Target="https://christianpersecutionreview.org.uk/storage/2019/05/interim-report.pdf" TargetMode="External"/><Relationship Id="rId3" Type="http://schemas.openxmlformats.org/officeDocument/2006/relationships/hyperlink" Target="https://www.csw.org.uk/latest.htm" TargetMode="External"/><Relationship Id="rId7" Type="http://schemas.openxmlformats.org/officeDocument/2006/relationships/hyperlink" Target="https://www.europarl.europa.eu/RegData/etudes/BRIE/2015/572800/EPRS_BRI%282015%29572800_EN.pdf" TargetMode="External"/><Relationship Id="rId2" Type="http://schemas.openxmlformats.org/officeDocument/2006/relationships/hyperlink" Target="https://www.opendoorsuk.org/" TargetMode="External"/><Relationship Id="rId1" Type="http://schemas.openxmlformats.org/officeDocument/2006/relationships/slideLayout" Target="../slideLayouts/slideLayout2.xml"/><Relationship Id="rId6" Type="http://schemas.openxmlformats.org/officeDocument/2006/relationships/hyperlink" Target="https://www.operationworld.org/" TargetMode="External"/><Relationship Id="rId5" Type="http://schemas.openxmlformats.org/officeDocument/2006/relationships/hyperlink" Target="https://rtim.org/pray-persecuted-church/" TargetMode="External"/><Relationship Id="rId4" Type="http://schemas.openxmlformats.org/officeDocument/2006/relationships/hyperlink" Target="https://barnabasfund.org/pray/praying-for-the-persecuted-church/"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B68E5-18C8-0744-B40F-1EF2DADC450B}"/>
              </a:ext>
            </a:extLst>
          </p:cNvPr>
          <p:cNvSpPr>
            <a:spLocks noGrp="1"/>
          </p:cNvSpPr>
          <p:nvPr>
            <p:ph type="title"/>
          </p:nvPr>
        </p:nvSpPr>
        <p:spPr/>
        <p:txBody>
          <a:bodyPr/>
          <a:lstStyle/>
          <a:p>
            <a:r>
              <a:rPr lang="en-US" b="1" dirty="0"/>
              <a:t>Jesus prepared the church for suffering</a:t>
            </a:r>
          </a:p>
        </p:txBody>
      </p:sp>
      <p:sp>
        <p:nvSpPr>
          <p:cNvPr id="3" name="Content Placeholder 2">
            <a:extLst>
              <a:ext uri="{FF2B5EF4-FFF2-40B4-BE49-F238E27FC236}">
                <a16:creationId xmlns:a16="http://schemas.microsoft.com/office/drawing/2014/main" id="{FB7E4048-204A-A04D-8DEE-7CBB147A56F5}"/>
              </a:ext>
            </a:extLst>
          </p:cNvPr>
          <p:cNvSpPr>
            <a:spLocks noGrp="1"/>
          </p:cNvSpPr>
          <p:nvPr>
            <p:ph idx="1"/>
          </p:nvPr>
        </p:nvSpPr>
        <p:spPr>
          <a:xfrm>
            <a:off x="838199" y="1600088"/>
            <a:ext cx="11024617" cy="5257912"/>
          </a:xfrm>
        </p:spPr>
        <p:txBody>
          <a:bodyPr>
            <a:normAutofit/>
          </a:bodyPr>
          <a:lstStyle/>
          <a:p>
            <a:pPr marL="0" indent="0">
              <a:buNone/>
            </a:pPr>
            <a:r>
              <a:rPr lang="en-US" dirty="0"/>
              <a:t>Then Jesus said to His disciples, </a:t>
            </a:r>
          </a:p>
          <a:p>
            <a:r>
              <a:rPr lang="en-US" i="1" dirty="0"/>
              <a:t>If anyone would come after me, he must deny himself and take up his cross daily and follow me</a:t>
            </a:r>
            <a:r>
              <a:rPr lang="en-US" dirty="0"/>
              <a:t>.   Luke 9:23 </a:t>
            </a:r>
            <a:r>
              <a:rPr lang="en-US" sz="2600" dirty="0"/>
              <a:t>(also Matt 16:24, Mark 8:34)</a:t>
            </a:r>
          </a:p>
          <a:p>
            <a:r>
              <a:rPr lang="en-US" i="1" dirty="0"/>
              <a:t>As they persecuted me, so they will also persecute you   </a:t>
            </a:r>
            <a:r>
              <a:rPr lang="en-US" dirty="0"/>
              <a:t>John 15:20.  </a:t>
            </a:r>
          </a:p>
          <a:p>
            <a:r>
              <a:rPr lang="en-US" i="1" dirty="0"/>
              <a:t>You are blessed when you are persecuted.   </a:t>
            </a:r>
            <a:r>
              <a:rPr lang="en-US" dirty="0"/>
              <a:t>Matt 5:10, Luke 6:22</a:t>
            </a:r>
          </a:p>
          <a:p>
            <a:r>
              <a:rPr lang="en-US" dirty="0"/>
              <a:t>Following me will involve suffering     Matt 10:17-39</a:t>
            </a:r>
          </a:p>
          <a:p>
            <a:r>
              <a:rPr lang="en-US" i="1" dirty="0"/>
              <a:t>In this world you will have trouble but I have overcome the world.  </a:t>
            </a:r>
            <a:r>
              <a:rPr lang="en-US" dirty="0"/>
              <a:t>John 16:33</a:t>
            </a:r>
          </a:p>
          <a:p>
            <a:endParaRPr lang="en-US" dirty="0"/>
          </a:p>
        </p:txBody>
      </p:sp>
    </p:spTree>
    <p:extLst>
      <p:ext uri="{BB962C8B-B14F-4D97-AF65-F5344CB8AC3E}">
        <p14:creationId xmlns:p14="http://schemas.microsoft.com/office/powerpoint/2010/main" val="349095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63280-AB1E-BE43-9FD9-83B26DF3B433}"/>
              </a:ext>
            </a:extLst>
          </p:cNvPr>
          <p:cNvSpPr>
            <a:spLocks noGrp="1"/>
          </p:cNvSpPr>
          <p:nvPr>
            <p:ph type="title"/>
          </p:nvPr>
        </p:nvSpPr>
        <p:spPr/>
        <p:txBody>
          <a:bodyPr/>
          <a:lstStyle/>
          <a:p>
            <a:r>
              <a:rPr lang="en-US" b="1" dirty="0"/>
              <a:t>Paul - Early church expected suffering – Peter</a:t>
            </a:r>
          </a:p>
        </p:txBody>
      </p:sp>
      <p:sp>
        <p:nvSpPr>
          <p:cNvPr id="3" name="Content Placeholder 2">
            <a:extLst>
              <a:ext uri="{FF2B5EF4-FFF2-40B4-BE49-F238E27FC236}">
                <a16:creationId xmlns:a16="http://schemas.microsoft.com/office/drawing/2014/main" id="{A03D92AB-331E-744B-8ECC-ECE280F85C16}"/>
              </a:ext>
            </a:extLst>
          </p:cNvPr>
          <p:cNvSpPr>
            <a:spLocks noGrp="1"/>
          </p:cNvSpPr>
          <p:nvPr>
            <p:ph idx="1"/>
          </p:nvPr>
        </p:nvSpPr>
        <p:spPr>
          <a:xfrm>
            <a:off x="838200" y="1501286"/>
            <a:ext cx="5257800" cy="5554834"/>
          </a:xfrm>
        </p:spPr>
        <p:txBody>
          <a:bodyPr>
            <a:normAutofit fontScale="92500" lnSpcReduction="10000"/>
          </a:bodyPr>
          <a:lstStyle/>
          <a:p>
            <a:pPr marL="0" indent="0">
              <a:buNone/>
            </a:pPr>
            <a:r>
              <a:rPr lang="en-US" sz="3000" dirty="0"/>
              <a:t>In the book of Acts:</a:t>
            </a:r>
          </a:p>
          <a:p>
            <a:r>
              <a:rPr lang="en-US" dirty="0"/>
              <a:t>Interrogations/arrests</a:t>
            </a:r>
          </a:p>
          <a:p>
            <a:r>
              <a:rPr lang="en-US" dirty="0"/>
              <a:t>Imprisonments</a:t>
            </a:r>
          </a:p>
          <a:p>
            <a:r>
              <a:rPr lang="en-US" dirty="0"/>
              <a:t>Stoning/beatings</a:t>
            </a:r>
          </a:p>
          <a:p>
            <a:pPr marL="0" indent="0">
              <a:buNone/>
            </a:pPr>
            <a:endParaRPr lang="en-US" sz="1100" dirty="0"/>
          </a:p>
          <a:p>
            <a:pPr marL="0" indent="0">
              <a:buNone/>
            </a:pPr>
            <a:r>
              <a:rPr lang="en-US" dirty="0"/>
              <a:t>Martyred</a:t>
            </a:r>
          </a:p>
          <a:p>
            <a:pPr marL="0" indent="0">
              <a:buNone/>
            </a:pPr>
            <a:endParaRPr lang="en-US" sz="1100" dirty="0"/>
          </a:p>
          <a:p>
            <a:r>
              <a:rPr lang="en-US" dirty="0"/>
              <a:t>2 Cor 1:8-9</a:t>
            </a:r>
          </a:p>
          <a:p>
            <a:r>
              <a:rPr lang="en-US" dirty="0"/>
              <a:t>2 Cor 11:24-28</a:t>
            </a:r>
          </a:p>
          <a:p>
            <a:r>
              <a:rPr lang="en-US" dirty="0"/>
              <a:t>2 Tim 3:12</a:t>
            </a:r>
          </a:p>
          <a:p>
            <a:pPr marL="0" indent="0">
              <a:buNone/>
            </a:pPr>
            <a:r>
              <a:rPr lang="en-US" b="1" i="1" dirty="0"/>
              <a:t>Everyone who wants to live a godly life in Christ Jesus will be persecuted…</a:t>
            </a:r>
          </a:p>
          <a:p>
            <a:pPr marL="0" indent="0">
              <a:buNone/>
            </a:pPr>
            <a:endParaRPr lang="en-US" dirty="0"/>
          </a:p>
          <a:p>
            <a:endParaRPr lang="en-US" dirty="0"/>
          </a:p>
        </p:txBody>
      </p:sp>
      <p:sp>
        <p:nvSpPr>
          <p:cNvPr id="6" name="Content Placeholder 2">
            <a:extLst>
              <a:ext uri="{FF2B5EF4-FFF2-40B4-BE49-F238E27FC236}">
                <a16:creationId xmlns:a16="http://schemas.microsoft.com/office/drawing/2014/main" id="{32784B5E-5BBD-854A-A769-6C0B11AAD39E}"/>
              </a:ext>
            </a:extLst>
          </p:cNvPr>
          <p:cNvSpPr txBox="1">
            <a:spLocks/>
          </p:cNvSpPr>
          <p:nvPr/>
        </p:nvSpPr>
        <p:spPr>
          <a:xfrm>
            <a:off x="6622831" y="1501286"/>
            <a:ext cx="5257801" cy="486778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000"/>
              <a:t>In the book of Acts:</a:t>
            </a:r>
          </a:p>
          <a:p>
            <a:r>
              <a:rPr lang="en-US"/>
              <a:t>Interrogation</a:t>
            </a:r>
          </a:p>
          <a:p>
            <a:r>
              <a:rPr lang="en-US"/>
              <a:t>Imprisonment</a:t>
            </a:r>
          </a:p>
          <a:p>
            <a:pPr marL="0" indent="0">
              <a:buFont typeface="Arial" panose="020B0604020202020204" pitchFamily="34" charset="0"/>
              <a:buNone/>
            </a:pPr>
            <a:endParaRPr lang="en-US" sz="1200"/>
          </a:p>
          <a:p>
            <a:pPr marL="0" indent="0">
              <a:buFont typeface="Arial" panose="020B0604020202020204" pitchFamily="34" charset="0"/>
              <a:buNone/>
            </a:pPr>
            <a:r>
              <a:rPr lang="en-US"/>
              <a:t>Martyred</a:t>
            </a:r>
          </a:p>
          <a:p>
            <a:pPr marL="0" indent="0">
              <a:buFont typeface="Arial" panose="020B0604020202020204" pitchFamily="34" charset="0"/>
              <a:buNone/>
            </a:pPr>
            <a:endParaRPr lang="en-US" sz="1200"/>
          </a:p>
          <a:p>
            <a:pPr marL="0" indent="0">
              <a:buFont typeface="Arial" panose="020B0604020202020204" pitchFamily="34" charset="0"/>
              <a:buNone/>
            </a:pPr>
            <a:r>
              <a:rPr lang="en-US"/>
              <a:t>In letter of 1 Peter suffering is mentioned 19 times!</a:t>
            </a:r>
          </a:p>
          <a:p>
            <a:pPr marL="0" indent="0">
              <a:buFont typeface="Arial" panose="020B0604020202020204" pitchFamily="34" charset="0"/>
              <a:buNone/>
            </a:pPr>
            <a:r>
              <a:rPr lang="en-GB" i="1"/>
              <a:t>“Do not be surprised at the painful trial that has come on you to test you, as though something strange were happening to you. But rejoice inasmuch as you participate in the sufferings of Christ..”        1 Peter </a:t>
            </a:r>
            <a:r>
              <a:rPr lang="en-GB"/>
              <a:t>4:12-13</a:t>
            </a:r>
            <a:endParaRPr lang="en-US"/>
          </a:p>
          <a:p>
            <a:endParaRPr lang="en-US"/>
          </a:p>
          <a:p>
            <a:endParaRPr lang="en-US"/>
          </a:p>
          <a:p>
            <a:endParaRPr lang="en-US"/>
          </a:p>
          <a:p>
            <a:endParaRPr lang="en-US"/>
          </a:p>
          <a:p>
            <a:pPr marL="0" indent="0">
              <a:buFont typeface="Arial" panose="020B0604020202020204" pitchFamily="34" charset="0"/>
              <a:buNone/>
            </a:pPr>
            <a:endParaRPr lang="en-US"/>
          </a:p>
          <a:p>
            <a:endParaRPr lang="en-US" dirty="0"/>
          </a:p>
        </p:txBody>
      </p:sp>
    </p:spTree>
    <p:extLst>
      <p:ext uri="{BB962C8B-B14F-4D97-AF65-F5344CB8AC3E}">
        <p14:creationId xmlns:p14="http://schemas.microsoft.com/office/powerpoint/2010/main" val="289915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4567-B5A0-2E40-BFFE-8B6F2805F144}"/>
              </a:ext>
            </a:extLst>
          </p:cNvPr>
          <p:cNvSpPr>
            <a:spLocks noGrp="1"/>
          </p:cNvSpPr>
          <p:nvPr>
            <p:ph type="title"/>
          </p:nvPr>
        </p:nvSpPr>
        <p:spPr>
          <a:xfrm>
            <a:off x="838200" y="365126"/>
            <a:ext cx="10515600" cy="813970"/>
          </a:xfrm>
        </p:spPr>
        <p:txBody>
          <a:bodyPr/>
          <a:lstStyle/>
          <a:p>
            <a:r>
              <a:rPr lang="en-US" b="1" dirty="0"/>
              <a:t>Christians suffering persecution in 2020</a:t>
            </a:r>
          </a:p>
        </p:txBody>
      </p:sp>
      <p:sp>
        <p:nvSpPr>
          <p:cNvPr id="3" name="Content Placeholder 2">
            <a:extLst>
              <a:ext uri="{FF2B5EF4-FFF2-40B4-BE49-F238E27FC236}">
                <a16:creationId xmlns:a16="http://schemas.microsoft.com/office/drawing/2014/main" id="{B4209298-9F7E-014A-94C1-94E43C442E34}"/>
              </a:ext>
            </a:extLst>
          </p:cNvPr>
          <p:cNvSpPr>
            <a:spLocks noGrp="1"/>
          </p:cNvSpPr>
          <p:nvPr>
            <p:ph idx="1"/>
          </p:nvPr>
        </p:nvSpPr>
        <p:spPr>
          <a:xfrm>
            <a:off x="838200" y="1392489"/>
            <a:ext cx="11353800" cy="5285037"/>
          </a:xfrm>
        </p:spPr>
        <p:txBody>
          <a:bodyPr>
            <a:normAutofit/>
          </a:bodyPr>
          <a:lstStyle/>
          <a:p>
            <a:pPr marL="0" indent="0" fontAlgn="base">
              <a:spcAft>
                <a:spcPts val="1800"/>
              </a:spcAft>
              <a:buNone/>
            </a:pPr>
            <a:r>
              <a:rPr lang="en-GB" u="sng" dirty="0"/>
              <a:t>260 million</a:t>
            </a:r>
            <a:r>
              <a:rPr lang="en-GB" dirty="0"/>
              <a:t> Christians suffering high to severe levels of persecution</a:t>
            </a:r>
          </a:p>
          <a:p>
            <a:pPr marL="0" indent="0" fontAlgn="base">
              <a:spcAft>
                <a:spcPts val="1800"/>
              </a:spcAft>
              <a:buNone/>
            </a:pPr>
            <a:r>
              <a:rPr lang="en-GB" dirty="0"/>
              <a:t>Every DAY….</a:t>
            </a:r>
            <a:endParaRPr lang="en-GB" sz="300" dirty="0"/>
          </a:p>
          <a:p>
            <a:pPr fontAlgn="base">
              <a:spcAft>
                <a:spcPts val="1800"/>
              </a:spcAft>
            </a:pPr>
            <a:r>
              <a:rPr lang="en-GB" u="sng" dirty="0"/>
              <a:t>Ten</a:t>
            </a:r>
            <a:r>
              <a:rPr lang="en-GB" dirty="0"/>
              <a:t> Christians are imprisoned unjustly.</a:t>
            </a:r>
          </a:p>
          <a:p>
            <a:pPr fontAlgn="base">
              <a:spcAft>
                <a:spcPts val="1800"/>
              </a:spcAft>
            </a:pPr>
            <a:endParaRPr lang="en-GB" sz="800" dirty="0"/>
          </a:p>
          <a:p>
            <a:pPr fontAlgn="base">
              <a:spcAft>
                <a:spcPts val="3000"/>
              </a:spcAft>
            </a:pPr>
            <a:r>
              <a:rPr lang="en-GB" u="sng" dirty="0"/>
              <a:t>25</a:t>
            </a:r>
            <a:r>
              <a:rPr lang="en-GB" dirty="0"/>
              <a:t> churches or                                                                                              Christian buildings are attacked.</a:t>
            </a:r>
            <a:endParaRPr lang="en-GB" sz="800" dirty="0"/>
          </a:p>
          <a:p>
            <a:pPr fontAlgn="base">
              <a:spcAft>
                <a:spcPts val="1800"/>
              </a:spcAft>
            </a:pPr>
            <a:r>
              <a:rPr lang="en-GB" u="sng" dirty="0"/>
              <a:t>Eight</a:t>
            </a:r>
            <a:r>
              <a:rPr lang="en-GB" dirty="0"/>
              <a:t> Christians worldwide                                                                                   are killed because of their faith.</a:t>
            </a:r>
          </a:p>
          <a:p>
            <a:pPr marL="0" indent="0" fontAlgn="base">
              <a:spcAft>
                <a:spcPts val="1800"/>
              </a:spcAft>
              <a:buNone/>
            </a:pPr>
            <a:endParaRPr lang="en-GB" dirty="0"/>
          </a:p>
          <a:p>
            <a:pPr fontAlgn="base"/>
            <a:endParaRPr lang="en-GB" dirty="0"/>
          </a:p>
          <a:p>
            <a:pPr fontAlgn="base"/>
            <a:endParaRPr lang="en-US" dirty="0"/>
          </a:p>
        </p:txBody>
      </p:sp>
      <p:pic>
        <p:nvPicPr>
          <p:cNvPr id="2050" name="Picture 2" descr="Free Icon | 8 persons">
            <a:extLst>
              <a:ext uri="{FF2B5EF4-FFF2-40B4-BE49-F238E27FC236}">
                <a16:creationId xmlns:a16="http://schemas.microsoft.com/office/drawing/2014/main" id="{F2636886-C939-DC4A-8B04-26EF5A4685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6974" y="4250562"/>
            <a:ext cx="2079625" cy="20796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Icon | 8 persons">
            <a:extLst>
              <a:ext uri="{FF2B5EF4-FFF2-40B4-BE49-F238E27FC236}">
                <a16:creationId xmlns:a16="http://schemas.microsoft.com/office/drawing/2014/main" id="{9F1BB62F-B299-A04B-BABD-4A674123C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0401" y="4248427"/>
            <a:ext cx="2079625" cy="20796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A0B95679-C50E-B941-8C29-9D0906B40538}"/>
              </a:ext>
            </a:extLst>
          </p:cNvPr>
          <p:cNvSpPr/>
          <p:nvPr/>
        </p:nvSpPr>
        <p:spPr>
          <a:xfrm>
            <a:off x="6096000" y="4053432"/>
            <a:ext cx="5576888" cy="1225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1"/>
                </a:solidFill>
              </a:rPr>
              <a:t>        </a:t>
            </a:r>
          </a:p>
        </p:txBody>
      </p:sp>
      <p:pic>
        <p:nvPicPr>
          <p:cNvPr id="2052" name="Picture 4" descr="Church icon Royalty Free Vector Image - VectorStock">
            <a:extLst>
              <a:ext uri="{FF2B5EF4-FFF2-40B4-BE49-F238E27FC236}">
                <a16:creationId xmlns:a16="http://schemas.microsoft.com/office/drawing/2014/main" id="{B20AEA0B-3002-C94A-8FAD-710DD7CF162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73" t="12807" r="8441" b="20305"/>
          <a:stretch/>
        </p:blipFill>
        <p:spPr bwMode="auto">
          <a:xfrm>
            <a:off x="8693870" y="2991583"/>
            <a:ext cx="2266156" cy="203651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Jail solid icon prison isolated on Royalty Free Vector Image">
            <a:extLst>
              <a:ext uri="{FF2B5EF4-FFF2-40B4-BE49-F238E27FC236}">
                <a16:creationId xmlns:a16="http://schemas.microsoft.com/office/drawing/2014/main" id="{6F6AEBC7-9C88-934D-B378-652B2E81B86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06" t="2807" r="3895" b="9886"/>
          <a:stretch/>
        </p:blipFill>
        <p:spPr bwMode="auto">
          <a:xfrm>
            <a:off x="6898625" y="2077230"/>
            <a:ext cx="1612231" cy="162415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D0E78A2-3082-B345-9648-95162634E9F0}"/>
              </a:ext>
            </a:extLst>
          </p:cNvPr>
          <p:cNvSpPr txBox="1"/>
          <p:nvPr/>
        </p:nvSpPr>
        <p:spPr>
          <a:xfrm>
            <a:off x="10852630" y="4024208"/>
            <a:ext cx="1839912" cy="707886"/>
          </a:xfrm>
          <a:prstGeom prst="rect">
            <a:avLst/>
          </a:prstGeom>
          <a:noFill/>
        </p:spPr>
        <p:txBody>
          <a:bodyPr wrap="square" rtlCol="0">
            <a:spAutoFit/>
          </a:bodyPr>
          <a:lstStyle/>
          <a:p>
            <a:r>
              <a:rPr lang="en-US" sz="4000" dirty="0"/>
              <a:t>x 25</a:t>
            </a:r>
          </a:p>
        </p:txBody>
      </p:sp>
      <p:sp>
        <p:nvSpPr>
          <p:cNvPr id="6" name="TextBox 5">
            <a:extLst>
              <a:ext uri="{FF2B5EF4-FFF2-40B4-BE49-F238E27FC236}">
                <a16:creationId xmlns:a16="http://schemas.microsoft.com/office/drawing/2014/main" id="{B93668AF-236F-364C-8B8E-F71C3CE56B1E}"/>
              </a:ext>
            </a:extLst>
          </p:cNvPr>
          <p:cNvSpPr txBox="1"/>
          <p:nvPr/>
        </p:nvSpPr>
        <p:spPr>
          <a:xfrm>
            <a:off x="950976" y="6365977"/>
            <a:ext cx="4791456" cy="369332"/>
          </a:xfrm>
          <a:prstGeom prst="rect">
            <a:avLst/>
          </a:prstGeom>
          <a:noFill/>
        </p:spPr>
        <p:txBody>
          <a:bodyPr wrap="square" rtlCol="0">
            <a:spAutoFit/>
          </a:bodyPr>
          <a:lstStyle/>
          <a:p>
            <a:r>
              <a:rPr lang="en-US" dirty="0"/>
              <a:t>Source:  Open Doors World Watch List 2020</a:t>
            </a:r>
          </a:p>
        </p:txBody>
      </p:sp>
    </p:spTree>
    <p:extLst>
      <p:ext uri="{BB962C8B-B14F-4D97-AF65-F5344CB8AC3E}">
        <p14:creationId xmlns:p14="http://schemas.microsoft.com/office/powerpoint/2010/main" val="3612133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5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72B73-DBCB-2348-AC67-DBD4209482E3}"/>
              </a:ext>
            </a:extLst>
          </p:cNvPr>
          <p:cNvSpPr>
            <a:spLocks noGrp="1"/>
          </p:cNvSpPr>
          <p:nvPr>
            <p:ph type="title"/>
          </p:nvPr>
        </p:nvSpPr>
        <p:spPr/>
        <p:txBody>
          <a:bodyPr/>
          <a:lstStyle/>
          <a:p>
            <a:r>
              <a:rPr lang="en-US" dirty="0"/>
              <a:t>Some helpful sites</a:t>
            </a:r>
          </a:p>
        </p:txBody>
      </p:sp>
      <p:sp>
        <p:nvSpPr>
          <p:cNvPr id="3" name="Content Placeholder 2">
            <a:extLst>
              <a:ext uri="{FF2B5EF4-FFF2-40B4-BE49-F238E27FC236}">
                <a16:creationId xmlns:a16="http://schemas.microsoft.com/office/drawing/2014/main" id="{F39C10DD-ED05-1F40-81E8-86085993C785}"/>
              </a:ext>
            </a:extLst>
          </p:cNvPr>
          <p:cNvSpPr>
            <a:spLocks noGrp="1"/>
          </p:cNvSpPr>
          <p:nvPr>
            <p:ph idx="1"/>
          </p:nvPr>
        </p:nvSpPr>
        <p:spPr>
          <a:xfrm>
            <a:off x="838200" y="1411287"/>
            <a:ext cx="10515600" cy="4351338"/>
          </a:xfrm>
        </p:spPr>
        <p:txBody>
          <a:bodyPr/>
          <a:lstStyle/>
          <a:p>
            <a:r>
              <a:rPr lang="en-US" sz="2400" dirty="0">
                <a:hlinkClick r:id="rId2"/>
              </a:rPr>
              <a:t>https://www.opendoorsuk.org</a:t>
            </a:r>
            <a:r>
              <a:rPr lang="en-US" sz="2400" dirty="0"/>
              <a:t>		Open Doors		</a:t>
            </a:r>
          </a:p>
          <a:p>
            <a:r>
              <a:rPr lang="en-US" sz="2400" dirty="0">
                <a:hlinkClick r:id="rId3"/>
              </a:rPr>
              <a:t>https://www.csw.org.uk/latest.htm</a:t>
            </a:r>
            <a:r>
              <a:rPr lang="en-US" sz="2400" dirty="0"/>
              <a:t>		Christian Solidarity Worldwide</a:t>
            </a:r>
          </a:p>
          <a:p>
            <a:r>
              <a:rPr lang="en-US" sz="2400" dirty="0">
                <a:hlinkClick r:id="rId4"/>
              </a:rPr>
              <a:t>https://barnabasfund.org/pray/praying-for-the-persecuted-church/</a:t>
            </a:r>
            <a:r>
              <a:rPr lang="en-US" sz="2400" dirty="0"/>
              <a:t>   Barnabas</a:t>
            </a:r>
          </a:p>
          <a:p>
            <a:r>
              <a:rPr lang="en-US" sz="2400" dirty="0">
                <a:hlinkClick r:id="rId5"/>
              </a:rPr>
              <a:t>https://rtim.org/pray-persecuted-church/</a:t>
            </a:r>
            <a:endParaRPr lang="en-US" sz="2400" dirty="0"/>
          </a:p>
          <a:p>
            <a:r>
              <a:rPr lang="en-US" sz="2400" dirty="0">
                <a:hlinkClick r:id="rId6"/>
              </a:rPr>
              <a:t>https://www.operationworld.org/</a:t>
            </a:r>
            <a:endParaRPr lang="en-US" sz="2400" dirty="0"/>
          </a:p>
          <a:p>
            <a:r>
              <a:rPr lang="en-US" sz="2400" dirty="0">
                <a:hlinkClick r:id="rId7"/>
              </a:rPr>
              <a:t>https://www.europarl.europa.eu/RegData/etudes/BRIE/2015/572800/EPRS_BRI%282015%29572800_EN.pdf</a:t>
            </a:r>
            <a:endParaRPr lang="en-US" sz="2400" dirty="0"/>
          </a:p>
          <a:p>
            <a:r>
              <a:rPr lang="en-US" sz="2400" dirty="0">
                <a:hlinkClick r:id="rId8"/>
              </a:rPr>
              <a:t>https://christianpersecutionreview.org.uk/storage/2019/05/interim-report.pdf</a:t>
            </a:r>
            <a:endParaRPr lang="en-US" sz="2400" dirty="0"/>
          </a:p>
          <a:p>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3D298C74-5815-A642-A90F-C86B32B17E8A}"/>
              </a:ext>
            </a:extLst>
          </p:cNvPr>
          <p:cNvSpPr txBox="1"/>
          <p:nvPr/>
        </p:nvSpPr>
        <p:spPr>
          <a:xfrm>
            <a:off x="838200" y="5224016"/>
            <a:ext cx="10848975" cy="1077218"/>
          </a:xfrm>
          <a:prstGeom prst="rect">
            <a:avLst/>
          </a:prstGeom>
          <a:noFill/>
        </p:spPr>
        <p:txBody>
          <a:bodyPr wrap="square" rtlCol="0">
            <a:spAutoFit/>
          </a:bodyPr>
          <a:lstStyle/>
          <a:p>
            <a:pPr algn="ctr"/>
            <a:r>
              <a:rPr lang="en-US" sz="3200" b="1" dirty="0"/>
              <a:t>At least 75% of all religiously-motivated violence and oppression in the world is suffered by Christians </a:t>
            </a:r>
          </a:p>
        </p:txBody>
      </p:sp>
    </p:spTree>
    <p:extLst>
      <p:ext uri="{BB962C8B-B14F-4D97-AF65-F5344CB8AC3E}">
        <p14:creationId xmlns:p14="http://schemas.microsoft.com/office/powerpoint/2010/main" val="262436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2AF7985-59CC-B541-BE29-3E7D7A0E16EB}"/>
              </a:ext>
            </a:extLst>
          </p:cNvPr>
          <p:cNvSpPr/>
          <p:nvPr/>
        </p:nvSpPr>
        <p:spPr>
          <a:xfrm>
            <a:off x="0" y="0"/>
            <a:ext cx="12192000"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302DC6B-3552-EE43-B0A5-26FC6B20C524}"/>
              </a:ext>
            </a:extLst>
          </p:cNvPr>
          <p:cNvSpPr>
            <a:spLocks noGrp="1"/>
          </p:cNvSpPr>
          <p:nvPr>
            <p:ph idx="1"/>
          </p:nvPr>
        </p:nvSpPr>
        <p:spPr/>
        <p:txBody>
          <a:bodyPr/>
          <a:lstStyle/>
          <a:p>
            <a:endParaRPr lang="en-US" dirty="0"/>
          </a:p>
        </p:txBody>
      </p:sp>
      <p:pic>
        <p:nvPicPr>
          <p:cNvPr id="2050" name="Picture 2" descr="Serving Persecuted Christians Worldwide - World Watch List - Open Doors UK  &amp; Ireland">
            <a:extLst>
              <a:ext uri="{FF2B5EF4-FFF2-40B4-BE49-F238E27FC236}">
                <a16:creationId xmlns:a16="http://schemas.microsoft.com/office/drawing/2014/main" id="{6A0147E7-9F06-454F-8C8B-ACC90614DD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4776" y="511644"/>
            <a:ext cx="7786687" cy="583471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13AB0CE-B531-454E-AB0B-D03D7E034ED3}"/>
              </a:ext>
            </a:extLst>
          </p:cNvPr>
          <p:cNvSpPr/>
          <p:nvPr/>
        </p:nvSpPr>
        <p:spPr>
          <a:xfrm>
            <a:off x="600075" y="365125"/>
            <a:ext cx="3314701" cy="632142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Most severe persecution</a:t>
            </a:r>
          </a:p>
          <a:p>
            <a:pPr algn="ctr"/>
            <a:endParaRPr lang="en-US" sz="2800" dirty="0">
              <a:solidFill>
                <a:srgbClr val="FF0000"/>
              </a:solidFill>
            </a:endParaRPr>
          </a:p>
          <a:p>
            <a:pPr marL="514350" indent="-514350">
              <a:buFont typeface="+mj-lt"/>
              <a:buAutoNum type="arabicPeriod"/>
            </a:pPr>
            <a:r>
              <a:rPr lang="en-US" sz="2800" dirty="0">
                <a:solidFill>
                  <a:srgbClr val="FF0000"/>
                </a:solidFill>
              </a:rPr>
              <a:t>N Korea</a:t>
            </a:r>
          </a:p>
          <a:p>
            <a:pPr marL="514350" indent="-514350">
              <a:buFont typeface="+mj-lt"/>
              <a:buAutoNum type="arabicPeriod"/>
            </a:pPr>
            <a:r>
              <a:rPr lang="en-US" sz="2800" dirty="0">
                <a:solidFill>
                  <a:srgbClr val="FF0000"/>
                </a:solidFill>
              </a:rPr>
              <a:t>Afghanistan</a:t>
            </a:r>
          </a:p>
          <a:p>
            <a:pPr marL="514350" indent="-514350">
              <a:buFont typeface="+mj-lt"/>
              <a:buAutoNum type="arabicPeriod"/>
            </a:pPr>
            <a:r>
              <a:rPr lang="en-US" sz="2800" dirty="0">
                <a:solidFill>
                  <a:srgbClr val="FF0000"/>
                </a:solidFill>
              </a:rPr>
              <a:t>Somalia</a:t>
            </a:r>
          </a:p>
          <a:p>
            <a:pPr marL="514350" indent="-514350">
              <a:buFont typeface="+mj-lt"/>
              <a:buAutoNum type="arabicPeriod"/>
            </a:pPr>
            <a:r>
              <a:rPr lang="en-US" sz="2800" dirty="0">
                <a:solidFill>
                  <a:srgbClr val="FF0000"/>
                </a:solidFill>
              </a:rPr>
              <a:t>Libya</a:t>
            </a:r>
          </a:p>
          <a:p>
            <a:pPr marL="514350" indent="-514350">
              <a:buFont typeface="+mj-lt"/>
              <a:buAutoNum type="arabicPeriod"/>
            </a:pPr>
            <a:r>
              <a:rPr lang="en-US" sz="2800" dirty="0">
                <a:solidFill>
                  <a:srgbClr val="FF0000"/>
                </a:solidFill>
              </a:rPr>
              <a:t>Pakistan</a:t>
            </a:r>
          </a:p>
          <a:p>
            <a:pPr marL="514350" indent="-514350">
              <a:buFont typeface="+mj-lt"/>
              <a:buAutoNum type="arabicPeriod"/>
            </a:pPr>
            <a:r>
              <a:rPr lang="en-US" sz="2800" dirty="0">
                <a:solidFill>
                  <a:srgbClr val="FF0000"/>
                </a:solidFill>
              </a:rPr>
              <a:t>Eritrea</a:t>
            </a:r>
          </a:p>
          <a:p>
            <a:pPr marL="514350" indent="-514350">
              <a:buFont typeface="+mj-lt"/>
              <a:buAutoNum type="arabicPeriod"/>
            </a:pPr>
            <a:r>
              <a:rPr lang="en-US" sz="2800" dirty="0">
                <a:solidFill>
                  <a:srgbClr val="FF0000"/>
                </a:solidFill>
              </a:rPr>
              <a:t>Sudan</a:t>
            </a:r>
          </a:p>
          <a:p>
            <a:pPr marL="514350" indent="-514350">
              <a:buFont typeface="+mj-lt"/>
              <a:buAutoNum type="arabicPeriod"/>
            </a:pPr>
            <a:r>
              <a:rPr lang="en-US" sz="2800" dirty="0">
                <a:solidFill>
                  <a:srgbClr val="FF0000"/>
                </a:solidFill>
              </a:rPr>
              <a:t>Yemen</a:t>
            </a:r>
          </a:p>
          <a:p>
            <a:pPr marL="514350" indent="-514350">
              <a:buFont typeface="+mj-lt"/>
              <a:buAutoNum type="arabicPeriod"/>
            </a:pPr>
            <a:r>
              <a:rPr lang="en-US" sz="2800" dirty="0">
                <a:solidFill>
                  <a:srgbClr val="FF0000"/>
                </a:solidFill>
              </a:rPr>
              <a:t>Iran </a:t>
            </a:r>
          </a:p>
          <a:p>
            <a:pPr marL="514350" indent="-514350">
              <a:buFont typeface="+mj-lt"/>
              <a:buAutoNum type="arabicPeriod"/>
            </a:pPr>
            <a:r>
              <a:rPr lang="en-US" sz="2800" dirty="0">
                <a:solidFill>
                  <a:srgbClr val="FF0000"/>
                </a:solidFill>
              </a:rPr>
              <a:t>India</a:t>
            </a:r>
          </a:p>
        </p:txBody>
      </p:sp>
      <p:sp>
        <p:nvSpPr>
          <p:cNvPr id="6" name="Rectangle 5">
            <a:extLst>
              <a:ext uri="{FF2B5EF4-FFF2-40B4-BE49-F238E27FC236}">
                <a16:creationId xmlns:a16="http://schemas.microsoft.com/office/drawing/2014/main" id="{19B72E16-8952-5C43-BD28-825DC8D6B16E}"/>
              </a:ext>
            </a:extLst>
          </p:cNvPr>
          <p:cNvSpPr/>
          <p:nvPr/>
        </p:nvSpPr>
        <p:spPr>
          <a:xfrm>
            <a:off x="8019669" y="5819299"/>
            <a:ext cx="3572256" cy="715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Open Doors                                    World watch List 2020 </a:t>
            </a:r>
          </a:p>
        </p:txBody>
      </p:sp>
    </p:spTree>
    <p:extLst>
      <p:ext uri="{BB962C8B-B14F-4D97-AF65-F5344CB8AC3E}">
        <p14:creationId xmlns:p14="http://schemas.microsoft.com/office/powerpoint/2010/main" val="922783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209298-9F7E-014A-94C1-94E43C442E34}"/>
              </a:ext>
            </a:extLst>
          </p:cNvPr>
          <p:cNvSpPr>
            <a:spLocks noGrp="1"/>
          </p:cNvSpPr>
          <p:nvPr>
            <p:ph idx="1"/>
          </p:nvPr>
        </p:nvSpPr>
        <p:spPr>
          <a:xfrm>
            <a:off x="638175" y="1766637"/>
            <a:ext cx="10915650" cy="3674043"/>
          </a:xfrm>
        </p:spPr>
        <p:txBody>
          <a:bodyPr>
            <a:normAutofit fontScale="85000" lnSpcReduction="20000"/>
          </a:bodyPr>
          <a:lstStyle/>
          <a:p>
            <a:pPr marL="0" indent="0" fontAlgn="base">
              <a:spcAft>
                <a:spcPts val="1800"/>
              </a:spcAft>
              <a:buNone/>
            </a:pPr>
            <a:r>
              <a:rPr lang="en-GB" sz="3200" i="1" dirty="0"/>
              <a:t>If you are insulted because of the name of Christ, you are blessed, for the Spirit of glory and of God rests on you. </a:t>
            </a:r>
          </a:p>
          <a:p>
            <a:pPr marL="0" indent="0" fontAlgn="base">
              <a:spcAft>
                <a:spcPts val="1800"/>
              </a:spcAft>
              <a:buNone/>
            </a:pPr>
            <a:r>
              <a:rPr lang="en-GB" sz="3200" i="1" dirty="0"/>
              <a:t>If you suffer as a Christian, do not be ashamed, but praise God that you bear that name. </a:t>
            </a:r>
          </a:p>
          <a:p>
            <a:pPr marL="0" indent="0" fontAlgn="base">
              <a:spcAft>
                <a:spcPts val="1800"/>
              </a:spcAft>
              <a:buNone/>
            </a:pPr>
            <a:r>
              <a:rPr lang="en-GB" sz="3200" i="1" dirty="0"/>
              <a:t>Those who suffer according to God’s will should should commit themselves to their faithful Creator and                                                                                   continue to do good.        </a:t>
            </a:r>
          </a:p>
          <a:p>
            <a:pPr marL="0" indent="0" fontAlgn="base">
              <a:spcAft>
                <a:spcPts val="1800"/>
              </a:spcAft>
              <a:buNone/>
            </a:pPr>
            <a:r>
              <a:rPr lang="en-US" sz="2400" b="1" dirty="0"/>
              <a:t>1 Peter 4 : 14, 16, 19</a:t>
            </a:r>
          </a:p>
          <a:p>
            <a:pPr marL="0" indent="0" fontAlgn="base">
              <a:spcAft>
                <a:spcPts val="1800"/>
              </a:spcAft>
              <a:buNone/>
            </a:pPr>
            <a:endParaRPr lang="en-US" sz="2400" b="1" dirty="0"/>
          </a:p>
        </p:txBody>
      </p:sp>
      <p:pic>
        <p:nvPicPr>
          <p:cNvPr id="5122" name="Picture 2" descr="Amazon.com: Passion of Christ Crown of Thorns/Authentic Crown of Thorns  Comes in Gift Box with Description: Home &amp; Kitchen">
            <a:extLst>
              <a:ext uri="{FF2B5EF4-FFF2-40B4-BE49-F238E27FC236}">
                <a16:creationId xmlns:a16="http://schemas.microsoft.com/office/drawing/2014/main" id="{C59EF9DA-6725-2545-9FB6-4C920BF471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3840" y="4195832"/>
            <a:ext cx="3890010" cy="248316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E3E6427-17CB-8A46-A8B4-153BC43877FE}"/>
              </a:ext>
            </a:extLst>
          </p:cNvPr>
          <p:cNvSpPr txBox="1"/>
          <p:nvPr/>
        </p:nvSpPr>
        <p:spPr>
          <a:xfrm>
            <a:off x="597408" y="573024"/>
            <a:ext cx="10984992" cy="984885"/>
          </a:xfrm>
          <a:prstGeom prst="rect">
            <a:avLst/>
          </a:prstGeom>
          <a:noFill/>
        </p:spPr>
        <p:txBody>
          <a:bodyPr wrap="square" rtlCol="0">
            <a:spAutoFit/>
          </a:bodyPr>
          <a:lstStyle/>
          <a:p>
            <a:r>
              <a:rPr lang="en-US" sz="4000" b="1" dirty="0"/>
              <a:t>How would we view suffering for Christ’s sake?</a:t>
            </a:r>
            <a:endParaRPr lang="en-GB" sz="4000" dirty="0"/>
          </a:p>
          <a:p>
            <a:endParaRPr lang="en-US" dirty="0"/>
          </a:p>
        </p:txBody>
      </p:sp>
      <p:sp>
        <p:nvSpPr>
          <p:cNvPr id="6" name="TextBox 5">
            <a:extLst>
              <a:ext uri="{FF2B5EF4-FFF2-40B4-BE49-F238E27FC236}">
                <a16:creationId xmlns:a16="http://schemas.microsoft.com/office/drawing/2014/main" id="{FC674F81-E8F4-BF4B-834D-0B6437BCAF85}"/>
              </a:ext>
            </a:extLst>
          </p:cNvPr>
          <p:cNvSpPr txBox="1"/>
          <p:nvPr/>
        </p:nvSpPr>
        <p:spPr>
          <a:xfrm>
            <a:off x="438150" y="5275009"/>
            <a:ext cx="7425690" cy="1569660"/>
          </a:xfrm>
          <a:prstGeom prst="rect">
            <a:avLst/>
          </a:prstGeom>
          <a:noFill/>
        </p:spPr>
        <p:txBody>
          <a:bodyPr wrap="square" rtlCol="0">
            <a:spAutoFit/>
          </a:bodyPr>
          <a:lstStyle/>
          <a:p>
            <a:pPr algn="ctr"/>
            <a:r>
              <a:rPr lang="en-GB" sz="2400" i="1" dirty="0"/>
              <a:t>Continue to remember those in prison as if you were together with them in prison, and those who are mistreated as if you yourselves were suffering.                    Hebrews 13:3</a:t>
            </a:r>
            <a:endParaRPr lang="en-US" sz="2400" i="1" dirty="0"/>
          </a:p>
        </p:txBody>
      </p:sp>
    </p:spTree>
    <p:extLst>
      <p:ext uri="{BB962C8B-B14F-4D97-AF65-F5344CB8AC3E}">
        <p14:creationId xmlns:p14="http://schemas.microsoft.com/office/powerpoint/2010/main" val="172189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DOP – International Day of Prayer for the Persecuted Church">
            <a:extLst>
              <a:ext uri="{FF2B5EF4-FFF2-40B4-BE49-F238E27FC236}">
                <a16:creationId xmlns:a16="http://schemas.microsoft.com/office/drawing/2014/main" id="{5F8A7A68-F5AE-9A4A-93A7-08441024E7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9256" y="902207"/>
            <a:ext cx="6269035" cy="321451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64FA1F0-C689-D047-AC41-F9C5869BFF06}"/>
              </a:ext>
            </a:extLst>
          </p:cNvPr>
          <p:cNvSpPr txBox="1"/>
          <p:nvPr/>
        </p:nvSpPr>
        <p:spPr>
          <a:xfrm>
            <a:off x="792480" y="4702530"/>
            <a:ext cx="10607040" cy="1569660"/>
          </a:xfrm>
          <a:prstGeom prst="rect">
            <a:avLst/>
          </a:prstGeom>
          <a:noFill/>
        </p:spPr>
        <p:txBody>
          <a:bodyPr wrap="square" rtlCol="0">
            <a:spAutoFit/>
          </a:bodyPr>
          <a:lstStyle/>
          <a:p>
            <a:pPr algn="ctr"/>
            <a:r>
              <a:rPr lang="en-GB" sz="3200" i="1" dirty="0"/>
              <a:t>Continue to remember those in prison as if you were together with them in prison, and those who are mistreated as if you yourselves were suffering.                    </a:t>
            </a:r>
            <a:r>
              <a:rPr lang="en-GB" sz="2400" i="1" dirty="0"/>
              <a:t>Hebrews 13:3</a:t>
            </a:r>
            <a:endParaRPr lang="en-US" sz="2400" i="1" dirty="0"/>
          </a:p>
        </p:txBody>
      </p:sp>
      <p:sp>
        <p:nvSpPr>
          <p:cNvPr id="2" name="TextBox 1">
            <a:extLst>
              <a:ext uri="{FF2B5EF4-FFF2-40B4-BE49-F238E27FC236}">
                <a16:creationId xmlns:a16="http://schemas.microsoft.com/office/drawing/2014/main" id="{4E19FE2B-486C-7145-B1B5-7080956AF1CD}"/>
              </a:ext>
            </a:extLst>
          </p:cNvPr>
          <p:cNvSpPr txBox="1"/>
          <p:nvPr/>
        </p:nvSpPr>
        <p:spPr>
          <a:xfrm>
            <a:off x="731520" y="902207"/>
            <a:ext cx="4145280" cy="3293209"/>
          </a:xfrm>
          <a:prstGeom prst="rect">
            <a:avLst/>
          </a:prstGeom>
          <a:noFill/>
        </p:spPr>
        <p:txBody>
          <a:bodyPr wrap="square" rtlCol="0">
            <a:spAutoFit/>
          </a:bodyPr>
          <a:lstStyle/>
          <a:p>
            <a:r>
              <a:rPr lang="en-GB" sz="3200" i="1" dirty="0"/>
              <a:t>We are the body of Christ, and each one of us is a part of it. If one part suffers, every part suffers with it</a:t>
            </a:r>
          </a:p>
          <a:p>
            <a:endParaRPr lang="en-GB" sz="2400" i="1" dirty="0"/>
          </a:p>
          <a:p>
            <a:r>
              <a:rPr lang="en-GB" sz="2400" i="1" dirty="0"/>
              <a:t>1 Cor 12:27 &amp; 26 </a:t>
            </a:r>
            <a:endParaRPr lang="en-US" sz="2400" i="1" dirty="0"/>
          </a:p>
        </p:txBody>
      </p:sp>
    </p:spTree>
    <p:extLst>
      <p:ext uri="{BB962C8B-B14F-4D97-AF65-F5344CB8AC3E}">
        <p14:creationId xmlns:p14="http://schemas.microsoft.com/office/powerpoint/2010/main" val="487971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E1F9E-3FF9-674C-9EA1-397AD484B3FE}"/>
              </a:ext>
            </a:extLst>
          </p:cNvPr>
          <p:cNvSpPr>
            <a:spLocks noGrp="1"/>
          </p:cNvSpPr>
          <p:nvPr>
            <p:ph type="title"/>
          </p:nvPr>
        </p:nvSpPr>
        <p:spPr/>
        <p:txBody>
          <a:bodyPr/>
          <a:lstStyle/>
          <a:p>
            <a:r>
              <a:rPr lang="en-US" b="1" dirty="0"/>
              <a:t>Am I prepared for suffering for Christ’s sake?</a:t>
            </a:r>
          </a:p>
        </p:txBody>
      </p:sp>
      <p:sp>
        <p:nvSpPr>
          <p:cNvPr id="3" name="Content Placeholder 2">
            <a:extLst>
              <a:ext uri="{FF2B5EF4-FFF2-40B4-BE49-F238E27FC236}">
                <a16:creationId xmlns:a16="http://schemas.microsoft.com/office/drawing/2014/main" id="{9ADB74E2-1679-DF4C-BEFC-C8E756291522}"/>
              </a:ext>
            </a:extLst>
          </p:cNvPr>
          <p:cNvSpPr>
            <a:spLocks noGrp="1"/>
          </p:cNvSpPr>
          <p:nvPr>
            <p:ph idx="1"/>
          </p:nvPr>
        </p:nvSpPr>
        <p:spPr>
          <a:xfrm>
            <a:off x="838200" y="1825625"/>
            <a:ext cx="11109960" cy="4351338"/>
          </a:xfrm>
        </p:spPr>
        <p:txBody>
          <a:bodyPr/>
          <a:lstStyle/>
          <a:p>
            <a:r>
              <a:rPr lang="en-US" dirty="0"/>
              <a:t>We must not seek persecution</a:t>
            </a:r>
          </a:p>
          <a:p>
            <a:r>
              <a:rPr lang="en-US" dirty="0"/>
              <a:t>We should not seek to avoid persecution</a:t>
            </a:r>
          </a:p>
          <a:p>
            <a:r>
              <a:rPr lang="en-US" dirty="0"/>
              <a:t>We should trust our good loving Creator, Father God that:-</a:t>
            </a:r>
          </a:p>
          <a:p>
            <a:pPr lvl="1"/>
            <a:r>
              <a:rPr lang="en-US" dirty="0"/>
              <a:t>He won’t put through more trial than we can manage in his strength 1 Cor 10:13</a:t>
            </a:r>
          </a:p>
          <a:p>
            <a:pPr lvl="1"/>
            <a:r>
              <a:rPr lang="en-US" dirty="0"/>
              <a:t>His purposes may include for us to suffer :-</a:t>
            </a:r>
          </a:p>
          <a:p>
            <a:pPr lvl="2"/>
            <a:r>
              <a:rPr lang="en-US" sz="2400" dirty="0"/>
              <a:t>As a witness to others.  				Matt 5:16 </a:t>
            </a:r>
          </a:p>
          <a:p>
            <a:pPr lvl="2"/>
            <a:r>
              <a:rPr lang="en-US" sz="2400" dirty="0"/>
              <a:t>To discipline us and to get our attention.  		Heb 12:7-11</a:t>
            </a:r>
          </a:p>
          <a:p>
            <a:pPr lvl="2"/>
            <a:r>
              <a:rPr lang="en-US" sz="2400" dirty="0"/>
              <a:t>To strengthen and develop our faith 		1 Peter 1:6-7</a:t>
            </a:r>
          </a:p>
          <a:p>
            <a:pPr lvl="2"/>
            <a:r>
              <a:rPr lang="en-US" sz="2400" dirty="0"/>
              <a:t>To build his character in us    			Romans 5:3-5</a:t>
            </a:r>
          </a:p>
          <a:p>
            <a:pPr lvl="1"/>
            <a:r>
              <a:rPr lang="en-US" dirty="0"/>
              <a:t>He will provide grace and strength when we need it    2 Cor 9:8, </a:t>
            </a:r>
          </a:p>
          <a:p>
            <a:endParaRPr lang="en-US" sz="3200" dirty="0"/>
          </a:p>
        </p:txBody>
      </p:sp>
    </p:spTree>
    <p:extLst>
      <p:ext uri="{BB962C8B-B14F-4D97-AF65-F5344CB8AC3E}">
        <p14:creationId xmlns:p14="http://schemas.microsoft.com/office/powerpoint/2010/main" val="303152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TotalTime>
  <Words>694</Words>
  <Application>Microsoft Macintosh PowerPoint</Application>
  <PresentationFormat>Widescreen</PresentationFormat>
  <Paragraphs>89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Jesus prepared the church for suffering</vt:lpstr>
      <vt:lpstr>Paul - Early church expected suffering – Peter</vt:lpstr>
      <vt:lpstr>Christians suffering persecution in 2020</vt:lpstr>
      <vt:lpstr>Some helpful sites</vt:lpstr>
      <vt:lpstr>PowerPoint Presentation</vt:lpstr>
      <vt:lpstr>PowerPoint Presentation</vt:lpstr>
      <vt:lpstr>PowerPoint Presentation</vt:lpstr>
      <vt:lpstr>Am I prepared for suffering for Christ’s sake?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the Church for Suffering</dc:title>
  <dc:creator>candy Crane</dc:creator>
  <cp:lastModifiedBy>candy Crane</cp:lastModifiedBy>
  <cp:revision>53</cp:revision>
  <cp:lastPrinted>2020-11-22T08:01:32Z</cp:lastPrinted>
  <dcterms:created xsi:type="dcterms:W3CDTF">2020-11-10T18:39:21Z</dcterms:created>
  <dcterms:modified xsi:type="dcterms:W3CDTF">2020-11-22T08:09:06Z</dcterms:modified>
</cp:coreProperties>
</file>