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3" r:id="rId4"/>
    <p:sldId id="265" r:id="rId5"/>
    <p:sldId id="266" r:id="rId6"/>
    <p:sldId id="267" r:id="rId7"/>
    <p:sldId id="268" r:id="rId8"/>
    <p:sldId id="270" r:id="rId9"/>
    <p:sldId id="269" r:id="rId10"/>
    <p:sldId id="271" r:id="rId11"/>
    <p:sldId id="272" r:id="rId12"/>
    <p:sldId id="277" r:id="rId13"/>
    <p:sldId id="273" r:id="rId14"/>
    <p:sldId id="274" r:id="rId15"/>
    <p:sldId id="259" r:id="rId16"/>
    <p:sldId id="275" r:id="rId17"/>
    <p:sldId id="260" r:id="rId18"/>
    <p:sldId id="27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053D517-A45E-CB40-B707-1D713D17585C}"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A4EA6-19E0-D84C-8EC4-D29636B38C70}" type="slidenum">
              <a:rPr lang="en-US" smtClean="0"/>
              <a:t>‹#›</a:t>
            </a:fld>
            <a:endParaRPr lang="en-US"/>
          </a:p>
        </p:txBody>
      </p:sp>
    </p:spTree>
    <p:extLst>
      <p:ext uri="{BB962C8B-B14F-4D97-AF65-F5344CB8AC3E}">
        <p14:creationId xmlns:p14="http://schemas.microsoft.com/office/powerpoint/2010/main" val="4122958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053D517-A45E-CB40-B707-1D713D17585C}"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A4EA6-19E0-D84C-8EC4-D29636B38C70}" type="slidenum">
              <a:rPr lang="en-US" smtClean="0"/>
              <a:t>‹#›</a:t>
            </a:fld>
            <a:endParaRPr lang="en-US"/>
          </a:p>
        </p:txBody>
      </p:sp>
    </p:spTree>
    <p:extLst>
      <p:ext uri="{BB962C8B-B14F-4D97-AF65-F5344CB8AC3E}">
        <p14:creationId xmlns:p14="http://schemas.microsoft.com/office/powerpoint/2010/main" val="19520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053D517-A45E-CB40-B707-1D713D17585C}"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A4EA6-19E0-D84C-8EC4-D29636B38C70}" type="slidenum">
              <a:rPr lang="en-US" smtClean="0"/>
              <a:t>‹#›</a:t>
            </a:fld>
            <a:endParaRPr lang="en-US"/>
          </a:p>
        </p:txBody>
      </p:sp>
    </p:spTree>
    <p:extLst>
      <p:ext uri="{BB962C8B-B14F-4D97-AF65-F5344CB8AC3E}">
        <p14:creationId xmlns:p14="http://schemas.microsoft.com/office/powerpoint/2010/main" val="338700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053D517-A45E-CB40-B707-1D713D17585C}"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A4EA6-19E0-D84C-8EC4-D29636B38C70}" type="slidenum">
              <a:rPr lang="en-US" smtClean="0"/>
              <a:t>‹#›</a:t>
            </a:fld>
            <a:endParaRPr lang="en-US"/>
          </a:p>
        </p:txBody>
      </p:sp>
    </p:spTree>
    <p:extLst>
      <p:ext uri="{BB962C8B-B14F-4D97-AF65-F5344CB8AC3E}">
        <p14:creationId xmlns:p14="http://schemas.microsoft.com/office/powerpoint/2010/main" val="399080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053D517-A45E-CB40-B707-1D713D17585C}"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A4EA6-19E0-D84C-8EC4-D29636B38C70}" type="slidenum">
              <a:rPr lang="en-US" smtClean="0"/>
              <a:t>‹#›</a:t>
            </a:fld>
            <a:endParaRPr lang="en-US"/>
          </a:p>
        </p:txBody>
      </p:sp>
    </p:spTree>
    <p:extLst>
      <p:ext uri="{BB962C8B-B14F-4D97-AF65-F5344CB8AC3E}">
        <p14:creationId xmlns:p14="http://schemas.microsoft.com/office/powerpoint/2010/main" val="79094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053D517-A45E-CB40-B707-1D713D17585C}"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A4EA6-19E0-D84C-8EC4-D29636B38C70}" type="slidenum">
              <a:rPr lang="en-US" smtClean="0"/>
              <a:t>‹#›</a:t>
            </a:fld>
            <a:endParaRPr lang="en-US"/>
          </a:p>
        </p:txBody>
      </p:sp>
    </p:spTree>
    <p:extLst>
      <p:ext uri="{BB962C8B-B14F-4D97-AF65-F5344CB8AC3E}">
        <p14:creationId xmlns:p14="http://schemas.microsoft.com/office/powerpoint/2010/main" val="131409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053D517-A45E-CB40-B707-1D713D17585C}"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2A4EA6-19E0-D84C-8EC4-D29636B38C70}" type="slidenum">
              <a:rPr lang="en-US" smtClean="0"/>
              <a:t>‹#›</a:t>
            </a:fld>
            <a:endParaRPr lang="en-US"/>
          </a:p>
        </p:txBody>
      </p:sp>
    </p:spTree>
    <p:extLst>
      <p:ext uri="{BB962C8B-B14F-4D97-AF65-F5344CB8AC3E}">
        <p14:creationId xmlns:p14="http://schemas.microsoft.com/office/powerpoint/2010/main" val="282350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053D517-A45E-CB40-B707-1D713D17585C}"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2A4EA6-19E0-D84C-8EC4-D29636B38C70}" type="slidenum">
              <a:rPr lang="en-US" smtClean="0"/>
              <a:t>‹#›</a:t>
            </a:fld>
            <a:endParaRPr lang="en-US"/>
          </a:p>
        </p:txBody>
      </p:sp>
    </p:spTree>
    <p:extLst>
      <p:ext uri="{BB962C8B-B14F-4D97-AF65-F5344CB8AC3E}">
        <p14:creationId xmlns:p14="http://schemas.microsoft.com/office/powerpoint/2010/main" val="367855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517-A45E-CB40-B707-1D713D17585C}"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2A4EA6-19E0-D84C-8EC4-D29636B38C70}" type="slidenum">
              <a:rPr lang="en-US" smtClean="0"/>
              <a:t>‹#›</a:t>
            </a:fld>
            <a:endParaRPr lang="en-US"/>
          </a:p>
        </p:txBody>
      </p:sp>
    </p:spTree>
    <p:extLst>
      <p:ext uri="{BB962C8B-B14F-4D97-AF65-F5344CB8AC3E}">
        <p14:creationId xmlns:p14="http://schemas.microsoft.com/office/powerpoint/2010/main" val="11524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053D517-A45E-CB40-B707-1D713D17585C}"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A4EA6-19E0-D84C-8EC4-D29636B38C70}" type="slidenum">
              <a:rPr lang="en-US" smtClean="0"/>
              <a:t>‹#›</a:t>
            </a:fld>
            <a:endParaRPr lang="en-US"/>
          </a:p>
        </p:txBody>
      </p:sp>
    </p:spTree>
    <p:extLst>
      <p:ext uri="{BB962C8B-B14F-4D97-AF65-F5344CB8AC3E}">
        <p14:creationId xmlns:p14="http://schemas.microsoft.com/office/powerpoint/2010/main" val="54098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053D517-A45E-CB40-B707-1D713D17585C}"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A4EA6-19E0-D84C-8EC4-D29636B38C70}" type="slidenum">
              <a:rPr lang="en-US" smtClean="0"/>
              <a:t>‹#›</a:t>
            </a:fld>
            <a:endParaRPr lang="en-US"/>
          </a:p>
        </p:txBody>
      </p:sp>
    </p:spTree>
    <p:extLst>
      <p:ext uri="{BB962C8B-B14F-4D97-AF65-F5344CB8AC3E}">
        <p14:creationId xmlns:p14="http://schemas.microsoft.com/office/powerpoint/2010/main" val="155652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3D517-A45E-CB40-B707-1D713D17585C}" type="datetimeFigureOut">
              <a:rPr lang="en-US" smtClean="0"/>
              <a:t>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A4EA6-19E0-D84C-8EC4-D29636B38C70}" type="slidenum">
              <a:rPr lang="en-US" smtClean="0"/>
              <a:t>‹#›</a:t>
            </a:fld>
            <a:endParaRPr lang="en-US"/>
          </a:p>
        </p:txBody>
      </p:sp>
    </p:spTree>
    <p:extLst>
      <p:ext uri="{BB962C8B-B14F-4D97-AF65-F5344CB8AC3E}">
        <p14:creationId xmlns:p14="http://schemas.microsoft.com/office/powerpoint/2010/main" val="4185533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MBC_Gif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2" name="TextBox 1"/>
          <p:cNvSpPr txBox="1"/>
          <p:nvPr/>
        </p:nvSpPr>
        <p:spPr>
          <a:xfrm>
            <a:off x="189914" y="998806"/>
            <a:ext cx="8764172" cy="2800767"/>
          </a:xfrm>
          <a:prstGeom prst="rect">
            <a:avLst/>
          </a:prstGeom>
          <a:noFill/>
        </p:spPr>
        <p:txBody>
          <a:bodyPr wrap="square" rtlCol="0">
            <a:spAutoFit/>
          </a:bodyPr>
          <a:lstStyle/>
          <a:p>
            <a:pPr algn="ctr"/>
            <a:r>
              <a:rPr lang="en-GB" sz="7200" b="1" u="sng" dirty="0">
                <a:latin typeface="Segoe Print" panose="02000600000000000000" pitchFamily="2" charset="0"/>
                <a:cs typeface="Cordia New" panose="020B0304020202020204" pitchFamily="34" charset="-34"/>
              </a:rPr>
              <a:t>Spiritual Gifts</a:t>
            </a:r>
          </a:p>
          <a:p>
            <a:pPr algn="ctr"/>
            <a:r>
              <a:rPr lang="en-GB" sz="2800" b="1" dirty="0">
                <a:latin typeface="Segoe Print" panose="02000600000000000000" pitchFamily="2" charset="0"/>
                <a:cs typeface="Cordia New" panose="020B0304020202020204" pitchFamily="34" charset="-34"/>
              </a:rPr>
              <a:t> </a:t>
            </a:r>
            <a:br>
              <a:rPr lang="en-GB" sz="7200" b="1" dirty="0">
                <a:latin typeface="Segoe Print" panose="02000600000000000000" pitchFamily="2" charset="0"/>
                <a:cs typeface="Cordia New" panose="020B0304020202020204" pitchFamily="34" charset="-34"/>
              </a:rPr>
            </a:br>
            <a:r>
              <a:rPr lang="en-GB" sz="7200" b="1" dirty="0">
                <a:latin typeface="Segoe Print" panose="02000600000000000000" pitchFamily="2" charset="0"/>
                <a:cs typeface="Cordia New" panose="020B0304020202020204" pitchFamily="34" charset="-34"/>
              </a:rPr>
              <a:t>Teaching</a:t>
            </a:r>
          </a:p>
        </p:txBody>
      </p:sp>
    </p:spTree>
    <p:extLst>
      <p:ext uri="{BB962C8B-B14F-4D97-AF65-F5344CB8AC3E}">
        <p14:creationId xmlns:p14="http://schemas.microsoft.com/office/powerpoint/2010/main" val="435039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52"/>
            <a:ext cx="9144000" cy="6855858"/>
          </a:xfrm>
          <a:prstGeom prst="rect">
            <a:avLst/>
          </a:prstGeom>
        </p:spPr>
      </p:pic>
      <p:sp>
        <p:nvSpPr>
          <p:cNvPr id="4" name="TextBox 3"/>
          <p:cNvSpPr txBox="1"/>
          <p:nvPr/>
        </p:nvSpPr>
        <p:spPr>
          <a:xfrm>
            <a:off x="0" y="647114"/>
            <a:ext cx="9144000" cy="3477875"/>
          </a:xfrm>
          <a:prstGeom prst="rect">
            <a:avLst/>
          </a:prstGeom>
          <a:noFill/>
        </p:spPr>
        <p:txBody>
          <a:bodyPr wrap="square" rtlCol="0">
            <a:spAutoFit/>
          </a:bodyPr>
          <a:lstStyle/>
          <a:p>
            <a:r>
              <a:rPr lang="en-GB" sz="4400" b="1" dirty="0">
                <a:latin typeface="Segoe Print" panose="02000600000000000000" pitchFamily="2" charset="0"/>
              </a:rPr>
              <a:t>Spiritual Gift of Teaching</a:t>
            </a:r>
          </a:p>
          <a:p>
            <a:pPr marL="571500" indent="-571500">
              <a:buFont typeface="Arial" panose="020B0604020202020204" pitchFamily="34" charset="0"/>
              <a:buChar char="•"/>
            </a:pPr>
            <a:r>
              <a:rPr lang="en-GB" sz="4400" dirty="0">
                <a:latin typeface="Segoe Print" panose="02000600000000000000" pitchFamily="2" charset="0"/>
              </a:rPr>
              <a:t>Recognise – ‘what?’</a:t>
            </a:r>
          </a:p>
          <a:p>
            <a:pPr marL="571500" indent="-571500">
              <a:buFont typeface="Arial" panose="020B0604020202020204" pitchFamily="34" charset="0"/>
              <a:buChar char="•"/>
            </a:pPr>
            <a:r>
              <a:rPr lang="en-GB" sz="4400" dirty="0">
                <a:latin typeface="Segoe Print" panose="02000600000000000000" pitchFamily="2" charset="0"/>
              </a:rPr>
              <a:t>Reason – ‘why?’</a:t>
            </a:r>
            <a:br>
              <a:rPr lang="en-GB" sz="4400" dirty="0">
                <a:latin typeface="Segoe Print" panose="02000600000000000000" pitchFamily="2" charset="0"/>
              </a:rPr>
            </a:br>
            <a:r>
              <a:rPr lang="en-GB" sz="4400" dirty="0">
                <a:latin typeface="Segoe Print" panose="02000600000000000000" pitchFamily="2" charset="0"/>
              </a:rPr>
              <a:t>Because we all need teaching, we all need to be </a:t>
            </a:r>
            <a:r>
              <a:rPr lang="en-GB" sz="4400" u="sng" dirty="0">
                <a:latin typeface="Segoe Print" panose="02000600000000000000" pitchFamily="2" charset="0"/>
              </a:rPr>
              <a:t>teachable</a:t>
            </a:r>
            <a:r>
              <a:rPr lang="en-GB" sz="4400" dirty="0">
                <a:latin typeface="Segoe Print" panose="02000600000000000000" pitchFamily="2" charset="0"/>
              </a:rPr>
              <a:t>.</a:t>
            </a:r>
          </a:p>
        </p:txBody>
      </p:sp>
    </p:spTree>
    <p:extLst>
      <p:ext uri="{BB962C8B-B14F-4D97-AF65-F5344CB8AC3E}">
        <p14:creationId xmlns:p14="http://schemas.microsoft.com/office/powerpoint/2010/main" val="305754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52"/>
            <a:ext cx="9144000" cy="6855858"/>
          </a:xfrm>
          <a:prstGeom prst="rect">
            <a:avLst/>
          </a:prstGeom>
        </p:spPr>
      </p:pic>
      <p:sp>
        <p:nvSpPr>
          <p:cNvPr id="4" name="TextBox 3"/>
          <p:cNvSpPr txBox="1"/>
          <p:nvPr/>
        </p:nvSpPr>
        <p:spPr>
          <a:xfrm>
            <a:off x="0" y="647114"/>
            <a:ext cx="9144000" cy="3477875"/>
          </a:xfrm>
          <a:prstGeom prst="rect">
            <a:avLst/>
          </a:prstGeom>
          <a:noFill/>
        </p:spPr>
        <p:txBody>
          <a:bodyPr wrap="square" rtlCol="0">
            <a:spAutoFit/>
          </a:bodyPr>
          <a:lstStyle/>
          <a:p>
            <a:r>
              <a:rPr lang="en-GB" sz="4400" b="1" dirty="0">
                <a:latin typeface="Segoe Print" panose="02000600000000000000" pitchFamily="2" charset="0"/>
              </a:rPr>
              <a:t>Spiritual Gift of Teaching</a:t>
            </a:r>
          </a:p>
          <a:p>
            <a:pPr marL="571500" indent="-571500">
              <a:buFont typeface="Arial" panose="020B0604020202020204" pitchFamily="34" charset="0"/>
              <a:buChar char="•"/>
            </a:pPr>
            <a:r>
              <a:rPr lang="en-GB" sz="4400" dirty="0">
                <a:latin typeface="Segoe Print" panose="02000600000000000000" pitchFamily="2" charset="0"/>
              </a:rPr>
              <a:t>Recognise – ‘what?’</a:t>
            </a:r>
          </a:p>
          <a:p>
            <a:pPr marL="571500" indent="-571500">
              <a:buFont typeface="Arial" panose="020B0604020202020204" pitchFamily="34" charset="0"/>
              <a:buChar char="•"/>
            </a:pPr>
            <a:r>
              <a:rPr lang="en-GB" sz="4400" dirty="0">
                <a:latin typeface="Segoe Print" panose="02000600000000000000" pitchFamily="2" charset="0"/>
              </a:rPr>
              <a:t>Reason – ‘why?’</a:t>
            </a:r>
            <a:br>
              <a:rPr lang="en-GB" sz="4400" dirty="0">
                <a:latin typeface="Segoe Print" panose="02000600000000000000" pitchFamily="2" charset="0"/>
              </a:rPr>
            </a:br>
            <a:r>
              <a:rPr lang="en-GB" sz="4400" dirty="0">
                <a:latin typeface="Segoe Print" panose="02000600000000000000" pitchFamily="2" charset="0"/>
              </a:rPr>
              <a:t>Because we all need teaching, we all need to be </a:t>
            </a:r>
            <a:r>
              <a:rPr lang="en-GB" sz="4400" u="sng" dirty="0">
                <a:latin typeface="Segoe Print" panose="02000600000000000000" pitchFamily="2" charset="0"/>
              </a:rPr>
              <a:t>teachable</a:t>
            </a:r>
            <a:r>
              <a:rPr lang="en-GB" sz="4400" dirty="0">
                <a:latin typeface="Segoe Print" panose="02000600000000000000" pitchFamily="2" charset="0"/>
              </a:rPr>
              <a:t>.</a:t>
            </a:r>
          </a:p>
        </p:txBody>
      </p:sp>
      <p:sp>
        <p:nvSpPr>
          <p:cNvPr id="3" name="TextBox 2"/>
          <p:cNvSpPr txBox="1"/>
          <p:nvPr/>
        </p:nvSpPr>
        <p:spPr>
          <a:xfrm>
            <a:off x="0" y="4124989"/>
            <a:ext cx="9144000" cy="1569660"/>
          </a:xfrm>
          <a:prstGeom prst="rect">
            <a:avLst/>
          </a:prstGeom>
          <a:noFill/>
        </p:spPr>
        <p:txBody>
          <a:bodyPr wrap="square" rtlCol="0">
            <a:spAutoFit/>
          </a:bodyPr>
          <a:lstStyle/>
          <a:p>
            <a:r>
              <a:rPr lang="en-GB" sz="3200" dirty="0">
                <a:latin typeface="Segoe Print" panose="02000600000000000000" pitchFamily="2" charset="0"/>
              </a:rPr>
              <a:t>Acts 2:42 They devoted themselves to the apostles teaching…..and to the fellowship, to the breaking of bread and to prayer.</a:t>
            </a:r>
          </a:p>
        </p:txBody>
      </p:sp>
    </p:spTree>
    <p:extLst>
      <p:ext uri="{BB962C8B-B14F-4D97-AF65-F5344CB8AC3E}">
        <p14:creationId xmlns:p14="http://schemas.microsoft.com/office/powerpoint/2010/main" val="225636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52"/>
            <a:ext cx="9144000" cy="6855858"/>
          </a:xfrm>
          <a:prstGeom prst="rect">
            <a:avLst/>
          </a:prstGeom>
        </p:spPr>
      </p:pic>
      <p:sp>
        <p:nvSpPr>
          <p:cNvPr id="4" name="TextBox 3"/>
          <p:cNvSpPr txBox="1"/>
          <p:nvPr/>
        </p:nvSpPr>
        <p:spPr>
          <a:xfrm>
            <a:off x="0" y="647114"/>
            <a:ext cx="9144000" cy="2800767"/>
          </a:xfrm>
          <a:prstGeom prst="rect">
            <a:avLst/>
          </a:prstGeom>
          <a:noFill/>
        </p:spPr>
        <p:txBody>
          <a:bodyPr wrap="square" rtlCol="0">
            <a:spAutoFit/>
          </a:bodyPr>
          <a:lstStyle/>
          <a:p>
            <a:r>
              <a:rPr lang="en-GB" sz="4400" b="1" dirty="0">
                <a:latin typeface="Segoe Print" panose="02000600000000000000" pitchFamily="2" charset="0"/>
              </a:rPr>
              <a:t>Spiritual Gift of Teaching</a:t>
            </a:r>
          </a:p>
          <a:p>
            <a:pPr marL="571500" indent="-571500">
              <a:buFont typeface="Arial" panose="020B0604020202020204" pitchFamily="34" charset="0"/>
              <a:buChar char="•"/>
            </a:pPr>
            <a:r>
              <a:rPr lang="en-GB" sz="4400" dirty="0">
                <a:latin typeface="Segoe Print" panose="02000600000000000000" pitchFamily="2" charset="0"/>
              </a:rPr>
              <a:t>Recognise – ‘what?’</a:t>
            </a:r>
          </a:p>
          <a:p>
            <a:pPr marL="571500" indent="-571500">
              <a:buFont typeface="Arial" panose="020B0604020202020204" pitchFamily="34" charset="0"/>
              <a:buChar char="•"/>
            </a:pPr>
            <a:r>
              <a:rPr lang="en-GB" sz="4400" dirty="0">
                <a:latin typeface="Segoe Print" panose="02000600000000000000" pitchFamily="2" charset="0"/>
              </a:rPr>
              <a:t>Reason – ‘why?’</a:t>
            </a:r>
          </a:p>
          <a:p>
            <a:pPr marL="571500" indent="-571500">
              <a:buFont typeface="Arial" panose="020B0604020202020204" pitchFamily="34" charset="0"/>
              <a:buChar char="•"/>
            </a:pPr>
            <a:r>
              <a:rPr lang="en-GB" sz="4400" dirty="0">
                <a:latin typeface="Segoe Print" panose="02000600000000000000" pitchFamily="2" charset="0"/>
              </a:rPr>
              <a:t>Responsibility – ‘warning’</a:t>
            </a:r>
          </a:p>
        </p:txBody>
      </p:sp>
    </p:spTree>
    <p:extLst>
      <p:ext uri="{BB962C8B-B14F-4D97-AF65-F5344CB8AC3E}">
        <p14:creationId xmlns:p14="http://schemas.microsoft.com/office/powerpoint/2010/main" val="2340171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52"/>
            <a:ext cx="9144000" cy="6855858"/>
          </a:xfrm>
          <a:prstGeom prst="rect">
            <a:avLst/>
          </a:prstGeom>
        </p:spPr>
      </p:pic>
      <p:sp>
        <p:nvSpPr>
          <p:cNvPr id="4" name="TextBox 3"/>
          <p:cNvSpPr txBox="1"/>
          <p:nvPr/>
        </p:nvSpPr>
        <p:spPr>
          <a:xfrm>
            <a:off x="0" y="647114"/>
            <a:ext cx="9144000" cy="2800767"/>
          </a:xfrm>
          <a:prstGeom prst="rect">
            <a:avLst/>
          </a:prstGeom>
          <a:noFill/>
        </p:spPr>
        <p:txBody>
          <a:bodyPr wrap="square" rtlCol="0">
            <a:spAutoFit/>
          </a:bodyPr>
          <a:lstStyle/>
          <a:p>
            <a:r>
              <a:rPr lang="en-GB" sz="4400" b="1" dirty="0">
                <a:latin typeface="Segoe Print" panose="02000600000000000000" pitchFamily="2" charset="0"/>
              </a:rPr>
              <a:t>Spiritual Gift of Teaching</a:t>
            </a:r>
          </a:p>
          <a:p>
            <a:pPr marL="571500" indent="-571500">
              <a:buFont typeface="Arial" panose="020B0604020202020204" pitchFamily="34" charset="0"/>
              <a:buChar char="•"/>
            </a:pPr>
            <a:r>
              <a:rPr lang="en-GB" sz="4400" dirty="0">
                <a:latin typeface="Segoe Print" panose="02000600000000000000" pitchFamily="2" charset="0"/>
              </a:rPr>
              <a:t>Recognise – ‘what?’</a:t>
            </a:r>
          </a:p>
          <a:p>
            <a:pPr marL="571500" indent="-571500">
              <a:buFont typeface="Arial" panose="020B0604020202020204" pitchFamily="34" charset="0"/>
              <a:buChar char="•"/>
            </a:pPr>
            <a:r>
              <a:rPr lang="en-GB" sz="4400" dirty="0">
                <a:latin typeface="Segoe Print" panose="02000600000000000000" pitchFamily="2" charset="0"/>
              </a:rPr>
              <a:t>Reason – ‘why?’</a:t>
            </a:r>
          </a:p>
          <a:p>
            <a:pPr marL="571500" indent="-571500">
              <a:buFont typeface="Arial" panose="020B0604020202020204" pitchFamily="34" charset="0"/>
              <a:buChar char="•"/>
            </a:pPr>
            <a:r>
              <a:rPr lang="en-GB" sz="4400" dirty="0">
                <a:latin typeface="Segoe Print" panose="02000600000000000000" pitchFamily="2" charset="0"/>
              </a:rPr>
              <a:t>Responsibility – ‘warning’</a:t>
            </a:r>
          </a:p>
        </p:txBody>
      </p:sp>
      <p:sp>
        <p:nvSpPr>
          <p:cNvPr id="3" name="TextBox 2"/>
          <p:cNvSpPr txBox="1"/>
          <p:nvPr/>
        </p:nvSpPr>
        <p:spPr>
          <a:xfrm>
            <a:off x="126609" y="3447881"/>
            <a:ext cx="8904849" cy="2062103"/>
          </a:xfrm>
          <a:prstGeom prst="rect">
            <a:avLst/>
          </a:prstGeom>
          <a:noFill/>
        </p:spPr>
        <p:txBody>
          <a:bodyPr wrap="square" rtlCol="0">
            <a:spAutoFit/>
          </a:bodyPr>
          <a:lstStyle/>
          <a:p>
            <a:r>
              <a:rPr lang="en-GB" sz="3200" dirty="0">
                <a:latin typeface="Segoe Print" panose="02000600000000000000" pitchFamily="2" charset="0"/>
              </a:rPr>
              <a:t>James 3:1  - Not many of you should presume to be teachers, my brothers, because you know that we who teach will be judged more strictly.</a:t>
            </a:r>
          </a:p>
        </p:txBody>
      </p:sp>
    </p:spTree>
    <p:extLst>
      <p:ext uri="{BB962C8B-B14F-4D97-AF65-F5344CB8AC3E}">
        <p14:creationId xmlns:p14="http://schemas.microsoft.com/office/powerpoint/2010/main" val="186215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52"/>
            <a:ext cx="9144000" cy="6855858"/>
          </a:xfrm>
          <a:prstGeom prst="rect">
            <a:avLst/>
          </a:prstGeom>
        </p:spPr>
      </p:pic>
      <p:sp>
        <p:nvSpPr>
          <p:cNvPr id="4" name="TextBox 3"/>
          <p:cNvSpPr txBox="1"/>
          <p:nvPr/>
        </p:nvSpPr>
        <p:spPr>
          <a:xfrm>
            <a:off x="0" y="647114"/>
            <a:ext cx="9144000" cy="769441"/>
          </a:xfrm>
          <a:prstGeom prst="rect">
            <a:avLst/>
          </a:prstGeom>
          <a:noFill/>
        </p:spPr>
        <p:txBody>
          <a:bodyPr wrap="square" rtlCol="0">
            <a:spAutoFit/>
          </a:bodyPr>
          <a:lstStyle/>
          <a:p>
            <a:r>
              <a:rPr lang="en-GB" sz="4400" b="1" dirty="0">
                <a:latin typeface="Segoe Print" panose="02000600000000000000" pitchFamily="2" charset="0"/>
              </a:rPr>
              <a:t>Spiritual Gift of Teaching</a:t>
            </a:r>
          </a:p>
        </p:txBody>
      </p:sp>
      <p:sp>
        <p:nvSpPr>
          <p:cNvPr id="3" name="TextBox 2"/>
          <p:cNvSpPr txBox="1"/>
          <p:nvPr/>
        </p:nvSpPr>
        <p:spPr>
          <a:xfrm>
            <a:off x="154745" y="1416555"/>
            <a:ext cx="8862646" cy="4401205"/>
          </a:xfrm>
          <a:prstGeom prst="rect">
            <a:avLst/>
          </a:prstGeom>
          <a:noFill/>
        </p:spPr>
        <p:txBody>
          <a:bodyPr wrap="square" rtlCol="0">
            <a:spAutoFit/>
          </a:bodyPr>
          <a:lstStyle/>
          <a:p>
            <a:r>
              <a:rPr lang="en-GB" sz="2800" dirty="0">
                <a:latin typeface="Segoe Print" panose="02000600000000000000" pitchFamily="2" charset="0"/>
              </a:rPr>
              <a:t>1 Timothy 4:13 Until I come, devote yourself to the public reading of scripture, to preaching and teaching. Do not neglect your gift, which was given you through a prophetic message when the body of elders laid their hands on you. Be diligent in these matters; give yourself wholly to them, so that everyone may see your progress. Watch your life and doctrine closely. Persevere in them, because if you do, you will save both yourself and your hearers.</a:t>
            </a:r>
            <a:endParaRPr lang="en-GB" sz="3200" dirty="0">
              <a:latin typeface="Segoe Print" panose="02000600000000000000" pitchFamily="2" charset="0"/>
            </a:endParaRPr>
          </a:p>
        </p:txBody>
      </p:sp>
    </p:spTree>
    <p:extLst>
      <p:ext uri="{BB962C8B-B14F-4D97-AF65-F5344CB8AC3E}">
        <p14:creationId xmlns:p14="http://schemas.microsoft.com/office/powerpoint/2010/main" val="79068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3" name="TextBox 2"/>
          <p:cNvSpPr txBox="1"/>
          <p:nvPr/>
        </p:nvSpPr>
        <p:spPr>
          <a:xfrm>
            <a:off x="253218" y="1856935"/>
            <a:ext cx="8454684" cy="3785652"/>
          </a:xfrm>
          <a:prstGeom prst="rect">
            <a:avLst/>
          </a:prstGeom>
          <a:noFill/>
        </p:spPr>
        <p:txBody>
          <a:bodyPr wrap="square" rtlCol="0">
            <a:spAutoFit/>
          </a:bodyPr>
          <a:lstStyle/>
          <a:p>
            <a:pPr algn="ctr"/>
            <a:r>
              <a:rPr lang="en-GB" sz="6000" dirty="0">
                <a:latin typeface="Segoe Print" panose="02000600000000000000" pitchFamily="2" charset="0"/>
              </a:rPr>
              <a:t>Read yourself full,</a:t>
            </a:r>
            <a:br>
              <a:rPr lang="en-GB" sz="6000" dirty="0">
                <a:latin typeface="Segoe Print" panose="02000600000000000000" pitchFamily="2" charset="0"/>
              </a:rPr>
            </a:br>
            <a:r>
              <a:rPr lang="en-GB" sz="6000" dirty="0">
                <a:latin typeface="Segoe Print" panose="02000600000000000000" pitchFamily="2" charset="0"/>
              </a:rPr>
              <a:t>Think yourself clear,</a:t>
            </a:r>
            <a:br>
              <a:rPr lang="en-GB" sz="6000" dirty="0">
                <a:latin typeface="Segoe Print" panose="02000600000000000000" pitchFamily="2" charset="0"/>
              </a:rPr>
            </a:br>
            <a:r>
              <a:rPr lang="en-GB" sz="6000" dirty="0">
                <a:latin typeface="Segoe Print" panose="02000600000000000000" pitchFamily="2" charset="0"/>
              </a:rPr>
              <a:t>Pray yourself hot,</a:t>
            </a:r>
            <a:br>
              <a:rPr lang="en-GB" sz="6000" dirty="0">
                <a:latin typeface="Segoe Print" panose="02000600000000000000" pitchFamily="2" charset="0"/>
              </a:rPr>
            </a:br>
            <a:r>
              <a:rPr lang="en-GB" sz="6000" dirty="0">
                <a:latin typeface="Segoe Print" panose="02000600000000000000" pitchFamily="2" charset="0"/>
              </a:rPr>
              <a:t>Let yourself go!</a:t>
            </a:r>
          </a:p>
        </p:txBody>
      </p:sp>
    </p:spTree>
    <p:extLst>
      <p:ext uri="{BB962C8B-B14F-4D97-AF65-F5344CB8AC3E}">
        <p14:creationId xmlns:p14="http://schemas.microsoft.com/office/powerpoint/2010/main" val="7409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52"/>
            <a:ext cx="9144000" cy="6855858"/>
          </a:xfrm>
          <a:prstGeom prst="rect">
            <a:avLst/>
          </a:prstGeom>
        </p:spPr>
      </p:pic>
      <p:sp>
        <p:nvSpPr>
          <p:cNvPr id="4" name="TextBox 3"/>
          <p:cNvSpPr txBox="1"/>
          <p:nvPr/>
        </p:nvSpPr>
        <p:spPr>
          <a:xfrm>
            <a:off x="0" y="647114"/>
            <a:ext cx="9144000" cy="3477875"/>
          </a:xfrm>
          <a:prstGeom prst="rect">
            <a:avLst/>
          </a:prstGeom>
          <a:noFill/>
        </p:spPr>
        <p:txBody>
          <a:bodyPr wrap="square" rtlCol="0">
            <a:spAutoFit/>
          </a:bodyPr>
          <a:lstStyle/>
          <a:p>
            <a:r>
              <a:rPr lang="en-GB" sz="4400" b="1" dirty="0">
                <a:latin typeface="Segoe Print" panose="02000600000000000000" pitchFamily="2" charset="0"/>
              </a:rPr>
              <a:t>Spiritual Gift of Teaching</a:t>
            </a:r>
          </a:p>
          <a:p>
            <a:pPr marL="571500" indent="-571500">
              <a:buFont typeface="Arial" panose="020B0604020202020204" pitchFamily="34" charset="0"/>
              <a:buChar char="•"/>
            </a:pPr>
            <a:r>
              <a:rPr lang="en-GB" sz="4400" dirty="0">
                <a:latin typeface="Segoe Print" panose="02000600000000000000" pitchFamily="2" charset="0"/>
              </a:rPr>
              <a:t>Recognise – ‘what?’</a:t>
            </a:r>
          </a:p>
          <a:p>
            <a:pPr marL="571500" indent="-571500">
              <a:buFont typeface="Arial" panose="020B0604020202020204" pitchFamily="34" charset="0"/>
              <a:buChar char="•"/>
            </a:pPr>
            <a:r>
              <a:rPr lang="en-GB" sz="4400" dirty="0">
                <a:latin typeface="Segoe Print" panose="02000600000000000000" pitchFamily="2" charset="0"/>
              </a:rPr>
              <a:t>Reason – ‘why?’</a:t>
            </a:r>
          </a:p>
          <a:p>
            <a:pPr marL="571500" indent="-571500">
              <a:buFont typeface="Arial" panose="020B0604020202020204" pitchFamily="34" charset="0"/>
              <a:buChar char="•"/>
            </a:pPr>
            <a:r>
              <a:rPr lang="en-GB" sz="4400" dirty="0">
                <a:latin typeface="Segoe Print" panose="02000600000000000000" pitchFamily="2" charset="0"/>
              </a:rPr>
              <a:t>Responsibility – ‘warning’</a:t>
            </a:r>
          </a:p>
          <a:p>
            <a:pPr marL="571500" indent="-571500">
              <a:buFont typeface="Arial" panose="020B0604020202020204" pitchFamily="34" charset="0"/>
              <a:buChar char="•"/>
            </a:pPr>
            <a:r>
              <a:rPr lang="en-GB" sz="4400" dirty="0">
                <a:latin typeface="Segoe Print" panose="02000600000000000000" pitchFamily="2" charset="0"/>
              </a:rPr>
              <a:t>Response – ‘so what?’</a:t>
            </a:r>
          </a:p>
        </p:txBody>
      </p:sp>
    </p:spTree>
    <p:extLst>
      <p:ext uri="{BB962C8B-B14F-4D97-AF65-F5344CB8AC3E}">
        <p14:creationId xmlns:p14="http://schemas.microsoft.com/office/powerpoint/2010/main" val="54236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56645509"/>
              </p:ext>
            </p:extLst>
          </p:nvPr>
        </p:nvGraphicFramePr>
        <p:xfrm>
          <a:off x="337625" y="2341880"/>
          <a:ext cx="8285870" cy="4206240"/>
        </p:xfrm>
        <a:graphic>
          <a:graphicData uri="http://schemas.openxmlformats.org/drawingml/2006/table">
            <a:tbl>
              <a:tblPr firstRow="1" bandRow="1">
                <a:tableStyleId>{16D9F66E-5EB9-4882-86FB-DCBF35E3C3E4}</a:tableStyleId>
              </a:tblPr>
              <a:tblGrid>
                <a:gridCol w="4142935">
                  <a:extLst>
                    <a:ext uri="{9D8B030D-6E8A-4147-A177-3AD203B41FA5}">
                      <a16:colId xmlns:a16="http://schemas.microsoft.com/office/drawing/2014/main" val="1982943456"/>
                    </a:ext>
                  </a:extLst>
                </a:gridCol>
                <a:gridCol w="4142935">
                  <a:extLst>
                    <a:ext uri="{9D8B030D-6E8A-4147-A177-3AD203B41FA5}">
                      <a16:colId xmlns:a16="http://schemas.microsoft.com/office/drawing/2014/main" val="2773934326"/>
                    </a:ext>
                  </a:extLst>
                </a:gridCol>
              </a:tblGrid>
              <a:tr h="361071">
                <a:tc>
                  <a:txBody>
                    <a:bodyPr/>
                    <a:lstStyle/>
                    <a:p>
                      <a:r>
                        <a:rPr lang="en-GB" sz="4000" dirty="0"/>
                        <a:t>Not Teaching</a:t>
                      </a:r>
                    </a:p>
                  </a:txBody>
                  <a:tcPr/>
                </a:tc>
                <a:tc>
                  <a:txBody>
                    <a:bodyPr/>
                    <a:lstStyle/>
                    <a:p>
                      <a:r>
                        <a:rPr lang="en-GB" sz="4000" dirty="0"/>
                        <a:t>Gift of Teaching</a:t>
                      </a:r>
                    </a:p>
                  </a:txBody>
                  <a:tcPr/>
                </a:tc>
                <a:extLst>
                  <a:ext uri="{0D108BD9-81ED-4DB2-BD59-A6C34878D82A}">
                    <a16:rowId xmlns:a16="http://schemas.microsoft.com/office/drawing/2014/main" val="893799988"/>
                  </a:ext>
                </a:extLst>
              </a:tr>
              <a:tr h="370840">
                <a:tc>
                  <a:txBody>
                    <a:bodyPr/>
                    <a:lstStyle/>
                    <a:p>
                      <a:r>
                        <a:rPr lang="en-GB" sz="4000" dirty="0"/>
                        <a:t>Thankful</a:t>
                      </a:r>
                    </a:p>
                  </a:txBody>
                  <a:tcPr/>
                </a:tc>
                <a:tc>
                  <a:txBody>
                    <a:bodyPr/>
                    <a:lstStyle/>
                    <a:p>
                      <a:endParaRPr lang="en-GB"/>
                    </a:p>
                  </a:txBody>
                  <a:tcPr/>
                </a:tc>
                <a:extLst>
                  <a:ext uri="{0D108BD9-81ED-4DB2-BD59-A6C34878D82A}">
                    <a16:rowId xmlns:a16="http://schemas.microsoft.com/office/drawing/2014/main" val="1252121444"/>
                  </a:ext>
                </a:extLst>
              </a:tr>
              <a:tr h="370840">
                <a:tc>
                  <a:txBody>
                    <a:bodyPr/>
                    <a:lstStyle/>
                    <a:p>
                      <a:r>
                        <a:rPr lang="en-GB" sz="4000" dirty="0"/>
                        <a:t>Prayerful</a:t>
                      </a:r>
                    </a:p>
                  </a:txBody>
                  <a:tcPr/>
                </a:tc>
                <a:tc>
                  <a:txBody>
                    <a:bodyPr/>
                    <a:lstStyle/>
                    <a:p>
                      <a:endParaRPr lang="en-GB"/>
                    </a:p>
                  </a:txBody>
                  <a:tcPr/>
                </a:tc>
                <a:extLst>
                  <a:ext uri="{0D108BD9-81ED-4DB2-BD59-A6C34878D82A}">
                    <a16:rowId xmlns:a16="http://schemas.microsoft.com/office/drawing/2014/main" val="3316160222"/>
                  </a:ext>
                </a:extLst>
              </a:tr>
              <a:tr h="370840">
                <a:tc>
                  <a:txBody>
                    <a:bodyPr/>
                    <a:lstStyle/>
                    <a:p>
                      <a:r>
                        <a:rPr lang="en-GB" sz="4000" dirty="0"/>
                        <a:t>Teachable</a:t>
                      </a:r>
                    </a:p>
                  </a:txBody>
                  <a:tcPr/>
                </a:tc>
                <a:tc>
                  <a:txBody>
                    <a:bodyPr/>
                    <a:lstStyle/>
                    <a:p>
                      <a:endParaRPr lang="en-GB"/>
                    </a:p>
                  </a:txBody>
                  <a:tcPr/>
                </a:tc>
                <a:extLst>
                  <a:ext uri="{0D108BD9-81ED-4DB2-BD59-A6C34878D82A}">
                    <a16:rowId xmlns:a16="http://schemas.microsoft.com/office/drawing/2014/main" val="4143206160"/>
                  </a:ext>
                </a:extLst>
              </a:tr>
              <a:tr h="370840">
                <a:tc>
                  <a:txBody>
                    <a:bodyPr/>
                    <a:lstStyle/>
                    <a:p>
                      <a:r>
                        <a:rPr lang="en-GB" sz="4000" dirty="0"/>
                        <a:t>Encouraging</a:t>
                      </a:r>
                    </a:p>
                  </a:txBody>
                  <a:tcPr/>
                </a:tc>
                <a:tc>
                  <a:txBody>
                    <a:bodyPr/>
                    <a:lstStyle/>
                    <a:p>
                      <a:endParaRPr lang="en-GB"/>
                    </a:p>
                  </a:txBody>
                  <a:tcPr/>
                </a:tc>
                <a:extLst>
                  <a:ext uri="{0D108BD9-81ED-4DB2-BD59-A6C34878D82A}">
                    <a16:rowId xmlns:a16="http://schemas.microsoft.com/office/drawing/2014/main" val="2064907278"/>
                  </a:ext>
                </a:extLst>
              </a:tr>
              <a:tr h="370840">
                <a:tc>
                  <a:txBody>
                    <a:bodyPr/>
                    <a:lstStyle/>
                    <a:p>
                      <a:r>
                        <a:rPr lang="en-GB" sz="4000" dirty="0"/>
                        <a:t>Open</a:t>
                      </a:r>
                    </a:p>
                  </a:txBody>
                  <a:tcPr/>
                </a:tc>
                <a:tc>
                  <a:txBody>
                    <a:bodyPr/>
                    <a:lstStyle/>
                    <a:p>
                      <a:endParaRPr lang="en-GB" dirty="0"/>
                    </a:p>
                  </a:txBody>
                  <a:tcPr/>
                </a:tc>
                <a:extLst>
                  <a:ext uri="{0D108BD9-81ED-4DB2-BD59-A6C34878D82A}">
                    <a16:rowId xmlns:a16="http://schemas.microsoft.com/office/drawing/2014/main" val="3553369696"/>
                  </a:ext>
                </a:extLst>
              </a:tr>
            </a:tbl>
          </a:graphicData>
        </a:graphic>
      </p:graphicFrame>
      <p:sp>
        <p:nvSpPr>
          <p:cNvPr id="4" name="TextBox 3"/>
          <p:cNvSpPr txBox="1"/>
          <p:nvPr/>
        </p:nvSpPr>
        <p:spPr>
          <a:xfrm>
            <a:off x="182880" y="1572439"/>
            <a:ext cx="8736037" cy="769441"/>
          </a:xfrm>
          <a:prstGeom prst="rect">
            <a:avLst/>
          </a:prstGeom>
          <a:noFill/>
        </p:spPr>
        <p:txBody>
          <a:bodyPr wrap="square" rtlCol="0">
            <a:spAutoFit/>
          </a:bodyPr>
          <a:lstStyle/>
          <a:p>
            <a:pPr marL="571500" lvl="0" indent="-571500">
              <a:buFont typeface="Arial" panose="020B0604020202020204" pitchFamily="34" charset="0"/>
              <a:buChar char="•"/>
            </a:pPr>
            <a:r>
              <a:rPr lang="en-GB" sz="4400">
                <a:solidFill>
                  <a:prstClr val="black"/>
                </a:solidFill>
                <a:latin typeface="Segoe Print" panose="02000600000000000000" pitchFamily="2" charset="0"/>
              </a:rPr>
              <a:t>Response – ‘so what?’</a:t>
            </a:r>
            <a:endParaRPr lang="en-GB" sz="4400"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254945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912131899"/>
              </p:ext>
            </p:extLst>
          </p:nvPr>
        </p:nvGraphicFramePr>
        <p:xfrm>
          <a:off x="337625" y="2311400"/>
          <a:ext cx="8285870" cy="4206240"/>
        </p:xfrm>
        <a:graphic>
          <a:graphicData uri="http://schemas.openxmlformats.org/drawingml/2006/table">
            <a:tbl>
              <a:tblPr firstRow="1" bandRow="1">
                <a:tableStyleId>{16D9F66E-5EB9-4882-86FB-DCBF35E3C3E4}</a:tableStyleId>
              </a:tblPr>
              <a:tblGrid>
                <a:gridCol w="4142935">
                  <a:extLst>
                    <a:ext uri="{9D8B030D-6E8A-4147-A177-3AD203B41FA5}">
                      <a16:colId xmlns:a16="http://schemas.microsoft.com/office/drawing/2014/main" val="1982943456"/>
                    </a:ext>
                  </a:extLst>
                </a:gridCol>
                <a:gridCol w="4142935">
                  <a:extLst>
                    <a:ext uri="{9D8B030D-6E8A-4147-A177-3AD203B41FA5}">
                      <a16:colId xmlns:a16="http://schemas.microsoft.com/office/drawing/2014/main" val="2773934326"/>
                    </a:ext>
                  </a:extLst>
                </a:gridCol>
              </a:tblGrid>
              <a:tr h="370840">
                <a:tc>
                  <a:txBody>
                    <a:bodyPr/>
                    <a:lstStyle/>
                    <a:p>
                      <a:r>
                        <a:rPr lang="en-GB" sz="4000" dirty="0"/>
                        <a:t>Not Teaching</a:t>
                      </a:r>
                    </a:p>
                  </a:txBody>
                  <a:tcPr/>
                </a:tc>
                <a:tc>
                  <a:txBody>
                    <a:bodyPr/>
                    <a:lstStyle/>
                    <a:p>
                      <a:r>
                        <a:rPr lang="en-GB" sz="4000" dirty="0"/>
                        <a:t>Gift of Teaching</a:t>
                      </a:r>
                    </a:p>
                  </a:txBody>
                  <a:tcPr/>
                </a:tc>
                <a:extLst>
                  <a:ext uri="{0D108BD9-81ED-4DB2-BD59-A6C34878D82A}">
                    <a16:rowId xmlns:a16="http://schemas.microsoft.com/office/drawing/2014/main" val="893799988"/>
                  </a:ext>
                </a:extLst>
              </a:tr>
              <a:tr h="370840">
                <a:tc>
                  <a:txBody>
                    <a:bodyPr/>
                    <a:lstStyle/>
                    <a:p>
                      <a:r>
                        <a:rPr lang="en-GB" sz="4000" dirty="0"/>
                        <a:t>Thankful</a:t>
                      </a:r>
                    </a:p>
                  </a:txBody>
                  <a:tcPr/>
                </a:tc>
                <a:tc>
                  <a:txBody>
                    <a:bodyPr/>
                    <a:lstStyle/>
                    <a:p>
                      <a:r>
                        <a:rPr lang="en-GB" sz="4000" dirty="0"/>
                        <a:t>Thankful</a:t>
                      </a:r>
                    </a:p>
                  </a:txBody>
                  <a:tcPr/>
                </a:tc>
                <a:extLst>
                  <a:ext uri="{0D108BD9-81ED-4DB2-BD59-A6C34878D82A}">
                    <a16:rowId xmlns:a16="http://schemas.microsoft.com/office/drawing/2014/main" val="1252121444"/>
                  </a:ext>
                </a:extLst>
              </a:tr>
              <a:tr h="370840">
                <a:tc>
                  <a:txBody>
                    <a:bodyPr/>
                    <a:lstStyle/>
                    <a:p>
                      <a:r>
                        <a:rPr lang="en-GB" sz="4000" dirty="0"/>
                        <a:t>Prayerful</a:t>
                      </a:r>
                    </a:p>
                  </a:txBody>
                  <a:tcPr/>
                </a:tc>
                <a:tc>
                  <a:txBody>
                    <a:bodyPr/>
                    <a:lstStyle/>
                    <a:p>
                      <a:r>
                        <a:rPr lang="en-GB" sz="4000" dirty="0"/>
                        <a:t>Prayerful</a:t>
                      </a:r>
                    </a:p>
                  </a:txBody>
                  <a:tcPr/>
                </a:tc>
                <a:extLst>
                  <a:ext uri="{0D108BD9-81ED-4DB2-BD59-A6C34878D82A}">
                    <a16:rowId xmlns:a16="http://schemas.microsoft.com/office/drawing/2014/main" val="3316160222"/>
                  </a:ext>
                </a:extLst>
              </a:tr>
              <a:tr h="370840">
                <a:tc>
                  <a:txBody>
                    <a:bodyPr/>
                    <a:lstStyle/>
                    <a:p>
                      <a:r>
                        <a:rPr lang="en-GB" sz="4000" dirty="0"/>
                        <a:t>Teachable</a:t>
                      </a:r>
                    </a:p>
                  </a:txBody>
                  <a:tcPr/>
                </a:tc>
                <a:tc>
                  <a:txBody>
                    <a:bodyPr/>
                    <a:lstStyle/>
                    <a:p>
                      <a:r>
                        <a:rPr lang="en-GB" sz="4000" dirty="0"/>
                        <a:t>Teachable</a:t>
                      </a:r>
                    </a:p>
                  </a:txBody>
                  <a:tcPr/>
                </a:tc>
                <a:extLst>
                  <a:ext uri="{0D108BD9-81ED-4DB2-BD59-A6C34878D82A}">
                    <a16:rowId xmlns:a16="http://schemas.microsoft.com/office/drawing/2014/main" val="4143206160"/>
                  </a:ext>
                </a:extLst>
              </a:tr>
              <a:tr h="370840">
                <a:tc>
                  <a:txBody>
                    <a:bodyPr/>
                    <a:lstStyle/>
                    <a:p>
                      <a:r>
                        <a:rPr lang="en-GB" sz="4000" dirty="0"/>
                        <a:t>Encouraging</a:t>
                      </a:r>
                    </a:p>
                  </a:txBody>
                  <a:tcPr/>
                </a:tc>
                <a:tc>
                  <a:txBody>
                    <a:bodyPr/>
                    <a:lstStyle/>
                    <a:p>
                      <a:r>
                        <a:rPr lang="en-GB" sz="4000" dirty="0"/>
                        <a:t>Encouraged</a:t>
                      </a:r>
                    </a:p>
                  </a:txBody>
                  <a:tcPr/>
                </a:tc>
                <a:extLst>
                  <a:ext uri="{0D108BD9-81ED-4DB2-BD59-A6C34878D82A}">
                    <a16:rowId xmlns:a16="http://schemas.microsoft.com/office/drawing/2014/main" val="2064907278"/>
                  </a:ext>
                </a:extLst>
              </a:tr>
              <a:tr h="370840">
                <a:tc>
                  <a:txBody>
                    <a:bodyPr/>
                    <a:lstStyle/>
                    <a:p>
                      <a:r>
                        <a:rPr lang="en-GB" sz="4000" dirty="0"/>
                        <a:t>Open</a:t>
                      </a:r>
                    </a:p>
                  </a:txBody>
                  <a:tcPr/>
                </a:tc>
                <a:tc>
                  <a:txBody>
                    <a:bodyPr/>
                    <a:lstStyle/>
                    <a:p>
                      <a:r>
                        <a:rPr lang="en-GB" sz="4000" dirty="0"/>
                        <a:t>Open</a:t>
                      </a:r>
                    </a:p>
                  </a:txBody>
                  <a:tcPr/>
                </a:tc>
                <a:extLst>
                  <a:ext uri="{0D108BD9-81ED-4DB2-BD59-A6C34878D82A}">
                    <a16:rowId xmlns:a16="http://schemas.microsoft.com/office/drawing/2014/main" val="3553369696"/>
                  </a:ext>
                </a:extLst>
              </a:tr>
            </a:tbl>
          </a:graphicData>
        </a:graphic>
      </p:graphicFrame>
      <p:sp>
        <p:nvSpPr>
          <p:cNvPr id="4" name="TextBox 3"/>
          <p:cNvSpPr txBox="1"/>
          <p:nvPr/>
        </p:nvSpPr>
        <p:spPr>
          <a:xfrm>
            <a:off x="182880" y="1572439"/>
            <a:ext cx="8736037" cy="769441"/>
          </a:xfrm>
          <a:prstGeom prst="rect">
            <a:avLst/>
          </a:prstGeom>
          <a:noFill/>
        </p:spPr>
        <p:txBody>
          <a:bodyPr wrap="square" rtlCol="0">
            <a:spAutoFit/>
          </a:bodyPr>
          <a:lstStyle/>
          <a:p>
            <a:pPr marL="571500" lvl="0" indent="-571500">
              <a:buFont typeface="Arial" panose="020B0604020202020204" pitchFamily="34" charset="0"/>
              <a:buChar char="•"/>
            </a:pPr>
            <a:r>
              <a:rPr lang="en-GB" sz="4400">
                <a:solidFill>
                  <a:prstClr val="black"/>
                </a:solidFill>
                <a:latin typeface="Segoe Print" panose="02000600000000000000" pitchFamily="2" charset="0"/>
              </a:rPr>
              <a:t>Response – ‘so what?’</a:t>
            </a:r>
            <a:endParaRPr lang="en-GB" sz="4400"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53320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4" name="TextBox 3"/>
          <p:cNvSpPr txBox="1"/>
          <p:nvPr/>
        </p:nvSpPr>
        <p:spPr>
          <a:xfrm>
            <a:off x="98474" y="647114"/>
            <a:ext cx="8820443" cy="1446550"/>
          </a:xfrm>
          <a:prstGeom prst="rect">
            <a:avLst/>
          </a:prstGeom>
          <a:noFill/>
        </p:spPr>
        <p:txBody>
          <a:bodyPr wrap="square" rtlCol="0">
            <a:spAutoFit/>
          </a:bodyPr>
          <a:lstStyle/>
          <a:p>
            <a:r>
              <a:rPr lang="en-GB" sz="4400" b="1" dirty="0">
                <a:latin typeface="Segoe Print" panose="02000600000000000000" pitchFamily="2" charset="0"/>
              </a:rPr>
              <a:t>Spiritual Gift of Teaching</a:t>
            </a:r>
          </a:p>
          <a:p>
            <a:pPr marL="571500" indent="-571500">
              <a:buFont typeface="Arial" panose="020B0604020202020204" pitchFamily="34" charset="0"/>
              <a:buChar char="•"/>
            </a:pPr>
            <a:r>
              <a:rPr lang="en-GB" sz="4400" dirty="0">
                <a:latin typeface="Segoe Print" panose="02000600000000000000" pitchFamily="2" charset="0"/>
              </a:rPr>
              <a:t>Recognise – ‘what?’</a:t>
            </a:r>
          </a:p>
        </p:txBody>
      </p:sp>
    </p:spTree>
    <p:extLst>
      <p:ext uri="{BB962C8B-B14F-4D97-AF65-F5344CB8AC3E}">
        <p14:creationId xmlns:p14="http://schemas.microsoft.com/office/powerpoint/2010/main" val="353641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4" name="TextBox 3"/>
          <p:cNvSpPr txBox="1"/>
          <p:nvPr/>
        </p:nvSpPr>
        <p:spPr>
          <a:xfrm>
            <a:off x="98474" y="647114"/>
            <a:ext cx="8820443" cy="2123658"/>
          </a:xfrm>
          <a:prstGeom prst="rect">
            <a:avLst/>
          </a:prstGeom>
          <a:noFill/>
        </p:spPr>
        <p:txBody>
          <a:bodyPr wrap="square" rtlCol="0">
            <a:spAutoFit/>
          </a:bodyPr>
          <a:lstStyle/>
          <a:p>
            <a:r>
              <a:rPr lang="en-GB" sz="4400" b="1" dirty="0">
                <a:latin typeface="Segoe Print" panose="02000600000000000000" pitchFamily="2" charset="0"/>
              </a:rPr>
              <a:t>Spiritual Gift of Teaching</a:t>
            </a:r>
          </a:p>
          <a:p>
            <a:pPr marL="571500" indent="-571500">
              <a:buFont typeface="Arial" panose="020B0604020202020204" pitchFamily="34" charset="0"/>
              <a:buChar char="•"/>
            </a:pPr>
            <a:r>
              <a:rPr lang="en-GB" sz="4400" dirty="0">
                <a:latin typeface="Segoe Print" panose="02000600000000000000" pitchFamily="2" charset="0"/>
              </a:rPr>
              <a:t>Recognise – ‘what?’</a:t>
            </a:r>
          </a:p>
          <a:p>
            <a:pPr marL="1028700" lvl="1" indent="-571500">
              <a:buFont typeface="Arial" panose="020B0604020202020204" pitchFamily="34" charset="0"/>
              <a:buChar char="•"/>
            </a:pPr>
            <a:r>
              <a:rPr lang="en-GB" sz="4400" dirty="0">
                <a:latin typeface="Segoe Print" panose="02000600000000000000" pitchFamily="2" charset="0"/>
              </a:rPr>
              <a:t>teaching the truth of God</a:t>
            </a:r>
          </a:p>
        </p:txBody>
      </p:sp>
    </p:spTree>
    <p:extLst>
      <p:ext uri="{BB962C8B-B14F-4D97-AF65-F5344CB8AC3E}">
        <p14:creationId xmlns:p14="http://schemas.microsoft.com/office/powerpoint/2010/main" val="349000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4" name="TextBox 3"/>
          <p:cNvSpPr txBox="1"/>
          <p:nvPr/>
        </p:nvSpPr>
        <p:spPr>
          <a:xfrm>
            <a:off x="98474" y="647114"/>
            <a:ext cx="8820443" cy="2123658"/>
          </a:xfrm>
          <a:prstGeom prst="rect">
            <a:avLst/>
          </a:prstGeom>
          <a:noFill/>
        </p:spPr>
        <p:txBody>
          <a:bodyPr wrap="square" rtlCol="0">
            <a:spAutoFit/>
          </a:bodyPr>
          <a:lstStyle/>
          <a:p>
            <a:r>
              <a:rPr lang="en-GB" sz="4400" b="1" dirty="0">
                <a:latin typeface="Segoe Print" panose="02000600000000000000" pitchFamily="2" charset="0"/>
              </a:rPr>
              <a:t>Spiritual Gift of Teaching</a:t>
            </a:r>
          </a:p>
          <a:p>
            <a:pPr marL="571500" indent="-571500">
              <a:buFont typeface="Arial" panose="020B0604020202020204" pitchFamily="34" charset="0"/>
              <a:buChar char="•"/>
            </a:pPr>
            <a:r>
              <a:rPr lang="en-GB" sz="4400" dirty="0">
                <a:latin typeface="Segoe Print" panose="02000600000000000000" pitchFamily="2" charset="0"/>
              </a:rPr>
              <a:t>Recognise – ‘what?’</a:t>
            </a:r>
          </a:p>
          <a:p>
            <a:pPr marL="1028700" lvl="1" indent="-571500">
              <a:buFont typeface="Arial" panose="020B0604020202020204" pitchFamily="34" charset="0"/>
              <a:buChar char="•"/>
            </a:pPr>
            <a:r>
              <a:rPr lang="en-GB" sz="4400" dirty="0">
                <a:latin typeface="Segoe Print" panose="02000600000000000000" pitchFamily="2" charset="0"/>
              </a:rPr>
              <a:t>teaching the truth of God</a:t>
            </a:r>
          </a:p>
        </p:txBody>
      </p:sp>
      <p:sp>
        <p:nvSpPr>
          <p:cNvPr id="3" name="TextBox 2"/>
          <p:cNvSpPr txBox="1"/>
          <p:nvPr/>
        </p:nvSpPr>
        <p:spPr>
          <a:xfrm>
            <a:off x="98474" y="2912012"/>
            <a:ext cx="8820443" cy="2677656"/>
          </a:xfrm>
          <a:prstGeom prst="rect">
            <a:avLst/>
          </a:prstGeom>
          <a:noFill/>
        </p:spPr>
        <p:txBody>
          <a:bodyPr wrap="square" rtlCol="0">
            <a:spAutoFit/>
          </a:bodyPr>
          <a:lstStyle/>
          <a:p>
            <a:r>
              <a:rPr lang="en-GB" sz="2800" dirty="0">
                <a:latin typeface="Segoe Print" panose="02000600000000000000" pitchFamily="2" charset="0"/>
              </a:rPr>
              <a:t>Mark 1:21 - Jesus (and his new disciples) went to Capernaum, and when the Sabbath came, Jesus went into the synagogue and began to teach. The people were amazed at this teaching, because he taught them as one who had authority, not as their teachers of the law.</a:t>
            </a:r>
          </a:p>
        </p:txBody>
      </p:sp>
    </p:spTree>
    <p:extLst>
      <p:ext uri="{BB962C8B-B14F-4D97-AF65-F5344CB8AC3E}">
        <p14:creationId xmlns:p14="http://schemas.microsoft.com/office/powerpoint/2010/main" val="188287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4" name="TextBox 3"/>
          <p:cNvSpPr txBox="1"/>
          <p:nvPr/>
        </p:nvSpPr>
        <p:spPr>
          <a:xfrm>
            <a:off x="98474" y="647114"/>
            <a:ext cx="8820443" cy="2123658"/>
          </a:xfrm>
          <a:prstGeom prst="rect">
            <a:avLst/>
          </a:prstGeom>
          <a:noFill/>
        </p:spPr>
        <p:txBody>
          <a:bodyPr wrap="square" rtlCol="0">
            <a:spAutoFit/>
          </a:bodyPr>
          <a:lstStyle/>
          <a:p>
            <a:r>
              <a:rPr lang="en-GB" sz="4400" b="1" dirty="0">
                <a:latin typeface="Segoe Print" panose="02000600000000000000" pitchFamily="2" charset="0"/>
              </a:rPr>
              <a:t>Spiritual Gift of Teaching</a:t>
            </a:r>
          </a:p>
          <a:p>
            <a:pPr marL="571500" indent="-571500">
              <a:buFont typeface="Arial" panose="020B0604020202020204" pitchFamily="34" charset="0"/>
              <a:buChar char="•"/>
            </a:pPr>
            <a:r>
              <a:rPr lang="en-GB" sz="4400" dirty="0">
                <a:latin typeface="Segoe Print" panose="02000600000000000000" pitchFamily="2" charset="0"/>
              </a:rPr>
              <a:t>Recognise – ‘what?’</a:t>
            </a:r>
          </a:p>
          <a:p>
            <a:pPr marL="1028700" lvl="1" indent="-571500">
              <a:buFont typeface="Arial" panose="020B0604020202020204" pitchFamily="34" charset="0"/>
              <a:buChar char="•"/>
            </a:pPr>
            <a:r>
              <a:rPr lang="en-GB" sz="4400" dirty="0">
                <a:latin typeface="Segoe Print" panose="02000600000000000000" pitchFamily="2" charset="0"/>
              </a:rPr>
              <a:t>teaching the truth of God</a:t>
            </a:r>
          </a:p>
        </p:txBody>
      </p:sp>
      <p:sp>
        <p:nvSpPr>
          <p:cNvPr id="3" name="TextBox 2"/>
          <p:cNvSpPr txBox="1"/>
          <p:nvPr/>
        </p:nvSpPr>
        <p:spPr>
          <a:xfrm>
            <a:off x="98474" y="2912012"/>
            <a:ext cx="8820443" cy="1815882"/>
          </a:xfrm>
          <a:prstGeom prst="rect">
            <a:avLst/>
          </a:prstGeom>
          <a:noFill/>
        </p:spPr>
        <p:txBody>
          <a:bodyPr wrap="square" rtlCol="0">
            <a:spAutoFit/>
          </a:bodyPr>
          <a:lstStyle/>
          <a:p>
            <a:r>
              <a:rPr lang="en-GB" sz="2800" dirty="0">
                <a:latin typeface="Segoe Print" panose="02000600000000000000" pitchFamily="2" charset="0"/>
              </a:rPr>
              <a:t>Matthew 7:29 -When Jesus had finished saying these things, the crowds were amazed at his teaching, because he taught as one with authority, and not as their teachers of the law.</a:t>
            </a:r>
          </a:p>
        </p:txBody>
      </p:sp>
    </p:spTree>
    <p:extLst>
      <p:ext uri="{BB962C8B-B14F-4D97-AF65-F5344CB8AC3E}">
        <p14:creationId xmlns:p14="http://schemas.microsoft.com/office/powerpoint/2010/main" val="137574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4" name="TextBox 3"/>
          <p:cNvSpPr txBox="1"/>
          <p:nvPr/>
        </p:nvSpPr>
        <p:spPr>
          <a:xfrm>
            <a:off x="98474" y="647114"/>
            <a:ext cx="8820443" cy="2123658"/>
          </a:xfrm>
          <a:prstGeom prst="rect">
            <a:avLst/>
          </a:prstGeom>
          <a:noFill/>
        </p:spPr>
        <p:txBody>
          <a:bodyPr wrap="square" rtlCol="0">
            <a:spAutoFit/>
          </a:bodyPr>
          <a:lstStyle/>
          <a:p>
            <a:r>
              <a:rPr lang="en-GB" sz="4400" b="1" dirty="0">
                <a:latin typeface="Segoe Print" panose="02000600000000000000" pitchFamily="2" charset="0"/>
              </a:rPr>
              <a:t>Spiritual Gift of Teaching</a:t>
            </a:r>
          </a:p>
          <a:p>
            <a:pPr marL="571500" indent="-571500">
              <a:buFont typeface="Arial" panose="020B0604020202020204" pitchFamily="34" charset="0"/>
              <a:buChar char="•"/>
            </a:pPr>
            <a:r>
              <a:rPr lang="en-GB" sz="4400" dirty="0">
                <a:latin typeface="Segoe Print" panose="02000600000000000000" pitchFamily="2" charset="0"/>
              </a:rPr>
              <a:t>Recognise – ‘what?’</a:t>
            </a:r>
          </a:p>
          <a:p>
            <a:pPr marL="1028700" lvl="1" indent="-571500">
              <a:buFont typeface="Arial" panose="020B0604020202020204" pitchFamily="34" charset="0"/>
              <a:buChar char="•"/>
            </a:pPr>
            <a:r>
              <a:rPr lang="en-GB" sz="4400" dirty="0">
                <a:latin typeface="Segoe Print" panose="02000600000000000000" pitchFamily="2" charset="0"/>
              </a:rPr>
              <a:t>teaching the truth of God</a:t>
            </a:r>
          </a:p>
        </p:txBody>
      </p:sp>
      <p:sp>
        <p:nvSpPr>
          <p:cNvPr id="3" name="TextBox 2"/>
          <p:cNvSpPr txBox="1"/>
          <p:nvPr/>
        </p:nvSpPr>
        <p:spPr>
          <a:xfrm>
            <a:off x="98474" y="2912012"/>
            <a:ext cx="8820443" cy="2246769"/>
          </a:xfrm>
          <a:prstGeom prst="rect">
            <a:avLst/>
          </a:prstGeom>
          <a:noFill/>
        </p:spPr>
        <p:txBody>
          <a:bodyPr wrap="square" rtlCol="0">
            <a:spAutoFit/>
          </a:bodyPr>
          <a:lstStyle/>
          <a:p>
            <a:r>
              <a:rPr lang="en-GB" sz="2800" dirty="0">
                <a:latin typeface="Segoe Print" panose="02000600000000000000" pitchFamily="2" charset="0"/>
              </a:rPr>
              <a:t>Acts 4:13 -When they saw the courage of Peter and John and realised that they were unschooled, ordinary men, they were astonished and they took note that these men had been with Jesus.</a:t>
            </a:r>
          </a:p>
        </p:txBody>
      </p:sp>
    </p:spTree>
    <p:extLst>
      <p:ext uri="{BB962C8B-B14F-4D97-AF65-F5344CB8AC3E}">
        <p14:creationId xmlns:p14="http://schemas.microsoft.com/office/powerpoint/2010/main" val="26355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4" name="TextBox 3"/>
          <p:cNvSpPr txBox="1"/>
          <p:nvPr/>
        </p:nvSpPr>
        <p:spPr>
          <a:xfrm>
            <a:off x="98474" y="647114"/>
            <a:ext cx="8820443" cy="2123658"/>
          </a:xfrm>
          <a:prstGeom prst="rect">
            <a:avLst/>
          </a:prstGeom>
          <a:noFill/>
        </p:spPr>
        <p:txBody>
          <a:bodyPr wrap="square" rtlCol="0">
            <a:spAutoFit/>
          </a:bodyPr>
          <a:lstStyle/>
          <a:p>
            <a:r>
              <a:rPr lang="en-GB" sz="4400" b="1" dirty="0">
                <a:latin typeface="Segoe Print" panose="02000600000000000000" pitchFamily="2" charset="0"/>
              </a:rPr>
              <a:t>Spiritual Gift of Teaching</a:t>
            </a:r>
          </a:p>
          <a:p>
            <a:pPr marL="571500" indent="-571500">
              <a:buFont typeface="Arial" panose="020B0604020202020204" pitchFamily="34" charset="0"/>
              <a:buChar char="•"/>
            </a:pPr>
            <a:r>
              <a:rPr lang="en-GB" sz="4400" dirty="0">
                <a:latin typeface="Segoe Print" panose="02000600000000000000" pitchFamily="2" charset="0"/>
              </a:rPr>
              <a:t>Recognise – ‘what?’</a:t>
            </a:r>
          </a:p>
          <a:p>
            <a:pPr marL="571500" indent="-571500">
              <a:buFont typeface="Arial" panose="020B0604020202020204" pitchFamily="34" charset="0"/>
              <a:buChar char="•"/>
            </a:pPr>
            <a:r>
              <a:rPr lang="en-GB" sz="4400" dirty="0">
                <a:latin typeface="Segoe Print" panose="02000600000000000000" pitchFamily="2" charset="0"/>
              </a:rPr>
              <a:t>Reason – ‘why?’</a:t>
            </a:r>
          </a:p>
        </p:txBody>
      </p:sp>
    </p:spTree>
    <p:extLst>
      <p:ext uri="{BB962C8B-B14F-4D97-AF65-F5344CB8AC3E}">
        <p14:creationId xmlns:p14="http://schemas.microsoft.com/office/powerpoint/2010/main" val="318768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52"/>
            <a:ext cx="9144000" cy="6855858"/>
          </a:xfrm>
          <a:prstGeom prst="rect">
            <a:avLst/>
          </a:prstGeom>
        </p:spPr>
      </p:pic>
      <p:sp>
        <p:nvSpPr>
          <p:cNvPr id="4" name="TextBox 3"/>
          <p:cNvSpPr txBox="1"/>
          <p:nvPr/>
        </p:nvSpPr>
        <p:spPr>
          <a:xfrm>
            <a:off x="0" y="647114"/>
            <a:ext cx="9144000" cy="2800767"/>
          </a:xfrm>
          <a:prstGeom prst="rect">
            <a:avLst/>
          </a:prstGeom>
          <a:noFill/>
        </p:spPr>
        <p:txBody>
          <a:bodyPr wrap="square" rtlCol="0">
            <a:spAutoFit/>
          </a:bodyPr>
          <a:lstStyle/>
          <a:p>
            <a:r>
              <a:rPr lang="en-GB" sz="4400" b="1" dirty="0">
                <a:latin typeface="Segoe Print" panose="02000600000000000000" pitchFamily="2" charset="0"/>
              </a:rPr>
              <a:t>Spiritual Gift of Teaching</a:t>
            </a:r>
          </a:p>
          <a:p>
            <a:pPr marL="571500" indent="-571500">
              <a:buFont typeface="Arial" panose="020B0604020202020204" pitchFamily="34" charset="0"/>
              <a:buChar char="•"/>
            </a:pPr>
            <a:r>
              <a:rPr lang="en-GB" sz="4400" dirty="0">
                <a:latin typeface="Segoe Print" panose="02000600000000000000" pitchFamily="2" charset="0"/>
              </a:rPr>
              <a:t>Recognise – ‘what?’</a:t>
            </a:r>
          </a:p>
          <a:p>
            <a:pPr marL="571500" indent="-571500">
              <a:buFont typeface="Arial" panose="020B0604020202020204" pitchFamily="34" charset="0"/>
              <a:buChar char="•"/>
            </a:pPr>
            <a:r>
              <a:rPr lang="en-GB" sz="4400" dirty="0">
                <a:latin typeface="Segoe Print" panose="02000600000000000000" pitchFamily="2" charset="0"/>
              </a:rPr>
              <a:t>Reason – ‘why?’</a:t>
            </a:r>
            <a:br>
              <a:rPr lang="en-GB" sz="4400" dirty="0">
                <a:latin typeface="Segoe Print" panose="02000600000000000000" pitchFamily="2" charset="0"/>
              </a:rPr>
            </a:br>
            <a:r>
              <a:rPr lang="en-GB" sz="4400" dirty="0">
                <a:latin typeface="Segoe Print" panose="02000600000000000000" pitchFamily="2" charset="0"/>
              </a:rPr>
              <a:t>Because we all need teaching</a:t>
            </a:r>
          </a:p>
        </p:txBody>
      </p:sp>
    </p:spTree>
    <p:extLst>
      <p:ext uri="{BB962C8B-B14F-4D97-AF65-F5344CB8AC3E}">
        <p14:creationId xmlns:p14="http://schemas.microsoft.com/office/powerpoint/2010/main" val="592546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Gift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52"/>
            <a:ext cx="9144000" cy="6855858"/>
          </a:xfrm>
          <a:prstGeom prst="rect">
            <a:avLst/>
          </a:prstGeom>
        </p:spPr>
      </p:pic>
      <p:sp>
        <p:nvSpPr>
          <p:cNvPr id="4" name="TextBox 3"/>
          <p:cNvSpPr txBox="1"/>
          <p:nvPr/>
        </p:nvSpPr>
        <p:spPr>
          <a:xfrm>
            <a:off x="0" y="647114"/>
            <a:ext cx="9144000" cy="769441"/>
          </a:xfrm>
          <a:prstGeom prst="rect">
            <a:avLst/>
          </a:prstGeom>
          <a:noFill/>
        </p:spPr>
        <p:txBody>
          <a:bodyPr wrap="square" rtlCol="0">
            <a:spAutoFit/>
          </a:bodyPr>
          <a:lstStyle/>
          <a:p>
            <a:r>
              <a:rPr lang="en-GB" sz="4400" b="1" dirty="0">
                <a:latin typeface="Segoe Print" panose="02000600000000000000" pitchFamily="2" charset="0"/>
              </a:rPr>
              <a:t>Spiritual Gift of Teaching</a:t>
            </a:r>
          </a:p>
        </p:txBody>
      </p:sp>
      <p:sp>
        <p:nvSpPr>
          <p:cNvPr id="3" name="TextBox 2"/>
          <p:cNvSpPr txBox="1"/>
          <p:nvPr/>
        </p:nvSpPr>
        <p:spPr>
          <a:xfrm>
            <a:off x="154745" y="1416555"/>
            <a:ext cx="8862646" cy="4031873"/>
          </a:xfrm>
          <a:prstGeom prst="rect">
            <a:avLst/>
          </a:prstGeom>
          <a:noFill/>
        </p:spPr>
        <p:txBody>
          <a:bodyPr wrap="square" rtlCol="0">
            <a:spAutoFit/>
          </a:bodyPr>
          <a:lstStyle/>
          <a:p>
            <a:r>
              <a:rPr lang="en-GB" sz="2400" dirty="0">
                <a:latin typeface="Segoe Print" panose="02000600000000000000" pitchFamily="2" charset="0"/>
              </a:rPr>
              <a:t>Ephesians 4:11-13 </a:t>
            </a:r>
            <a:r>
              <a:rPr lang="en-GB" sz="3200" dirty="0">
                <a:latin typeface="Segoe Print" panose="02000600000000000000" pitchFamily="2" charset="0"/>
              </a:rPr>
              <a:t>-</a:t>
            </a:r>
            <a:r>
              <a:rPr lang="en-GB" sz="2800" dirty="0">
                <a:latin typeface="Segoe Print" panose="02000600000000000000" pitchFamily="2" charset="0"/>
              </a:rPr>
              <a:t>It was (Christ) who gave some to be apostles, some to be prophets, some to be evangelists, and some to be pastors and teachers, to prepare God’s people for works of service, so that the body of Christ may be built up until we all reach unity in the faith and in the knowledge of the Son of God and become mature, attaining to the whole measure of the fullness of Christ.</a:t>
            </a:r>
            <a:endParaRPr lang="en-GB" sz="3000" dirty="0">
              <a:latin typeface="Segoe Print" panose="02000600000000000000" pitchFamily="2" charset="0"/>
            </a:endParaRPr>
          </a:p>
        </p:txBody>
      </p:sp>
    </p:spTree>
    <p:extLst>
      <p:ext uri="{BB962C8B-B14F-4D97-AF65-F5344CB8AC3E}">
        <p14:creationId xmlns:p14="http://schemas.microsoft.com/office/powerpoint/2010/main" val="2167667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TotalTime>
  <Words>593</Words>
  <Application>Microsoft Office PowerPoint</Application>
  <PresentationFormat>On-screen Show (4:3)</PresentationFormat>
  <Paragraphs>72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Cordia New</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Pozzo</dc:creator>
  <cp:lastModifiedBy>Lenovo</cp:lastModifiedBy>
  <cp:revision>8</cp:revision>
  <dcterms:created xsi:type="dcterms:W3CDTF">2017-01-10T21:03:59Z</dcterms:created>
  <dcterms:modified xsi:type="dcterms:W3CDTF">2017-01-22T12:34:09Z</dcterms:modified>
</cp:coreProperties>
</file>