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46"/>
  </p:notesMasterIdLst>
  <p:handoutMasterIdLst>
    <p:handoutMasterId r:id="rId47"/>
  </p:handoutMasterIdLst>
  <p:sldIdLst>
    <p:sldId id="418" r:id="rId4"/>
    <p:sldId id="429" r:id="rId5"/>
    <p:sldId id="468" r:id="rId6"/>
    <p:sldId id="437" r:id="rId7"/>
    <p:sldId id="422" r:id="rId8"/>
    <p:sldId id="471" r:id="rId9"/>
    <p:sldId id="444" r:id="rId10"/>
    <p:sldId id="436" r:id="rId11"/>
    <p:sldId id="473" r:id="rId12"/>
    <p:sldId id="404" r:id="rId13"/>
    <p:sldId id="409" r:id="rId14"/>
    <p:sldId id="474" r:id="rId15"/>
    <p:sldId id="443" r:id="rId16"/>
    <p:sldId id="477" r:id="rId17"/>
    <p:sldId id="478" r:id="rId18"/>
    <p:sldId id="479" r:id="rId19"/>
    <p:sldId id="442" r:id="rId20"/>
    <p:sldId id="481" r:id="rId21"/>
    <p:sldId id="440" r:id="rId22"/>
    <p:sldId id="360" r:id="rId23"/>
    <p:sldId id="487" r:id="rId24"/>
    <p:sldId id="366" r:id="rId25"/>
    <p:sldId id="484" r:id="rId26"/>
    <p:sldId id="369" r:id="rId27"/>
    <p:sldId id="372" r:id="rId28"/>
    <p:sldId id="382" r:id="rId29"/>
    <p:sldId id="483" r:id="rId30"/>
    <p:sldId id="400" r:id="rId31"/>
    <p:sldId id="448" r:id="rId32"/>
    <p:sldId id="449" r:id="rId33"/>
    <p:sldId id="401" r:id="rId34"/>
    <p:sldId id="450" r:id="rId35"/>
    <p:sldId id="402" r:id="rId36"/>
    <p:sldId id="456" r:id="rId37"/>
    <p:sldId id="462" r:id="rId38"/>
    <p:sldId id="485" r:id="rId39"/>
    <p:sldId id="457" r:id="rId40"/>
    <p:sldId id="454" r:id="rId41"/>
    <p:sldId id="458" r:id="rId42"/>
    <p:sldId id="486" r:id="rId43"/>
    <p:sldId id="469" r:id="rId44"/>
    <p:sldId id="459" r:id="rId45"/>
  </p:sldIdLst>
  <p:sldSz cx="12192000" cy="6858000"/>
  <p:notesSz cx="6858000" cy="99472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33"/>
    <a:srgbClr val="660066"/>
    <a:srgbClr val="333399"/>
    <a:srgbClr val="523C88"/>
    <a:srgbClr val="000042"/>
    <a:srgbClr val="6600CC"/>
    <a:srgbClr val="CC0099"/>
    <a:srgbClr val="006600"/>
    <a:srgbClr val="400B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0074" autoAdjust="0"/>
    <p:restoredTop sz="94660"/>
  </p:normalViewPr>
  <p:slideViewPr>
    <p:cSldViewPr snapToGrid="0" showGuides="1">
      <p:cViewPr varScale="1">
        <p:scale>
          <a:sx n="45" d="100"/>
          <a:sy n="45" d="100"/>
        </p:scale>
        <p:origin x="48" y="6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73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47F158-C105-4D8E-AF43-A9E45C271C07}" type="datetimeFigureOut">
              <a:rPr lang="en-GB" smtClean="0"/>
              <a:t>07/02/2017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1F3321-05A0-4AFA-ABA8-E1EDA2BAB2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01428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D4F03A-F8E3-4B56-A374-043D0946FB96}" type="datetimeFigureOut">
              <a:rPr lang="en-GB" smtClean="0"/>
              <a:t>07/02/2017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787126"/>
            <a:ext cx="5486400" cy="391674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C99888-B332-49CA-AFE8-212F793EE4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84962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" y="755650"/>
            <a:ext cx="6629400" cy="37306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48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724956"/>
            <a:ext cx="5486400" cy="447627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44949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" y="755650"/>
            <a:ext cx="6629400" cy="37306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560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724956"/>
            <a:ext cx="5486400" cy="447627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40004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2FC32-90A5-4B70-A5A1-69BE2C0392BB}" type="datetimeFigureOut">
              <a:rPr lang="en-GB" smtClean="0"/>
              <a:t>07/02/2017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E85C0-A1AA-41CA-9D4C-DDD42B363F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8034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2FC32-90A5-4B70-A5A1-69BE2C0392BB}" type="datetimeFigureOut">
              <a:rPr lang="en-GB" smtClean="0"/>
              <a:t>07/02/2017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E85C0-A1AA-41CA-9D4C-DDD42B363F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06612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2FC32-90A5-4B70-A5A1-69BE2C0392BB}" type="datetimeFigureOut">
              <a:rPr lang="en-GB" smtClean="0"/>
              <a:t>07/02/2017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E85C0-A1AA-41CA-9D4C-DDD42B363F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20677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99" y="1122363"/>
            <a:ext cx="9143802" cy="2387600"/>
          </a:xfrm>
        </p:spPr>
        <p:txBody>
          <a:bodyPr anchor="b"/>
          <a:lstStyle>
            <a:lvl1pPr algn="ctr">
              <a:defRPr sz="3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99" y="3602038"/>
            <a:ext cx="9143802" cy="1655763"/>
          </a:xfrm>
        </p:spPr>
        <p:txBody>
          <a:bodyPr/>
          <a:lstStyle>
            <a:lvl1pPr marL="0" indent="0" algn="ctr">
              <a:buNone/>
              <a:defRPr sz="1200"/>
            </a:lvl1pPr>
            <a:lvl2pPr marL="228600" indent="0" algn="ctr">
              <a:buNone/>
              <a:defRPr sz="1000"/>
            </a:lvl2pPr>
            <a:lvl3pPr marL="457200" indent="0" algn="ctr">
              <a:buNone/>
              <a:defRPr sz="900"/>
            </a:lvl3pPr>
            <a:lvl4pPr marL="685800" indent="0" algn="ctr">
              <a:buNone/>
              <a:defRPr sz="800"/>
            </a:lvl4pPr>
            <a:lvl5pPr marL="914400" indent="0" algn="ctr">
              <a:buNone/>
              <a:defRPr sz="800"/>
            </a:lvl5pPr>
            <a:lvl6pPr marL="1143000" indent="0" algn="ctr">
              <a:buNone/>
              <a:defRPr sz="800"/>
            </a:lvl6pPr>
            <a:lvl7pPr marL="1371600" indent="0" algn="ctr">
              <a:buNone/>
              <a:defRPr sz="800"/>
            </a:lvl7pPr>
            <a:lvl8pPr marL="1600200" indent="0" algn="ctr">
              <a:buNone/>
              <a:defRPr sz="800"/>
            </a:lvl8pPr>
            <a:lvl9pPr marL="1828800" indent="0" algn="ctr">
              <a:buNone/>
              <a:defRPr sz="8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67068D5-E07C-4822-8FF5-FBD0BF52A28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72397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957A36D-F4BC-44F2-9DBA-84E1A3B93BF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10708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904" y="1709738"/>
            <a:ext cx="10515491" cy="2852738"/>
          </a:xfrm>
        </p:spPr>
        <p:txBody>
          <a:bodyPr anchor="b"/>
          <a:lstStyle>
            <a:lvl1pPr>
              <a:defRPr sz="3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904" y="4589463"/>
            <a:ext cx="10515491" cy="1500188"/>
          </a:xfrm>
        </p:spPr>
        <p:txBody>
          <a:bodyPr/>
          <a:lstStyle>
            <a:lvl1pPr marL="0" indent="0">
              <a:buNone/>
              <a:defRPr sz="1200"/>
            </a:lvl1pPr>
            <a:lvl2pPr marL="228600" indent="0">
              <a:buNone/>
              <a:defRPr sz="1000"/>
            </a:lvl2pPr>
            <a:lvl3pPr marL="457200" indent="0">
              <a:buNone/>
              <a:defRPr sz="900"/>
            </a:lvl3pPr>
            <a:lvl4pPr marL="685800" indent="0">
              <a:buNone/>
              <a:defRPr sz="800"/>
            </a:lvl4pPr>
            <a:lvl5pPr marL="914400" indent="0">
              <a:buNone/>
              <a:defRPr sz="800"/>
            </a:lvl5pPr>
            <a:lvl6pPr marL="1143000" indent="0">
              <a:buNone/>
              <a:defRPr sz="800"/>
            </a:lvl6pPr>
            <a:lvl7pPr marL="1371600" indent="0">
              <a:buNone/>
              <a:defRPr sz="800"/>
            </a:lvl7pPr>
            <a:lvl8pPr marL="1600200" indent="0">
              <a:buNone/>
              <a:defRPr sz="800"/>
            </a:lvl8pPr>
            <a:lvl9pPr marL="1828800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08886FD-F605-43C4-89E7-4CB522A7C2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62643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15" y="800100"/>
            <a:ext cx="2018638" cy="22621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3458" y="800100"/>
            <a:ext cx="2019431" cy="22621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D12BC6B-42F2-48A3-AFBC-CCCC200C1C8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14023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42" y="365125"/>
            <a:ext cx="10515491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43" y="1681163"/>
            <a:ext cx="5158123" cy="823913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843" y="2505075"/>
            <a:ext cx="5158123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1808" y="1681163"/>
            <a:ext cx="5183525" cy="823913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1808" y="2505075"/>
            <a:ext cx="5183525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7B403A7-DC6E-4900-BA12-49F0B40C09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17137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66F07B1-675A-4851-A6A7-A3AA666466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0530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9971AEB-45E6-45FC-BA7E-C04FF8F09EB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45547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43" y="457200"/>
            <a:ext cx="3932493" cy="1600200"/>
          </a:xfrm>
        </p:spPr>
        <p:txBody>
          <a:bodyPr anchor="b"/>
          <a:lstStyle>
            <a:lvl1pPr>
              <a:defRPr sz="16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525" y="987425"/>
            <a:ext cx="6171808" cy="487362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43" y="2057400"/>
            <a:ext cx="3932493" cy="3811588"/>
          </a:xfrm>
        </p:spPr>
        <p:txBody>
          <a:bodyPr/>
          <a:lstStyle>
            <a:lvl1pPr marL="0" indent="0">
              <a:buNone/>
              <a:defRPr sz="800"/>
            </a:lvl1pPr>
            <a:lvl2pPr marL="228600" indent="0">
              <a:buNone/>
              <a:defRPr sz="700"/>
            </a:lvl2pPr>
            <a:lvl3pPr marL="457200" indent="0">
              <a:buNone/>
              <a:defRPr sz="600"/>
            </a:lvl3pPr>
            <a:lvl4pPr marL="685800" indent="0">
              <a:buNone/>
              <a:defRPr sz="500"/>
            </a:lvl4pPr>
            <a:lvl5pPr marL="914400" indent="0">
              <a:buNone/>
              <a:defRPr sz="500"/>
            </a:lvl5pPr>
            <a:lvl6pPr marL="1143000" indent="0">
              <a:buNone/>
              <a:defRPr sz="500"/>
            </a:lvl6pPr>
            <a:lvl7pPr marL="1371600" indent="0">
              <a:buNone/>
              <a:defRPr sz="500"/>
            </a:lvl7pPr>
            <a:lvl8pPr marL="1600200" indent="0">
              <a:buNone/>
              <a:defRPr sz="500"/>
            </a:lvl8pPr>
            <a:lvl9pPr marL="1828800" indent="0">
              <a:buNone/>
              <a:defRPr sz="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DF060EF-35CD-41D6-8E3F-4A1CAE8421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1251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2FC32-90A5-4B70-A5A1-69BE2C0392BB}" type="datetimeFigureOut">
              <a:rPr lang="en-GB" smtClean="0"/>
              <a:t>07/02/2017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E85C0-A1AA-41CA-9D4C-DDD42B363F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63814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43" y="457200"/>
            <a:ext cx="3932493" cy="1600200"/>
          </a:xfrm>
        </p:spPr>
        <p:txBody>
          <a:bodyPr anchor="b"/>
          <a:lstStyle>
            <a:lvl1pPr>
              <a:defRPr sz="16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525" y="987425"/>
            <a:ext cx="6171808" cy="4873625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43" y="2057400"/>
            <a:ext cx="3932493" cy="3811588"/>
          </a:xfrm>
        </p:spPr>
        <p:txBody>
          <a:bodyPr/>
          <a:lstStyle>
            <a:lvl1pPr marL="0" indent="0">
              <a:buNone/>
              <a:defRPr sz="800"/>
            </a:lvl1pPr>
            <a:lvl2pPr marL="228600" indent="0">
              <a:buNone/>
              <a:defRPr sz="700"/>
            </a:lvl2pPr>
            <a:lvl3pPr marL="457200" indent="0">
              <a:buNone/>
              <a:defRPr sz="600"/>
            </a:lvl3pPr>
            <a:lvl4pPr marL="685800" indent="0">
              <a:buNone/>
              <a:defRPr sz="500"/>
            </a:lvl4pPr>
            <a:lvl5pPr marL="914400" indent="0">
              <a:buNone/>
              <a:defRPr sz="500"/>
            </a:lvl5pPr>
            <a:lvl6pPr marL="1143000" indent="0">
              <a:buNone/>
              <a:defRPr sz="500"/>
            </a:lvl6pPr>
            <a:lvl7pPr marL="1371600" indent="0">
              <a:buNone/>
              <a:defRPr sz="500"/>
            </a:lvl7pPr>
            <a:lvl8pPr marL="1600200" indent="0">
              <a:buNone/>
              <a:defRPr sz="500"/>
            </a:lvl8pPr>
            <a:lvl9pPr marL="1828800" indent="0">
              <a:buNone/>
              <a:defRPr sz="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8E400B5-08CE-41F7-8D75-90C99B7740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46628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C664707-075D-4DD8-A7BC-66144BE2FBD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83279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916" y="137319"/>
            <a:ext cx="1027973" cy="292496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15" y="137319"/>
            <a:ext cx="3010096" cy="292496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C59342F-0BB8-4158-B578-1D47A2B30FC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76566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B1F19-232E-BB4D-A255-AE5CA06D1C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5BBA-3BFD-2349-BA4B-1C36A34E37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8787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B1F19-232E-BB4D-A255-AE5CA06D1C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5BBA-3BFD-2349-BA4B-1C36A34E37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5897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B1F19-232E-BB4D-A255-AE5CA06D1C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5BBA-3BFD-2349-BA4B-1C36A34E37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7194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B1F19-232E-BB4D-A255-AE5CA06D1C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5BBA-3BFD-2349-BA4B-1C36A34E37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607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B1F19-232E-BB4D-A255-AE5CA06D1C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5BBA-3BFD-2349-BA4B-1C36A34E37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4118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B1F19-232E-BB4D-A255-AE5CA06D1C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5BBA-3BFD-2349-BA4B-1C36A34E37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0953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B1F19-232E-BB4D-A255-AE5CA06D1C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5BBA-3BFD-2349-BA4B-1C36A34E37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449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2FC32-90A5-4B70-A5A1-69BE2C0392BB}" type="datetimeFigureOut">
              <a:rPr lang="en-GB" smtClean="0"/>
              <a:t>07/02/2017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E85C0-A1AA-41CA-9D4C-DDD42B363F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44710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B1F19-232E-BB4D-A255-AE5CA06D1C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5BBA-3BFD-2349-BA4B-1C36A34E37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4377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B1F19-232E-BB4D-A255-AE5CA06D1C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5BBA-3BFD-2349-BA4B-1C36A34E37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1329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B1F19-232E-BB4D-A255-AE5CA06D1C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5BBA-3BFD-2349-BA4B-1C36A34E37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0924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B1F19-232E-BB4D-A255-AE5CA06D1C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125BBA-3BFD-2349-BA4B-1C36A34E37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891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2FC32-90A5-4B70-A5A1-69BE2C0392BB}" type="datetimeFigureOut">
              <a:rPr lang="en-GB" smtClean="0"/>
              <a:t>07/02/2017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E85C0-A1AA-41CA-9D4C-DDD42B363F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4928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2FC32-90A5-4B70-A5A1-69BE2C0392BB}" type="datetimeFigureOut">
              <a:rPr lang="en-GB" smtClean="0"/>
              <a:t>07/02/2017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E85C0-A1AA-41CA-9D4C-DDD42B363F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59566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2FC32-90A5-4B70-A5A1-69BE2C0392BB}" type="datetimeFigureOut">
              <a:rPr lang="en-GB" smtClean="0"/>
              <a:t>07/02/2017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E85C0-A1AA-41CA-9D4C-DDD42B363F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3392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2FC32-90A5-4B70-A5A1-69BE2C0392BB}" type="datetimeFigureOut">
              <a:rPr lang="en-GB" smtClean="0"/>
              <a:t>07/02/2017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E85C0-A1AA-41CA-9D4C-DDD42B363F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94739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2FC32-90A5-4B70-A5A1-69BE2C0392BB}" type="datetimeFigureOut">
              <a:rPr lang="en-GB" smtClean="0"/>
              <a:t>07/02/2017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E85C0-A1AA-41CA-9D4C-DDD42B363F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40189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2FC32-90A5-4B70-A5A1-69BE2C0392BB}" type="datetimeFigureOut">
              <a:rPr lang="en-GB" smtClean="0"/>
              <a:t>07/02/2017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E85C0-A1AA-41CA-9D4C-DDD42B363F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8759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2FC32-90A5-4B70-A5A1-69BE2C0392BB}" type="datetimeFigureOut">
              <a:rPr lang="en-GB" smtClean="0"/>
              <a:t>07/02/2017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5E85C0-A1AA-41CA-9D4C-DDD42B363F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0379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228615" y="137319"/>
            <a:ext cx="4114274" cy="570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15" y="800100"/>
            <a:ext cx="4114274" cy="2262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the outline text format</a:t>
            </a:r>
          </a:p>
          <a:p>
            <a:pPr lvl="1"/>
            <a:r>
              <a:rPr lang="en-GB" altLang="en-US" smtClean="0"/>
              <a:t>Second Outline Level</a:t>
            </a:r>
          </a:p>
          <a:p>
            <a:pPr lvl="2"/>
            <a:r>
              <a:rPr lang="en-GB" altLang="en-US" smtClean="0"/>
              <a:t>Third Outline Level</a:t>
            </a:r>
          </a:p>
          <a:p>
            <a:pPr lvl="3"/>
            <a:r>
              <a:rPr lang="en-GB" altLang="en-US" smtClean="0"/>
              <a:t>Fourth Outline Level</a:t>
            </a:r>
          </a:p>
          <a:p>
            <a:pPr lvl="4"/>
            <a:r>
              <a:rPr lang="en-GB" altLang="en-US" smtClean="0"/>
              <a:t>Fifth Outline Level</a:t>
            </a:r>
          </a:p>
          <a:p>
            <a:pPr lvl="4"/>
            <a:r>
              <a:rPr lang="en-GB" altLang="en-US" smtClean="0"/>
              <a:t>Sixth Outline Level</a:t>
            </a:r>
          </a:p>
          <a:p>
            <a:pPr lvl="4"/>
            <a:r>
              <a:rPr lang="en-GB" altLang="en-US" smtClean="0"/>
              <a:t>Seventh Outline Level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228615" y="3122613"/>
            <a:ext cx="1066076" cy="237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</a:tabLst>
              <a:defRPr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pPr defTabSz="228600" eaLnBrk="0" fontAlgn="base" hangingPunct="0">
              <a:spcBef>
                <a:spcPct val="0"/>
              </a:spcBef>
              <a:spcAft>
                <a:spcPct val="0"/>
              </a:spcAft>
              <a:buSzPct val="100000"/>
            </a:pPr>
            <a:endParaRPr lang="en-US" alt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1562202" y="3122613"/>
            <a:ext cx="1447101" cy="237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</a:tabLst>
              <a:defRPr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pPr defTabSz="228600" eaLnBrk="0" fontAlgn="base" hangingPunct="0">
              <a:spcBef>
                <a:spcPct val="0"/>
              </a:spcBef>
              <a:spcAft>
                <a:spcPct val="0"/>
              </a:spcAft>
              <a:buSzPct val="100000"/>
            </a:pPr>
            <a:endParaRPr lang="en-US" altLang="en-US" smtClean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3276813" y="3122613"/>
            <a:ext cx="1066076" cy="237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</a:tabLst>
              <a:defRPr>
                <a:solidFill>
                  <a:srgbClr val="000000"/>
                </a:solidFill>
                <a:ea typeface="+mn-ea"/>
                <a:cs typeface="+mn-cs"/>
              </a:defRPr>
            </a:lvl1pPr>
          </a:lstStyle>
          <a:p>
            <a:pPr defTabSz="228600" eaLnBrk="0" fontAlgn="base" hangingPunct="0">
              <a:spcBef>
                <a:spcPct val="0"/>
              </a:spcBef>
              <a:spcAft>
                <a:spcPct val="0"/>
              </a:spcAft>
              <a:buSzPct val="100000"/>
            </a:pPr>
            <a:fld id="{E08D8043-E2EA-4F68-98D8-648C2817D74B}" type="slidenum">
              <a:rPr lang="en-US" altLang="en-US" smtClean="0"/>
              <a:pPr defTabSz="228600" eaLnBrk="0" fontAlgn="base" hangingPunct="0">
                <a:spcBef>
                  <a:spcPct val="0"/>
                </a:spcBef>
                <a:spcAft>
                  <a:spcPct val="0"/>
                </a:spcAft>
                <a:buSzPct val="100000"/>
              </a:pPr>
              <a:t>‹#›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663504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2286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200" kern="1200">
          <a:solidFill>
            <a:srgbClr val="000000"/>
          </a:solidFill>
          <a:latin typeface="+mj-lt"/>
          <a:ea typeface="+mj-ea"/>
          <a:cs typeface="+mj-cs"/>
        </a:defRPr>
      </a:lvl1pPr>
      <a:lvl2pPr marL="371475" indent="-142875" algn="ctr" defTabSz="2286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200">
          <a:solidFill>
            <a:srgbClr val="000000"/>
          </a:solidFill>
          <a:latin typeface="Arial" panose="020B0604020202020204" pitchFamily="34" charset="0"/>
          <a:ea typeface="DejaVu Sans" charset="0"/>
          <a:cs typeface="DejaVu Sans" charset="0"/>
        </a:defRPr>
      </a:lvl2pPr>
      <a:lvl3pPr marL="571500" indent="-114300" algn="ctr" defTabSz="2286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200">
          <a:solidFill>
            <a:srgbClr val="000000"/>
          </a:solidFill>
          <a:latin typeface="Arial" panose="020B0604020202020204" pitchFamily="34" charset="0"/>
          <a:ea typeface="DejaVu Sans" charset="0"/>
          <a:cs typeface="DejaVu Sans" charset="0"/>
        </a:defRPr>
      </a:lvl3pPr>
      <a:lvl4pPr marL="800100" indent="-114300" algn="ctr" defTabSz="2286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200">
          <a:solidFill>
            <a:srgbClr val="000000"/>
          </a:solidFill>
          <a:latin typeface="Arial" panose="020B0604020202020204" pitchFamily="34" charset="0"/>
          <a:ea typeface="DejaVu Sans" charset="0"/>
          <a:cs typeface="DejaVu Sans" charset="0"/>
        </a:defRPr>
      </a:lvl4pPr>
      <a:lvl5pPr marL="1028700" indent="-114300" algn="ctr" defTabSz="2286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200">
          <a:solidFill>
            <a:srgbClr val="000000"/>
          </a:solidFill>
          <a:latin typeface="Arial" panose="020B0604020202020204" pitchFamily="34" charset="0"/>
          <a:ea typeface="DejaVu Sans" charset="0"/>
          <a:cs typeface="DejaVu Sans" charset="0"/>
        </a:defRPr>
      </a:lvl5pPr>
      <a:lvl6pPr marL="1257300" indent="-114300" algn="ctr" defTabSz="2286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200">
          <a:solidFill>
            <a:srgbClr val="000000"/>
          </a:solidFill>
          <a:latin typeface="Arial" panose="020B0604020202020204" pitchFamily="34" charset="0"/>
          <a:ea typeface="DejaVu Sans" charset="0"/>
          <a:cs typeface="DejaVu Sans" charset="0"/>
        </a:defRPr>
      </a:lvl6pPr>
      <a:lvl7pPr marL="1485900" indent="-114300" algn="ctr" defTabSz="2286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200">
          <a:solidFill>
            <a:srgbClr val="000000"/>
          </a:solidFill>
          <a:latin typeface="Arial" panose="020B0604020202020204" pitchFamily="34" charset="0"/>
          <a:ea typeface="DejaVu Sans" charset="0"/>
          <a:cs typeface="DejaVu Sans" charset="0"/>
        </a:defRPr>
      </a:lvl7pPr>
      <a:lvl8pPr marL="1714500" indent="-114300" algn="ctr" defTabSz="2286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200">
          <a:solidFill>
            <a:srgbClr val="000000"/>
          </a:solidFill>
          <a:latin typeface="Arial" panose="020B0604020202020204" pitchFamily="34" charset="0"/>
          <a:ea typeface="DejaVu Sans" charset="0"/>
          <a:cs typeface="DejaVu Sans" charset="0"/>
        </a:defRPr>
      </a:lvl8pPr>
      <a:lvl9pPr marL="1943100" indent="-114300" algn="ctr" defTabSz="2286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200">
          <a:solidFill>
            <a:srgbClr val="000000"/>
          </a:solidFill>
          <a:latin typeface="Arial" panose="020B0604020202020204" pitchFamily="34" charset="0"/>
          <a:ea typeface="DejaVu Sans" charset="0"/>
          <a:cs typeface="DejaVu Sans" charset="0"/>
        </a:defRPr>
      </a:lvl9pPr>
    </p:titleStyle>
    <p:bodyStyle>
      <a:lvl1pPr marL="171450" indent="-171450" algn="l" defTabSz="228600" rtl="0" fontAlgn="base"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600" kern="1200">
          <a:solidFill>
            <a:srgbClr val="000000"/>
          </a:solidFill>
          <a:latin typeface="+mn-lt"/>
          <a:ea typeface="+mn-ea"/>
          <a:cs typeface="+mn-cs"/>
        </a:defRPr>
      </a:lvl1pPr>
      <a:lvl2pPr marL="371475" indent="-142875" algn="l" defTabSz="228600" rtl="0" fontAlgn="base"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400" kern="1200">
          <a:solidFill>
            <a:srgbClr val="000000"/>
          </a:solidFill>
          <a:latin typeface="+mn-lt"/>
          <a:ea typeface="+mn-ea"/>
          <a:cs typeface="+mn-cs"/>
        </a:defRPr>
      </a:lvl2pPr>
      <a:lvl3pPr marL="571500" indent="-114300" algn="l" defTabSz="228600" rtl="0" fontAlgn="base">
        <a:spcBef>
          <a:spcPts val="3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200" kern="1200">
          <a:solidFill>
            <a:srgbClr val="000000"/>
          </a:solidFill>
          <a:latin typeface="+mn-lt"/>
          <a:ea typeface="+mn-ea"/>
          <a:cs typeface="+mn-cs"/>
        </a:defRPr>
      </a:lvl3pPr>
      <a:lvl4pPr marL="800100" indent="-114300" algn="l" defTabSz="228600" rtl="0" fontAlgn="base">
        <a:spcBef>
          <a:spcPts val="2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000" kern="1200">
          <a:solidFill>
            <a:srgbClr val="000000"/>
          </a:solidFill>
          <a:latin typeface="+mn-lt"/>
          <a:ea typeface="+mn-ea"/>
          <a:cs typeface="+mn-cs"/>
        </a:defRPr>
      </a:lvl4pPr>
      <a:lvl5pPr marL="1028700" indent="-114300" algn="l" defTabSz="228600" rtl="0" fontAlgn="base">
        <a:spcBef>
          <a:spcPts val="2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000" kern="1200">
          <a:solidFill>
            <a:srgbClr val="000000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A4B1F19-232E-BB4D-A255-AE5CA06D1C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2/7/2017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8D125BBA-3BFD-2349-BA4B-1C36A34E379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522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MBC_Gifts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3143"/>
            <a:ext cx="12192000" cy="914114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-25400" y="-112730"/>
            <a:ext cx="12319000" cy="3170099"/>
            <a:chOff x="0" y="2700806"/>
            <a:chExt cx="12319000" cy="3170099"/>
          </a:xfrm>
        </p:grpSpPr>
        <p:sp>
          <p:nvSpPr>
            <p:cNvPr id="4" name="TextBox 3"/>
            <p:cNvSpPr txBox="1"/>
            <p:nvPr/>
          </p:nvSpPr>
          <p:spPr>
            <a:xfrm>
              <a:off x="0" y="2700806"/>
              <a:ext cx="12293600" cy="3170099"/>
            </a:xfrm>
            <a:prstGeom prst="rect">
              <a:avLst/>
            </a:prstGeom>
            <a:solidFill>
              <a:srgbClr val="523C88"/>
            </a:solidFill>
          </p:spPr>
          <p:txBody>
            <a:bodyPr wrap="square" rtlCol="0">
              <a:spAutoFit/>
            </a:bodyPr>
            <a:lstStyle/>
            <a:p>
              <a:endParaRPr lang="en-GB" sz="2800" dirty="0" smtClean="0">
                <a:solidFill>
                  <a:schemeClr val="bg1"/>
                </a:solidFill>
                <a:latin typeface="Trebuchet MS" panose="020B0603020202020204" pitchFamily="34" charset="0"/>
              </a:endParaRPr>
            </a:p>
            <a:p>
              <a:pPr algn="ctr">
                <a:spcAft>
                  <a:spcPts val="2400"/>
                </a:spcAft>
              </a:pPr>
              <a:endParaRPr lang="en-GB" sz="2800" dirty="0" smtClean="0">
                <a:solidFill>
                  <a:schemeClr val="bg1"/>
                </a:solidFill>
                <a:latin typeface="Trebuchet MS" panose="020B0603020202020204" pitchFamily="34" charset="0"/>
              </a:endParaRPr>
            </a:p>
            <a:p>
              <a:pPr algn="ctr">
                <a:spcAft>
                  <a:spcPts val="2400"/>
                </a:spcAft>
              </a:pPr>
              <a:endParaRPr lang="en-GB" sz="2800" dirty="0">
                <a:solidFill>
                  <a:schemeClr val="bg1"/>
                </a:solidFill>
                <a:latin typeface="Trebuchet MS" panose="020B0603020202020204" pitchFamily="34" charset="0"/>
              </a:endParaRPr>
            </a:p>
            <a:p>
              <a:pPr algn="ctr">
                <a:spcAft>
                  <a:spcPts val="2400"/>
                </a:spcAft>
              </a:pPr>
              <a:endParaRPr lang="en-GB" sz="2800" dirty="0" smtClean="0">
                <a:solidFill>
                  <a:schemeClr val="bg1"/>
                </a:solidFill>
                <a:latin typeface="Trebuchet MS" panose="020B0603020202020204" pitchFamily="34" charset="0"/>
              </a:endParaRPr>
            </a:p>
            <a:p>
              <a:pPr algn="ctr">
                <a:spcAft>
                  <a:spcPts val="2400"/>
                </a:spcAft>
              </a:pPr>
              <a:endParaRPr lang="en-GB" sz="2800" dirty="0" smtClean="0">
                <a:solidFill>
                  <a:schemeClr val="bg1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5400" y="3117465"/>
              <a:ext cx="12293600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GB" sz="2800" dirty="0" smtClean="0">
                <a:solidFill>
                  <a:schemeClr val="bg1"/>
                </a:solidFill>
                <a:latin typeface="Trebuchet MS" panose="020B0603020202020204" pitchFamily="34" charset="0"/>
              </a:endParaRPr>
            </a:p>
            <a:p>
              <a:pPr algn="ctr"/>
              <a:r>
                <a:rPr lang="en-GB" sz="2800" dirty="0" smtClean="0">
                  <a:solidFill>
                    <a:schemeClr val="bg1"/>
                  </a:solidFill>
                  <a:latin typeface="Trebuchet MS" panose="020B0603020202020204" pitchFamily="34" charset="0"/>
                </a:rPr>
                <a:t>In </a:t>
              </a:r>
              <a:r>
                <a:rPr lang="en-GB" sz="2800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Christ we, though many, form one </a:t>
              </a:r>
              <a:r>
                <a:rPr lang="en-GB" sz="2800" dirty="0" smtClean="0">
                  <a:solidFill>
                    <a:schemeClr val="bg1"/>
                  </a:solidFill>
                  <a:latin typeface="Trebuchet MS" panose="020B0603020202020204" pitchFamily="34" charset="0"/>
                </a:rPr>
                <a:t>body,</a:t>
              </a:r>
            </a:p>
            <a:p>
              <a:pPr algn="ctr"/>
              <a:r>
                <a:rPr lang="en-GB" sz="2800" dirty="0" smtClean="0">
                  <a:solidFill>
                    <a:schemeClr val="bg1"/>
                  </a:solidFill>
                  <a:latin typeface="Trebuchet MS" panose="020B0603020202020204" pitchFamily="34" charset="0"/>
                </a:rPr>
                <a:t>and </a:t>
              </a:r>
              <a:r>
                <a:rPr lang="en-GB" sz="2800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each member belongs to all the </a:t>
              </a:r>
              <a:r>
                <a:rPr lang="en-GB" sz="2800" dirty="0" smtClean="0">
                  <a:solidFill>
                    <a:schemeClr val="bg1"/>
                  </a:solidFill>
                  <a:latin typeface="Trebuchet MS" panose="020B0603020202020204" pitchFamily="34" charset="0"/>
                </a:rPr>
                <a:t>others.</a:t>
              </a:r>
            </a:p>
            <a:p>
              <a:pPr algn="ctr"/>
              <a:r>
                <a:rPr lang="en-GB" sz="2800" b="1" i="1" dirty="0" smtClean="0">
                  <a:solidFill>
                    <a:srgbClr val="FFFF00"/>
                  </a:solidFill>
                  <a:latin typeface="Trebuchet MS" panose="020B0603020202020204" pitchFamily="34" charset="0"/>
                </a:rPr>
                <a:t>We </a:t>
              </a:r>
              <a:r>
                <a:rPr lang="en-GB" sz="2800" b="1" i="1" dirty="0">
                  <a:solidFill>
                    <a:srgbClr val="FFFF00"/>
                  </a:solidFill>
                  <a:latin typeface="Trebuchet MS" panose="020B0603020202020204" pitchFamily="34" charset="0"/>
                </a:rPr>
                <a:t>have different </a:t>
              </a:r>
              <a:r>
                <a:rPr lang="en-GB" sz="2800" b="1" i="1" dirty="0" smtClean="0">
                  <a:solidFill>
                    <a:srgbClr val="FFFF00"/>
                  </a:solidFill>
                  <a:latin typeface="Trebuchet MS" panose="020B0603020202020204" pitchFamily="34" charset="0"/>
                </a:rPr>
                <a:t>gifts</a:t>
              </a:r>
              <a:r>
                <a:rPr lang="en-GB" sz="2800" dirty="0" smtClean="0">
                  <a:solidFill>
                    <a:schemeClr val="bg1"/>
                  </a:solidFill>
                  <a:latin typeface="Trebuchet MS" panose="020B0603020202020204" pitchFamily="34" charset="0"/>
                </a:rPr>
                <a:t>,</a:t>
              </a:r>
            </a:p>
            <a:p>
              <a:pPr algn="ctr"/>
              <a:r>
                <a:rPr lang="en-GB" sz="2800" dirty="0" smtClean="0">
                  <a:solidFill>
                    <a:schemeClr val="bg1"/>
                  </a:solidFill>
                  <a:latin typeface="Trebuchet MS" panose="020B0603020202020204" pitchFamily="34" charset="0"/>
                </a:rPr>
                <a:t>according </a:t>
              </a:r>
              <a:r>
                <a:rPr lang="en-GB" sz="2800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to the </a:t>
              </a:r>
              <a:r>
                <a:rPr lang="en-GB" sz="2800" dirty="0" smtClean="0">
                  <a:solidFill>
                    <a:schemeClr val="bg1"/>
                  </a:solidFill>
                  <a:latin typeface="Trebuchet MS" panose="020B0603020202020204" pitchFamily="34" charset="0"/>
                </a:rPr>
                <a:t>grace</a:t>
              </a:r>
            </a:p>
            <a:p>
              <a:pPr algn="ctr"/>
              <a:r>
                <a:rPr lang="en-GB" sz="2800" dirty="0" smtClean="0">
                  <a:solidFill>
                    <a:schemeClr val="bg1"/>
                  </a:solidFill>
                  <a:latin typeface="Trebuchet MS" panose="020B0603020202020204" pitchFamily="34" charset="0"/>
                </a:rPr>
                <a:t>given </a:t>
              </a:r>
              <a:r>
                <a:rPr lang="en-GB" sz="2800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to each of us. </a:t>
              </a:r>
              <a:endParaRPr lang="en-GB" sz="2800" dirty="0" smtClean="0">
                <a:solidFill>
                  <a:schemeClr val="bg1"/>
                </a:solidFill>
                <a:latin typeface="Trebuchet MS" panose="020B0603020202020204" pitchFamily="34" charset="0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9722348" y="42319"/>
            <a:ext cx="19194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GB" sz="2400" dirty="0">
                <a:solidFill>
                  <a:prstClr val="white"/>
                </a:solidFill>
                <a:latin typeface="Trebuchet MS" panose="020B0603020202020204" pitchFamily="34" charset="0"/>
              </a:rPr>
              <a:t>Romans 12:5</a:t>
            </a:r>
          </a:p>
        </p:txBody>
      </p:sp>
    </p:spTree>
    <p:extLst>
      <p:ext uri="{BB962C8B-B14F-4D97-AF65-F5344CB8AC3E}">
        <p14:creationId xmlns:p14="http://schemas.microsoft.com/office/powerpoint/2010/main" val="145911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51957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8009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5029" y="1737082"/>
            <a:ext cx="10101942" cy="1569660"/>
          </a:xfrm>
          <a:prstGeom prst="rect">
            <a:avLst/>
          </a:prstGeom>
          <a:solidFill>
            <a:srgbClr val="660066"/>
          </a:solidFill>
        </p:spPr>
        <p:txBody>
          <a:bodyPr wrap="square" rtlCol="0">
            <a:spAutoFit/>
          </a:bodyPr>
          <a:lstStyle/>
          <a:p>
            <a:pPr algn="ctr"/>
            <a:endParaRPr lang="en-GB" sz="3600" dirty="0" smtClean="0">
              <a:solidFill>
                <a:prstClr val="white"/>
              </a:solidFill>
              <a:latin typeface="Trebuchet MS" panose="020B0603020202020204" pitchFamily="34" charset="0"/>
            </a:endParaRPr>
          </a:p>
          <a:p>
            <a:pPr algn="ctr"/>
            <a:r>
              <a:rPr lang="en-GB" sz="36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Mark’s Gospel 14</a:t>
            </a:r>
            <a:r>
              <a:rPr lang="en-GB" sz="28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:1-10</a:t>
            </a:r>
            <a:endParaRPr lang="en-GB" sz="2800" b="1" dirty="0" smtClean="0">
              <a:solidFill>
                <a:srgbClr val="FFFF00"/>
              </a:solidFill>
              <a:latin typeface="Trebuchet MS" panose="020B0603020202020204" pitchFamily="34" charset="0"/>
            </a:endParaRPr>
          </a:p>
          <a:p>
            <a:r>
              <a:rPr lang="en-GB" sz="2400" b="1" dirty="0">
                <a:solidFill>
                  <a:srgbClr val="FFFF00"/>
                </a:solidFill>
                <a:latin typeface="Trebuchet MS" panose="020B0603020202020204" pitchFamily="34" charset="0"/>
              </a:rPr>
              <a:t>	</a:t>
            </a:r>
            <a:r>
              <a:rPr lang="en-GB" sz="2400" b="1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2006671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582" y="0"/>
            <a:ext cx="10582835" cy="7472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409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5029" y="1737082"/>
            <a:ext cx="10101942" cy="1569660"/>
          </a:xfrm>
          <a:prstGeom prst="rect">
            <a:avLst/>
          </a:prstGeom>
          <a:solidFill>
            <a:srgbClr val="660066"/>
          </a:solidFill>
        </p:spPr>
        <p:txBody>
          <a:bodyPr wrap="square" rtlCol="0">
            <a:spAutoFit/>
          </a:bodyPr>
          <a:lstStyle/>
          <a:p>
            <a:pPr algn="ctr"/>
            <a:endParaRPr lang="en-GB" sz="3600" dirty="0" smtClean="0">
              <a:solidFill>
                <a:prstClr val="white"/>
              </a:solidFill>
              <a:latin typeface="Trebuchet MS" panose="020B0603020202020204" pitchFamily="34" charset="0"/>
            </a:endParaRPr>
          </a:p>
          <a:p>
            <a:pPr algn="ctr"/>
            <a:r>
              <a:rPr lang="en-GB" sz="36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…they rebuked her harshly</a:t>
            </a:r>
            <a:endParaRPr lang="en-GB" sz="2800" b="1" dirty="0" smtClean="0">
              <a:solidFill>
                <a:srgbClr val="FFFF00"/>
              </a:solidFill>
              <a:latin typeface="Trebuchet MS" panose="020B0603020202020204" pitchFamily="34" charset="0"/>
            </a:endParaRPr>
          </a:p>
          <a:p>
            <a:r>
              <a:rPr lang="en-GB" sz="2400" b="1" dirty="0">
                <a:solidFill>
                  <a:srgbClr val="FFFF00"/>
                </a:solidFill>
                <a:latin typeface="Trebuchet MS" panose="020B0603020202020204" pitchFamily="34" charset="0"/>
              </a:rPr>
              <a:t>	</a:t>
            </a:r>
            <a:r>
              <a:rPr lang="en-GB" sz="2400" b="1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879578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5029" y="1387458"/>
            <a:ext cx="10101942" cy="1569660"/>
          </a:xfrm>
          <a:prstGeom prst="rect">
            <a:avLst/>
          </a:prstGeom>
          <a:solidFill>
            <a:srgbClr val="660066"/>
          </a:solidFill>
        </p:spPr>
        <p:txBody>
          <a:bodyPr wrap="square" rtlCol="0">
            <a:spAutoFit/>
          </a:bodyPr>
          <a:lstStyle/>
          <a:p>
            <a:pPr algn="ctr"/>
            <a:endParaRPr lang="en-GB" sz="3600" dirty="0" smtClean="0">
              <a:solidFill>
                <a:prstClr val="white"/>
              </a:solidFill>
              <a:latin typeface="Trebuchet MS" panose="020B0603020202020204" pitchFamily="34" charset="0"/>
            </a:endParaRPr>
          </a:p>
          <a:p>
            <a:pPr algn="ctr"/>
            <a:r>
              <a:rPr lang="en-GB" sz="36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She has done a beautiful thing…</a:t>
            </a:r>
            <a:endParaRPr lang="en-GB" sz="2800" b="1" dirty="0" smtClean="0">
              <a:solidFill>
                <a:srgbClr val="FFFF00"/>
              </a:solidFill>
              <a:latin typeface="Trebuchet MS" panose="020B0603020202020204" pitchFamily="34" charset="0"/>
            </a:endParaRPr>
          </a:p>
          <a:p>
            <a:r>
              <a:rPr lang="en-GB" sz="2400" b="1" dirty="0">
                <a:solidFill>
                  <a:srgbClr val="FFFF00"/>
                </a:solidFill>
                <a:latin typeface="Trebuchet MS" panose="020B0603020202020204" pitchFamily="34" charset="0"/>
              </a:rPr>
              <a:t>	</a:t>
            </a:r>
            <a:r>
              <a:rPr lang="en-GB" sz="2400" b="1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		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24006" y="2709752"/>
            <a:ext cx="10101942" cy="3231654"/>
          </a:xfrm>
          <a:prstGeom prst="rect">
            <a:avLst/>
          </a:prstGeom>
          <a:solidFill>
            <a:srgbClr val="660066"/>
          </a:solidFill>
        </p:spPr>
        <p:txBody>
          <a:bodyPr wrap="square" rtlCol="0">
            <a:spAutoFit/>
          </a:bodyPr>
          <a:lstStyle/>
          <a:p>
            <a:pPr algn="ctr"/>
            <a:endParaRPr lang="en-GB" sz="3600" dirty="0" smtClean="0">
              <a:solidFill>
                <a:prstClr val="white"/>
              </a:solidFill>
              <a:latin typeface="Trebuchet MS" panose="020B0603020202020204" pitchFamily="34" charset="0"/>
            </a:endParaRPr>
          </a:p>
          <a:p>
            <a:pPr algn="ctr"/>
            <a:r>
              <a:rPr lang="en-GB" sz="36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Wherever the gospel is preached</a:t>
            </a:r>
          </a:p>
          <a:p>
            <a:pPr algn="ctr"/>
            <a:r>
              <a:rPr lang="en-GB" sz="3600" dirty="0">
                <a:solidFill>
                  <a:prstClr val="white"/>
                </a:solidFill>
                <a:latin typeface="Trebuchet MS" panose="020B0603020202020204" pitchFamily="34" charset="0"/>
              </a:rPr>
              <a:t>t</a:t>
            </a:r>
            <a:r>
              <a:rPr lang="en-GB" sz="36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hroughout the world,</a:t>
            </a:r>
          </a:p>
          <a:p>
            <a:pPr algn="ctr"/>
            <a:r>
              <a:rPr lang="en-GB" sz="36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what she has done will also be told,</a:t>
            </a:r>
          </a:p>
          <a:p>
            <a:pPr algn="ctr"/>
            <a:r>
              <a:rPr lang="en-GB" sz="36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In memory of her.</a:t>
            </a:r>
            <a:endParaRPr lang="en-GB" sz="2800" dirty="0" smtClean="0">
              <a:solidFill>
                <a:srgbClr val="FFFF00"/>
              </a:solidFill>
              <a:latin typeface="Trebuchet MS" panose="020B0603020202020204" pitchFamily="34" charset="0"/>
            </a:endParaRPr>
          </a:p>
          <a:p>
            <a:r>
              <a:rPr lang="en-GB" sz="2400" b="1" dirty="0">
                <a:solidFill>
                  <a:srgbClr val="FFFF00"/>
                </a:solidFill>
                <a:latin typeface="Trebuchet MS" panose="020B0603020202020204" pitchFamily="34" charset="0"/>
              </a:rPr>
              <a:t>	</a:t>
            </a:r>
            <a:r>
              <a:rPr lang="en-GB" sz="2400" b="1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1794268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9372" y="-794657"/>
            <a:ext cx="7953828" cy="795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645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024" y="-628172"/>
            <a:ext cx="11591365" cy="77401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-600000">
            <a:off x="578436" y="1059542"/>
            <a:ext cx="3962400" cy="707886"/>
          </a:xfrm>
          <a:prstGeom prst="rect">
            <a:avLst/>
          </a:prstGeom>
          <a:solidFill>
            <a:srgbClr val="00004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Wed 4th January </a:t>
            </a:r>
          </a:p>
        </p:txBody>
      </p:sp>
    </p:spTree>
    <p:extLst>
      <p:ext uri="{BB962C8B-B14F-4D97-AF65-F5344CB8AC3E}">
        <p14:creationId xmlns:p14="http://schemas.microsoft.com/office/powerpoint/2010/main" val="2099889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5029" y="1737082"/>
            <a:ext cx="10101942" cy="156966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endParaRPr lang="en-GB" sz="3600" dirty="0" smtClean="0">
              <a:solidFill>
                <a:prstClr val="white"/>
              </a:solidFill>
              <a:latin typeface="Trebuchet MS" panose="020B0603020202020204" pitchFamily="34" charset="0"/>
            </a:endParaRPr>
          </a:p>
          <a:p>
            <a:pPr algn="ctr"/>
            <a:r>
              <a:rPr lang="en-GB" sz="36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‘broken economics’</a:t>
            </a:r>
            <a:endParaRPr lang="en-GB" sz="2800" b="1" dirty="0" smtClean="0">
              <a:solidFill>
                <a:srgbClr val="FFFF00"/>
              </a:solidFill>
              <a:latin typeface="Trebuchet MS" panose="020B0603020202020204" pitchFamily="34" charset="0"/>
            </a:endParaRPr>
          </a:p>
          <a:p>
            <a:r>
              <a:rPr lang="en-GB" sz="2400" b="1" dirty="0">
                <a:solidFill>
                  <a:srgbClr val="FFFF00"/>
                </a:solidFill>
                <a:latin typeface="Trebuchet MS" panose="020B0603020202020204" pitchFamily="34" charset="0"/>
              </a:rPr>
              <a:t>	</a:t>
            </a:r>
            <a:r>
              <a:rPr lang="en-GB" sz="2400" b="1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1109148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3986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45029" y="2274838"/>
            <a:ext cx="10101942" cy="230832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Atte</a:t>
            </a:r>
            <a:r>
              <a:rPr lang="en-GB" sz="36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mpts are being made,</a:t>
            </a:r>
          </a:p>
          <a:p>
            <a:pPr algn="ctr"/>
            <a:r>
              <a:rPr lang="en-GB" sz="3600" dirty="0">
                <a:solidFill>
                  <a:prstClr val="white"/>
                </a:solidFill>
                <a:latin typeface="Trebuchet MS" panose="020B0603020202020204" pitchFamily="34" charset="0"/>
              </a:rPr>
              <a:t>w</a:t>
            </a:r>
            <a:r>
              <a:rPr lang="en-GB" sz="36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ith some success,</a:t>
            </a:r>
          </a:p>
          <a:p>
            <a:pPr algn="ctr"/>
            <a:r>
              <a:rPr lang="en-GB" sz="3600" dirty="0">
                <a:solidFill>
                  <a:prstClr val="white"/>
                </a:solidFill>
                <a:latin typeface="Trebuchet MS" panose="020B0603020202020204" pitchFamily="34" charset="0"/>
              </a:rPr>
              <a:t>t</a:t>
            </a:r>
            <a:r>
              <a:rPr lang="en-GB" sz="36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o reduce poverty…</a:t>
            </a:r>
          </a:p>
          <a:p>
            <a:pPr algn="ctr"/>
            <a:r>
              <a:rPr lang="en-GB" sz="3600" dirty="0">
                <a:solidFill>
                  <a:prstClr val="white"/>
                </a:solidFill>
                <a:latin typeface="Trebuchet MS" panose="020B0603020202020204" pitchFamily="34" charset="0"/>
              </a:rPr>
              <a:t>b</a:t>
            </a:r>
            <a:r>
              <a:rPr lang="en-GB" sz="36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ut they are very limited in effectiveness</a:t>
            </a:r>
          </a:p>
        </p:txBody>
      </p:sp>
    </p:spTree>
    <p:extLst>
      <p:ext uri="{BB962C8B-B14F-4D97-AF65-F5344CB8AC3E}">
        <p14:creationId xmlns:p14="http://schemas.microsoft.com/office/powerpoint/2010/main" val="2565154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MBC_Gifts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1"/>
            <a:ext cx="12192000" cy="91411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50800" y="731517"/>
            <a:ext cx="12293600" cy="5925755"/>
          </a:xfrm>
          <a:prstGeom prst="rect">
            <a:avLst/>
          </a:prstGeom>
          <a:solidFill>
            <a:srgbClr val="523C88"/>
          </a:solidFill>
        </p:spPr>
        <p:txBody>
          <a:bodyPr wrap="square" rtlCol="0">
            <a:spAutoFit/>
          </a:bodyPr>
          <a:lstStyle/>
          <a:p>
            <a:endParaRPr lang="en-GB" sz="2800" dirty="0" smtClean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algn="ctr">
              <a:spcAft>
                <a:spcPts val="2400"/>
              </a:spcAft>
            </a:pPr>
            <a:endParaRPr lang="en-GB" sz="2800" dirty="0" smtClean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algn="ctr">
              <a:spcAft>
                <a:spcPts val="2400"/>
              </a:spcAft>
            </a:pPr>
            <a:endParaRPr lang="en-GB" sz="2800" dirty="0" smtClean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algn="ctr">
              <a:spcAft>
                <a:spcPts val="2400"/>
              </a:spcAft>
            </a:pPr>
            <a:endParaRPr lang="en-GB" sz="2800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algn="ctr">
              <a:spcAft>
                <a:spcPts val="2400"/>
              </a:spcAft>
            </a:pPr>
            <a:endParaRPr lang="en-GB" sz="2800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algn="ctr">
              <a:spcAft>
                <a:spcPts val="2400"/>
              </a:spcAft>
            </a:pPr>
            <a:endParaRPr lang="en-GB" sz="2800" dirty="0" smtClean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 algn="ctr">
              <a:spcAft>
                <a:spcPts val="2400"/>
              </a:spcAft>
            </a:pPr>
            <a:endParaRPr lang="en-GB" sz="2800" dirty="0" smtClean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50800" y="2173841"/>
            <a:ext cx="12540343" cy="5376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84463">
              <a:spcAft>
                <a:spcPts val="2400"/>
              </a:spcAft>
              <a:tabLst>
                <a:tab pos="6284913" algn="l"/>
              </a:tabLst>
            </a:pPr>
            <a:r>
              <a:rPr lang="en-GB" sz="28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if </a:t>
            </a:r>
            <a:r>
              <a:rPr lang="en-GB" sz="2800" dirty="0">
                <a:solidFill>
                  <a:prstClr val="white"/>
                </a:solidFill>
                <a:latin typeface="Trebuchet MS" panose="020B0603020202020204" pitchFamily="34" charset="0"/>
              </a:rPr>
              <a:t>it is </a:t>
            </a:r>
            <a:r>
              <a:rPr lang="en-GB" sz="2800" b="1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serving</a:t>
            </a:r>
            <a:r>
              <a:rPr lang="en-GB" sz="28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 	then </a:t>
            </a:r>
            <a:r>
              <a:rPr lang="en-GB" sz="2800" b="1" dirty="0">
                <a:solidFill>
                  <a:srgbClr val="FFFF00"/>
                </a:solidFill>
                <a:latin typeface="Trebuchet MS" panose="020B0603020202020204" pitchFamily="34" charset="0"/>
              </a:rPr>
              <a:t>serve</a:t>
            </a:r>
            <a:r>
              <a:rPr lang="en-GB" sz="28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;</a:t>
            </a:r>
          </a:p>
          <a:p>
            <a:pPr marL="2684463">
              <a:spcAft>
                <a:spcPts val="2400"/>
              </a:spcAft>
              <a:tabLst>
                <a:tab pos="6284913" algn="l"/>
              </a:tabLst>
            </a:pPr>
            <a:r>
              <a:rPr lang="en-GB" sz="28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if </a:t>
            </a:r>
            <a:r>
              <a:rPr lang="en-GB" sz="2800" dirty="0">
                <a:solidFill>
                  <a:prstClr val="white"/>
                </a:solidFill>
                <a:latin typeface="Trebuchet MS" panose="020B0603020202020204" pitchFamily="34" charset="0"/>
              </a:rPr>
              <a:t>it is </a:t>
            </a:r>
            <a:r>
              <a:rPr lang="en-GB" sz="2800" b="1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teaching</a:t>
            </a:r>
            <a:r>
              <a:rPr lang="en-GB" sz="28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 	then </a:t>
            </a:r>
            <a:r>
              <a:rPr lang="en-GB" sz="2800" b="1" dirty="0">
                <a:solidFill>
                  <a:srgbClr val="FFFF00"/>
                </a:solidFill>
                <a:latin typeface="Trebuchet MS" panose="020B0603020202020204" pitchFamily="34" charset="0"/>
              </a:rPr>
              <a:t>teach</a:t>
            </a:r>
            <a:r>
              <a:rPr lang="en-GB" sz="28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;</a:t>
            </a:r>
          </a:p>
          <a:p>
            <a:pPr marL="2684463">
              <a:spcAft>
                <a:spcPts val="2400"/>
              </a:spcAft>
              <a:tabLst>
                <a:tab pos="6284913" algn="l"/>
              </a:tabLst>
            </a:pPr>
            <a:r>
              <a:rPr lang="en-GB" sz="28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if </a:t>
            </a:r>
            <a:r>
              <a:rPr lang="en-GB" sz="2800" dirty="0">
                <a:solidFill>
                  <a:prstClr val="white"/>
                </a:solidFill>
                <a:latin typeface="Trebuchet MS" panose="020B0603020202020204" pitchFamily="34" charset="0"/>
              </a:rPr>
              <a:t>it is </a:t>
            </a:r>
            <a:r>
              <a:rPr lang="en-GB" sz="2800" b="1" dirty="0">
                <a:solidFill>
                  <a:srgbClr val="FFFF00"/>
                </a:solidFill>
                <a:latin typeface="Trebuchet MS" panose="020B0603020202020204" pitchFamily="34" charset="0"/>
              </a:rPr>
              <a:t>to </a:t>
            </a:r>
            <a:r>
              <a:rPr lang="en-GB" sz="2800" b="1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encourage</a:t>
            </a:r>
            <a:r>
              <a:rPr lang="en-GB" sz="28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 	then </a:t>
            </a:r>
            <a:r>
              <a:rPr lang="en-GB" sz="2800" b="1" dirty="0">
                <a:solidFill>
                  <a:srgbClr val="FFFF00"/>
                </a:solidFill>
                <a:latin typeface="Trebuchet MS" panose="020B0603020202020204" pitchFamily="34" charset="0"/>
              </a:rPr>
              <a:t>give</a:t>
            </a:r>
            <a:r>
              <a:rPr lang="en-GB" sz="2800" dirty="0">
                <a:solidFill>
                  <a:prstClr val="white"/>
                </a:solidFill>
                <a:latin typeface="Trebuchet MS" panose="020B0603020202020204" pitchFamily="34" charset="0"/>
              </a:rPr>
              <a:t> </a:t>
            </a:r>
            <a:r>
              <a:rPr lang="en-GB" sz="2800" b="1" dirty="0">
                <a:solidFill>
                  <a:srgbClr val="FFFF00"/>
                </a:solidFill>
                <a:latin typeface="Trebuchet MS" panose="020B0603020202020204" pitchFamily="34" charset="0"/>
              </a:rPr>
              <a:t>encouragement</a:t>
            </a:r>
            <a:r>
              <a:rPr lang="en-GB" sz="28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;</a:t>
            </a:r>
          </a:p>
          <a:p>
            <a:pPr marL="2684463">
              <a:spcAft>
                <a:spcPts val="2400"/>
              </a:spcAft>
              <a:tabLst>
                <a:tab pos="6284913" algn="l"/>
              </a:tabLst>
            </a:pPr>
            <a:r>
              <a:rPr lang="en-GB" sz="2800" dirty="0">
                <a:solidFill>
                  <a:prstClr val="white"/>
                </a:solidFill>
                <a:latin typeface="Trebuchet MS" panose="020B0603020202020204" pitchFamily="34" charset="0"/>
              </a:rPr>
              <a:t>if it is </a:t>
            </a:r>
            <a:r>
              <a:rPr lang="en-GB" sz="2800" b="1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giving</a:t>
            </a:r>
            <a:r>
              <a:rPr lang="en-GB" sz="28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 </a:t>
            </a:r>
            <a:r>
              <a:rPr lang="en-GB" sz="2800" dirty="0">
                <a:solidFill>
                  <a:prstClr val="white"/>
                </a:solidFill>
                <a:latin typeface="Trebuchet MS" panose="020B0603020202020204" pitchFamily="34" charset="0"/>
              </a:rPr>
              <a:t>	then </a:t>
            </a:r>
            <a:r>
              <a:rPr lang="en-GB" sz="2800" b="1" dirty="0">
                <a:solidFill>
                  <a:srgbClr val="FFFF00"/>
                </a:solidFill>
                <a:latin typeface="Trebuchet MS" panose="020B0603020202020204" pitchFamily="34" charset="0"/>
              </a:rPr>
              <a:t>give</a:t>
            </a:r>
            <a:r>
              <a:rPr lang="en-GB" sz="2800" dirty="0">
                <a:solidFill>
                  <a:prstClr val="white"/>
                </a:solidFill>
                <a:latin typeface="Trebuchet MS" panose="020B0603020202020204" pitchFamily="34" charset="0"/>
              </a:rPr>
              <a:t> </a:t>
            </a:r>
            <a:r>
              <a:rPr lang="en-GB" sz="2800" b="1" dirty="0">
                <a:solidFill>
                  <a:srgbClr val="FFFF00"/>
                </a:solidFill>
                <a:latin typeface="Trebuchet MS" panose="020B0603020202020204" pitchFamily="34" charset="0"/>
              </a:rPr>
              <a:t>generously</a:t>
            </a:r>
            <a:r>
              <a:rPr lang="en-GB" sz="2800" dirty="0">
                <a:solidFill>
                  <a:prstClr val="white"/>
                </a:solidFill>
                <a:latin typeface="Trebuchet MS" panose="020B0603020202020204" pitchFamily="34" charset="0"/>
              </a:rPr>
              <a:t>;</a:t>
            </a:r>
          </a:p>
          <a:p>
            <a:pPr marL="2684463">
              <a:spcAft>
                <a:spcPts val="2400"/>
              </a:spcAft>
              <a:tabLst>
                <a:tab pos="6284913" algn="l"/>
              </a:tabLst>
            </a:pPr>
            <a:r>
              <a:rPr lang="en-GB" sz="28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if </a:t>
            </a:r>
            <a:r>
              <a:rPr lang="en-GB" sz="2800" dirty="0">
                <a:solidFill>
                  <a:prstClr val="white"/>
                </a:solidFill>
                <a:latin typeface="Trebuchet MS" panose="020B0603020202020204" pitchFamily="34" charset="0"/>
              </a:rPr>
              <a:t>it is </a:t>
            </a:r>
            <a:r>
              <a:rPr lang="en-GB" sz="2800" b="1" dirty="0">
                <a:solidFill>
                  <a:srgbClr val="FFFF00"/>
                </a:solidFill>
                <a:latin typeface="Trebuchet MS" panose="020B0603020202020204" pitchFamily="34" charset="0"/>
              </a:rPr>
              <a:t>to</a:t>
            </a:r>
            <a:r>
              <a:rPr lang="en-GB" sz="2800" dirty="0">
                <a:solidFill>
                  <a:prstClr val="white"/>
                </a:solidFill>
                <a:latin typeface="Trebuchet MS" panose="020B0603020202020204" pitchFamily="34" charset="0"/>
              </a:rPr>
              <a:t> </a:t>
            </a:r>
            <a:r>
              <a:rPr lang="en-GB" sz="2800" b="1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lead</a:t>
            </a:r>
            <a:r>
              <a:rPr lang="en-GB" sz="28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 	</a:t>
            </a:r>
            <a:r>
              <a:rPr lang="en-GB" sz="2800" b="1" dirty="0">
                <a:solidFill>
                  <a:srgbClr val="FFFF00"/>
                </a:solidFill>
                <a:latin typeface="Trebuchet MS" panose="020B0603020202020204" pitchFamily="34" charset="0"/>
              </a:rPr>
              <a:t>do it diligently</a:t>
            </a:r>
            <a:r>
              <a:rPr lang="en-GB" sz="28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;</a:t>
            </a:r>
          </a:p>
          <a:p>
            <a:pPr marL="2684463">
              <a:spcAft>
                <a:spcPts val="2400"/>
              </a:spcAft>
              <a:tabLst>
                <a:tab pos="6284913" algn="l"/>
              </a:tabLst>
            </a:pPr>
            <a:r>
              <a:rPr lang="en-GB" sz="28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if </a:t>
            </a:r>
            <a:r>
              <a:rPr lang="en-GB" sz="2800" dirty="0">
                <a:solidFill>
                  <a:prstClr val="white"/>
                </a:solidFill>
                <a:latin typeface="Trebuchet MS" panose="020B0603020202020204" pitchFamily="34" charset="0"/>
              </a:rPr>
              <a:t>it is </a:t>
            </a:r>
            <a:r>
              <a:rPr lang="en-GB" sz="2800" b="1" dirty="0">
                <a:solidFill>
                  <a:srgbClr val="FFFF00"/>
                </a:solidFill>
                <a:latin typeface="Trebuchet MS" panose="020B0603020202020204" pitchFamily="34" charset="0"/>
              </a:rPr>
              <a:t>to show </a:t>
            </a:r>
            <a:r>
              <a:rPr lang="en-GB" sz="2800" b="1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mercy</a:t>
            </a:r>
            <a:r>
              <a:rPr lang="en-GB" sz="28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 	</a:t>
            </a:r>
            <a:r>
              <a:rPr lang="en-GB" sz="2800" b="1" dirty="0">
                <a:solidFill>
                  <a:srgbClr val="FFFF00"/>
                </a:solidFill>
                <a:latin typeface="Trebuchet MS" panose="020B0603020202020204" pitchFamily="34" charset="0"/>
              </a:rPr>
              <a:t>do it cheerfully</a:t>
            </a:r>
            <a:r>
              <a:rPr lang="en-GB" sz="2800" dirty="0">
                <a:solidFill>
                  <a:prstClr val="white"/>
                </a:solidFill>
                <a:latin typeface="Trebuchet MS" panose="020B0603020202020204" pitchFamily="34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50800" y="1426610"/>
            <a:ext cx="1249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2400"/>
              </a:spcAft>
            </a:pPr>
            <a:r>
              <a:rPr lang="en-GB" sz="2800" b="1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If</a:t>
            </a:r>
            <a:r>
              <a:rPr lang="en-GB" sz="28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 </a:t>
            </a:r>
            <a:r>
              <a:rPr lang="en-GB" sz="2800" b="1" i="1" dirty="0">
                <a:solidFill>
                  <a:srgbClr val="FFFF00"/>
                </a:solidFill>
                <a:latin typeface="Trebuchet MS" panose="020B0603020202020204" pitchFamily="34" charset="0"/>
              </a:rPr>
              <a:t>your gift </a:t>
            </a:r>
            <a:r>
              <a:rPr lang="en-GB" sz="2800" b="1" dirty="0">
                <a:solidFill>
                  <a:srgbClr val="FFFF00"/>
                </a:solidFill>
                <a:latin typeface="Trebuchet MS" panose="020B0603020202020204" pitchFamily="34" charset="0"/>
              </a:rPr>
              <a:t>is prophesying</a:t>
            </a:r>
            <a:r>
              <a:rPr lang="en-GB" sz="28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, then </a:t>
            </a:r>
            <a:r>
              <a:rPr lang="en-GB" sz="2800" dirty="0">
                <a:solidFill>
                  <a:prstClr val="white"/>
                </a:solidFill>
                <a:latin typeface="Trebuchet MS" panose="020B0603020202020204" pitchFamily="34" charset="0"/>
              </a:rPr>
              <a:t>prophesy in accordance with your </a:t>
            </a:r>
            <a:r>
              <a:rPr lang="en-GB" sz="28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faith </a:t>
            </a:r>
            <a:endParaRPr lang="en-GB" sz="2800" dirty="0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39891" y="4068029"/>
            <a:ext cx="10029371" cy="103051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31825" lvl="0">
              <a:spcAft>
                <a:spcPts val="2400"/>
              </a:spcAft>
              <a:tabLst>
                <a:tab pos="4397375" algn="l"/>
              </a:tabLst>
            </a:pPr>
            <a:r>
              <a:rPr lang="en-GB" sz="3600" dirty="0">
                <a:solidFill>
                  <a:prstClr val="white"/>
                </a:solidFill>
                <a:latin typeface="Trebuchet MS" panose="020B0603020202020204" pitchFamily="34" charset="0"/>
              </a:rPr>
              <a:t>if </a:t>
            </a:r>
            <a:r>
              <a:rPr lang="en-GB" sz="36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your gift </a:t>
            </a:r>
            <a:r>
              <a:rPr lang="en-GB" sz="3600" dirty="0">
                <a:solidFill>
                  <a:prstClr val="white"/>
                </a:solidFill>
                <a:latin typeface="Trebuchet MS" panose="020B0603020202020204" pitchFamily="34" charset="0"/>
              </a:rPr>
              <a:t>is </a:t>
            </a:r>
            <a:r>
              <a:rPr lang="en-GB" sz="3600" b="1" dirty="0">
                <a:solidFill>
                  <a:srgbClr val="FFFF00"/>
                </a:solidFill>
                <a:latin typeface="Trebuchet MS" panose="020B0603020202020204" pitchFamily="34" charset="0"/>
              </a:rPr>
              <a:t>giving</a:t>
            </a:r>
            <a:r>
              <a:rPr lang="en-GB" sz="3600" dirty="0">
                <a:solidFill>
                  <a:prstClr val="white"/>
                </a:solidFill>
                <a:latin typeface="Trebuchet MS" panose="020B0603020202020204" pitchFamily="34" charset="0"/>
              </a:rPr>
              <a:t>, </a:t>
            </a:r>
            <a:r>
              <a:rPr lang="en-GB" sz="36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then </a:t>
            </a:r>
            <a:r>
              <a:rPr lang="en-GB" sz="3600" b="1" dirty="0">
                <a:solidFill>
                  <a:srgbClr val="FFFF00"/>
                </a:solidFill>
                <a:latin typeface="Trebuchet MS" panose="020B0603020202020204" pitchFamily="34" charset="0"/>
              </a:rPr>
              <a:t>give generously</a:t>
            </a:r>
          </a:p>
        </p:txBody>
      </p:sp>
    </p:spTree>
    <p:extLst>
      <p:ext uri="{BB962C8B-B14F-4D97-AF65-F5344CB8AC3E}">
        <p14:creationId xmlns:p14="http://schemas.microsoft.com/office/powerpoint/2010/main" val="3135430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06286" y="1069425"/>
            <a:ext cx="10101942" cy="452431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endParaRPr lang="en-GB" sz="3600" dirty="0" smtClean="0">
              <a:solidFill>
                <a:prstClr val="white"/>
              </a:solidFill>
              <a:latin typeface="Trebuchet MS" panose="020B0603020202020204" pitchFamily="34" charset="0"/>
            </a:endParaRPr>
          </a:p>
          <a:p>
            <a:pPr algn="ctr"/>
            <a:r>
              <a:rPr lang="en-GB" sz="36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Theresa May </a:t>
            </a:r>
          </a:p>
          <a:p>
            <a:pPr algn="ctr"/>
            <a:r>
              <a:rPr lang="en-GB" sz="3600" dirty="0">
                <a:solidFill>
                  <a:prstClr val="white"/>
                </a:solidFill>
                <a:latin typeface="Trebuchet MS" panose="020B0603020202020204" pitchFamily="34" charset="0"/>
              </a:rPr>
              <a:t>w</a:t>
            </a:r>
            <a:r>
              <a:rPr lang="en-GB" sz="36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ants to shape </a:t>
            </a:r>
          </a:p>
          <a:p>
            <a:pPr algn="ctr"/>
            <a:r>
              <a:rPr lang="en-GB" sz="3600" b="1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“The Shared Society”</a:t>
            </a:r>
          </a:p>
          <a:p>
            <a:pPr algn="ctr"/>
            <a:endParaRPr lang="en-GB" sz="3600" b="1" dirty="0">
              <a:solidFill>
                <a:prstClr val="white"/>
              </a:solidFill>
              <a:latin typeface="Trebuchet MS" panose="020B0603020202020204" pitchFamily="34" charset="0"/>
            </a:endParaRPr>
          </a:p>
          <a:p>
            <a:pPr algn="ctr"/>
            <a:r>
              <a:rPr lang="en-GB" sz="3600" dirty="0">
                <a:solidFill>
                  <a:prstClr val="white"/>
                </a:solidFill>
                <a:latin typeface="Trebuchet MS" panose="020B0603020202020204" pitchFamily="34" charset="0"/>
              </a:rPr>
              <a:t>b</a:t>
            </a:r>
            <a:r>
              <a:rPr lang="en-GB" sz="36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ut human nature will stand in her way</a:t>
            </a:r>
          </a:p>
          <a:p>
            <a:pPr algn="ctr"/>
            <a:r>
              <a:rPr lang="en-GB" sz="3600" dirty="0">
                <a:solidFill>
                  <a:prstClr val="white"/>
                </a:solidFill>
                <a:latin typeface="Trebuchet MS" panose="020B0603020202020204" pitchFamily="34" charset="0"/>
              </a:rPr>
              <a:t>a</a:t>
            </a:r>
            <a:r>
              <a:rPr lang="en-GB" sz="36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s it has confused every attempt to bring more equality across our society</a:t>
            </a:r>
            <a:endParaRPr lang="en-GB" sz="2400" dirty="0" smtClean="0">
              <a:solidFill>
                <a:srgbClr val="FFFF00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7528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45029" y="2274838"/>
            <a:ext cx="10101942" cy="230832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There is great interest in</a:t>
            </a:r>
          </a:p>
          <a:p>
            <a:pPr algn="ctr"/>
            <a:r>
              <a:rPr lang="en-GB" sz="3600" dirty="0">
                <a:solidFill>
                  <a:prstClr val="white"/>
                </a:solidFill>
                <a:latin typeface="Trebuchet MS" panose="020B0603020202020204" pitchFamily="34" charset="0"/>
              </a:rPr>
              <a:t>w</a:t>
            </a:r>
            <a:r>
              <a:rPr lang="en-GB" sz="36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hat people call the</a:t>
            </a:r>
          </a:p>
          <a:p>
            <a:pPr algn="ctr"/>
            <a:endParaRPr lang="en-GB" sz="3600" b="1" dirty="0">
              <a:solidFill>
                <a:prstClr val="white"/>
              </a:solidFill>
              <a:latin typeface="Trebuchet MS" panose="020B0603020202020204" pitchFamily="34" charset="0"/>
            </a:endParaRPr>
          </a:p>
          <a:p>
            <a:pPr algn="ctr"/>
            <a:r>
              <a:rPr lang="en-GB" sz="3600" b="1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“Universal Basic Income”</a:t>
            </a:r>
          </a:p>
        </p:txBody>
      </p:sp>
    </p:spTree>
    <p:extLst>
      <p:ext uri="{BB962C8B-B14F-4D97-AF65-F5344CB8AC3E}">
        <p14:creationId xmlns:p14="http://schemas.microsoft.com/office/powerpoint/2010/main" val="34870274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94"/>
            <a:ext cx="12189876" cy="68591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5181" y="1718585"/>
            <a:ext cx="11501389" cy="483107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2" name="TextBox 1"/>
          <p:cNvSpPr txBox="1"/>
          <p:nvPr/>
        </p:nvSpPr>
        <p:spPr>
          <a:xfrm>
            <a:off x="1291771" y="2092719"/>
            <a:ext cx="10160000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Pays everyone the equivalent of a basic safety net</a:t>
            </a:r>
            <a:endParaRPr lang="en-GB" sz="28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91770" y="2905780"/>
            <a:ext cx="10392229" cy="95410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Gets rid of the benefit system with all its complications,</a:t>
            </a:r>
          </a:p>
          <a:p>
            <a:r>
              <a:rPr lang="en-GB" sz="2800" dirty="0">
                <a:solidFill>
                  <a:schemeClr val="bg1"/>
                </a:solidFill>
                <a:latin typeface="Trebuchet MS" panose="020B0603020202020204" pitchFamily="34" charset="0"/>
              </a:rPr>
              <a:t>	</a:t>
            </a:r>
            <a:r>
              <a:rPr lang="en-GB" sz="28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its costly administration, &amp; frequent injustice</a:t>
            </a:r>
            <a:endParaRPr lang="en-GB" sz="28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91770" y="4149728"/>
            <a:ext cx="10392230" cy="95410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Gives people the opportunity &amp; means</a:t>
            </a:r>
          </a:p>
          <a:p>
            <a:r>
              <a:rPr lang="en-GB" sz="2800" dirty="0">
                <a:solidFill>
                  <a:schemeClr val="bg1"/>
                </a:solidFill>
                <a:latin typeface="Trebuchet MS" panose="020B0603020202020204" pitchFamily="34" charset="0"/>
              </a:rPr>
              <a:t>	</a:t>
            </a:r>
            <a:r>
              <a:rPr lang="en-GB" sz="28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	to retrain for alternative employment</a:t>
            </a:r>
            <a:endParaRPr lang="en-GB" sz="28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91770" y="5393676"/>
            <a:ext cx="9376230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Eliminates the poverty trap</a:t>
            </a:r>
            <a:endParaRPr lang="en-GB" sz="28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6957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06286" y="1069425"/>
            <a:ext cx="10101942" cy="452431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endParaRPr lang="en-GB" sz="3600" dirty="0" smtClean="0">
              <a:solidFill>
                <a:prstClr val="white"/>
              </a:solidFill>
              <a:latin typeface="Trebuchet MS" panose="020B0603020202020204" pitchFamily="34" charset="0"/>
            </a:endParaRPr>
          </a:p>
          <a:p>
            <a:pPr algn="ctr"/>
            <a:r>
              <a:rPr lang="en-GB" sz="3600" dirty="0">
                <a:solidFill>
                  <a:prstClr val="white"/>
                </a:solidFill>
                <a:latin typeface="Trebuchet MS" panose="020B0603020202020204" pitchFamily="34" charset="0"/>
              </a:rPr>
              <a:t>Finland has become the first country in Europe to pay its unemployed </a:t>
            </a:r>
            <a:r>
              <a:rPr lang="en-GB" sz="36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citizens</a:t>
            </a:r>
          </a:p>
          <a:p>
            <a:pPr algn="ctr"/>
            <a:r>
              <a:rPr lang="en-GB" sz="36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a </a:t>
            </a:r>
            <a:r>
              <a:rPr lang="en-GB" sz="3600" dirty="0">
                <a:solidFill>
                  <a:prstClr val="white"/>
                </a:solidFill>
                <a:latin typeface="Trebuchet MS" panose="020B0603020202020204" pitchFamily="34" charset="0"/>
              </a:rPr>
              <a:t>basic monthly </a:t>
            </a:r>
            <a:r>
              <a:rPr lang="en-GB" sz="36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income,</a:t>
            </a:r>
          </a:p>
          <a:p>
            <a:pPr algn="ctr"/>
            <a:r>
              <a:rPr lang="en-GB" sz="36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in </a:t>
            </a:r>
            <a:r>
              <a:rPr lang="en-GB" sz="3600" dirty="0">
                <a:solidFill>
                  <a:prstClr val="white"/>
                </a:solidFill>
                <a:latin typeface="Trebuchet MS" panose="020B0603020202020204" pitchFamily="34" charset="0"/>
              </a:rPr>
              <a:t>a radical pilot project </a:t>
            </a:r>
            <a:r>
              <a:rPr lang="en-GB" sz="36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aimed</a:t>
            </a:r>
          </a:p>
          <a:p>
            <a:pPr algn="ctr"/>
            <a:r>
              <a:rPr lang="en-GB" sz="36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at </a:t>
            </a:r>
            <a:r>
              <a:rPr lang="en-GB" sz="3600" dirty="0">
                <a:solidFill>
                  <a:prstClr val="white"/>
                </a:solidFill>
                <a:latin typeface="Trebuchet MS" panose="020B0603020202020204" pitchFamily="34" charset="0"/>
              </a:rPr>
              <a:t>reducing poverty and </a:t>
            </a:r>
            <a:r>
              <a:rPr lang="en-GB" sz="36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joblessness,</a:t>
            </a:r>
          </a:p>
          <a:p>
            <a:pPr algn="ctr"/>
            <a:r>
              <a:rPr lang="en-GB" sz="36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while </a:t>
            </a:r>
            <a:r>
              <a:rPr lang="en-GB" sz="3600" dirty="0">
                <a:solidFill>
                  <a:prstClr val="white"/>
                </a:solidFill>
                <a:latin typeface="Trebuchet MS" panose="020B0603020202020204" pitchFamily="34" charset="0"/>
              </a:rPr>
              <a:t>also </a:t>
            </a:r>
            <a:r>
              <a:rPr lang="en-GB" sz="36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cutting</a:t>
            </a:r>
          </a:p>
          <a:p>
            <a:pPr algn="ctr"/>
            <a:r>
              <a:rPr lang="en-GB" sz="36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national </a:t>
            </a:r>
            <a:r>
              <a:rPr lang="en-GB" sz="3600" dirty="0">
                <a:solidFill>
                  <a:prstClr val="white"/>
                </a:solidFill>
                <a:latin typeface="Trebuchet MS" panose="020B0603020202020204" pitchFamily="34" charset="0"/>
              </a:rPr>
              <a:t>spending and bureaucracy.</a:t>
            </a:r>
            <a:r>
              <a:rPr lang="en-GB" sz="2400" b="1" dirty="0">
                <a:solidFill>
                  <a:srgbClr val="FFFF00"/>
                </a:solidFill>
                <a:latin typeface="Trebuchet MS" panose="020B0603020202020204" pitchFamily="34" charset="0"/>
              </a:rPr>
              <a:t>	</a:t>
            </a:r>
            <a:endParaRPr lang="en-GB" sz="2400" b="1" dirty="0" smtClean="0">
              <a:solidFill>
                <a:srgbClr val="FFFF00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703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5848" y="1270594"/>
            <a:ext cx="7986172" cy="1200329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FFFF00"/>
                </a:solidFill>
                <a:latin typeface="Franklin Gothic Medium" panose="020B0603020102020204" pitchFamily="34" charset="0"/>
              </a:rPr>
              <a:t>Universal basic </a:t>
            </a:r>
            <a:r>
              <a:rPr lang="en-GB" sz="2400" dirty="0" smtClean="0">
                <a:solidFill>
                  <a:srgbClr val="FFFF00"/>
                </a:solidFill>
                <a:latin typeface="Franklin Gothic Medium" panose="020B0603020102020204" pitchFamily="34" charset="0"/>
              </a:rPr>
              <a:t>income</a:t>
            </a:r>
          </a:p>
          <a:p>
            <a:pPr algn="ctr"/>
            <a:r>
              <a:rPr lang="en-GB" sz="24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is </a:t>
            </a:r>
            <a:r>
              <a:rPr lang="en-GB" sz="2400" i="1" dirty="0">
                <a:solidFill>
                  <a:prstClr val="white"/>
                </a:solidFill>
                <a:latin typeface="Franklin Gothic Medium" panose="020B0603020102020204" pitchFamily="34" charset="0"/>
              </a:rPr>
              <a:t>not a magic </a:t>
            </a:r>
            <a:r>
              <a:rPr lang="en-GB" sz="2400" i="1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solution</a:t>
            </a:r>
            <a:r>
              <a:rPr lang="en-GB" sz="24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,</a:t>
            </a:r>
          </a:p>
          <a:p>
            <a:pPr algn="ctr"/>
            <a:r>
              <a:rPr lang="en-GB" sz="24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but </a:t>
            </a:r>
            <a:r>
              <a:rPr lang="en-GB" sz="24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it could help millions</a:t>
            </a:r>
          </a:p>
        </p:txBody>
      </p:sp>
      <p:sp>
        <p:nvSpPr>
          <p:cNvPr id="3" name="Rectangle 2"/>
          <p:cNvSpPr/>
          <p:nvPr/>
        </p:nvSpPr>
        <p:spPr>
          <a:xfrm>
            <a:off x="2055848" y="2598003"/>
            <a:ext cx="7986171" cy="830997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solidFill>
                  <a:srgbClr val="FFFF00"/>
                </a:solidFill>
                <a:latin typeface="Franklin Gothic Medium" panose="020B0603020102020204" pitchFamily="34" charset="0"/>
              </a:rPr>
              <a:t>Universal basic income</a:t>
            </a:r>
          </a:p>
          <a:p>
            <a:pPr algn="ctr"/>
            <a:r>
              <a:rPr lang="en-GB" sz="24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is becoming </a:t>
            </a:r>
            <a:r>
              <a:rPr lang="en-GB" sz="2400" i="1" dirty="0">
                <a:solidFill>
                  <a:prstClr val="white"/>
                </a:solidFill>
                <a:latin typeface="Franklin Gothic Medium" panose="020B0603020102020204" pitchFamily="34" charset="0"/>
              </a:rPr>
              <a:t>an urgent necessity</a:t>
            </a:r>
          </a:p>
        </p:txBody>
      </p:sp>
      <p:sp>
        <p:nvSpPr>
          <p:cNvPr id="4" name="Rectangle 3"/>
          <p:cNvSpPr/>
          <p:nvPr/>
        </p:nvSpPr>
        <p:spPr>
          <a:xfrm>
            <a:off x="2055848" y="3683160"/>
            <a:ext cx="7986171" cy="1200329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Even in Finland,</a:t>
            </a:r>
          </a:p>
          <a:p>
            <a:pPr algn="ctr"/>
            <a:r>
              <a:rPr lang="en-GB" sz="2400" dirty="0">
                <a:solidFill>
                  <a:srgbClr val="FFFF00"/>
                </a:solidFill>
                <a:latin typeface="Franklin Gothic Medium" panose="020B0603020102020204" pitchFamily="34" charset="0"/>
              </a:rPr>
              <a:t>Universal basic income</a:t>
            </a:r>
          </a:p>
          <a:p>
            <a:pPr algn="ctr"/>
            <a:r>
              <a:rPr lang="en-GB" sz="24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is </a:t>
            </a:r>
            <a:r>
              <a:rPr lang="en-GB" sz="2400" i="1" dirty="0">
                <a:solidFill>
                  <a:prstClr val="white"/>
                </a:solidFill>
                <a:latin typeface="Franklin Gothic Medium" panose="020B0603020102020204" pitchFamily="34" charset="0"/>
              </a:rPr>
              <a:t>too good to be true</a:t>
            </a:r>
          </a:p>
        </p:txBody>
      </p:sp>
      <p:sp>
        <p:nvSpPr>
          <p:cNvPr id="5" name="Rectangle 4"/>
          <p:cNvSpPr/>
          <p:nvPr/>
        </p:nvSpPr>
        <p:spPr>
          <a:xfrm>
            <a:off x="2055846" y="5050704"/>
            <a:ext cx="7986173" cy="1200329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solidFill>
                  <a:srgbClr val="FFFF00"/>
                </a:solidFill>
                <a:latin typeface="Franklin Gothic Medium" panose="020B0603020102020204" pitchFamily="34" charset="0"/>
              </a:rPr>
              <a:t>Universal basic income</a:t>
            </a:r>
          </a:p>
          <a:p>
            <a:pPr algn="ctr"/>
            <a:r>
              <a:rPr lang="en-GB" sz="2400" dirty="0" smtClean="0">
                <a:solidFill>
                  <a:prstClr val="white"/>
                </a:solidFill>
                <a:latin typeface="Franklin Gothic Medium" panose="020B0603020102020204" pitchFamily="34" charset="0"/>
              </a:rPr>
              <a:t>- an </a:t>
            </a:r>
            <a:r>
              <a:rPr lang="en-GB" sz="2400" dirty="0">
                <a:solidFill>
                  <a:prstClr val="white"/>
                </a:solidFill>
                <a:latin typeface="Franklin Gothic Medium" panose="020B0603020102020204" pitchFamily="34" charset="0"/>
              </a:rPr>
              <a:t>interesting idea</a:t>
            </a:r>
          </a:p>
          <a:p>
            <a:pPr algn="ctr"/>
            <a:r>
              <a:rPr lang="en-GB" sz="2400" i="1" dirty="0">
                <a:solidFill>
                  <a:prstClr val="white"/>
                </a:solidFill>
                <a:latin typeface="Franklin Gothic Medium" panose="020B0603020102020204" pitchFamily="34" charset="0"/>
              </a:rPr>
              <a:t>whose time has not yet come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61717" y="272382"/>
            <a:ext cx="8080303" cy="830997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rgbClr val="FFFF00"/>
                </a:solidFill>
                <a:latin typeface="Franklin Gothic Medium" panose="020B0603020102020204" pitchFamily="34" charset="0"/>
              </a:rPr>
              <a:t>0ne UK newspaper had a succession of articles</a:t>
            </a:r>
          </a:p>
          <a:p>
            <a:pPr algn="ctr"/>
            <a:r>
              <a:rPr lang="en-GB" sz="2400" dirty="0" smtClean="0">
                <a:solidFill>
                  <a:srgbClr val="FFFF00"/>
                </a:solidFill>
                <a:latin typeface="Franklin Gothic Medium" panose="020B0603020102020204" pitchFamily="34" charset="0"/>
              </a:rPr>
              <a:t>over recent months</a:t>
            </a:r>
            <a:endParaRPr lang="en-GB" sz="2400" dirty="0">
              <a:solidFill>
                <a:prstClr val="white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1521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45029" y="510764"/>
            <a:ext cx="10101942" cy="421653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endParaRPr lang="en-GB" sz="3600" dirty="0" smtClean="0">
              <a:solidFill>
                <a:prstClr val="white"/>
              </a:solidFill>
              <a:latin typeface="Trebuchet MS" panose="020B0603020202020204" pitchFamily="34" charset="0"/>
            </a:endParaRPr>
          </a:p>
          <a:p>
            <a:pPr algn="ctr"/>
            <a:r>
              <a:rPr lang="en-GB" sz="2800" dirty="0" smtClean="0">
                <a:solidFill>
                  <a:prstClr val="white"/>
                </a:solidFill>
                <a:latin typeface="Georgia" panose="02040502050405020303" pitchFamily="18" charset="0"/>
                <a:ea typeface="MS PGothic" panose="020B0600070205080204" pitchFamily="34" charset="-128"/>
              </a:rPr>
              <a:t>The theme of the Davos</a:t>
            </a:r>
          </a:p>
          <a:p>
            <a:pPr algn="ctr"/>
            <a:r>
              <a:rPr lang="en-GB" sz="4800" dirty="0" smtClean="0">
                <a:solidFill>
                  <a:prstClr val="white"/>
                </a:solidFill>
                <a:latin typeface="Georgia" panose="02040502050405020303" pitchFamily="18" charset="0"/>
                <a:ea typeface="MS PGothic" panose="020B0600070205080204" pitchFamily="34" charset="-128"/>
              </a:rPr>
              <a:t>World Economic Forum</a:t>
            </a:r>
          </a:p>
          <a:p>
            <a:pPr algn="ctr"/>
            <a:r>
              <a:rPr lang="en-GB" sz="2800" dirty="0">
                <a:solidFill>
                  <a:prstClr val="white"/>
                </a:solidFill>
                <a:latin typeface="Georgia" panose="02040502050405020303" pitchFamily="18" charset="0"/>
                <a:ea typeface="MS PGothic" panose="020B0600070205080204" pitchFamily="34" charset="-128"/>
              </a:rPr>
              <a:t>t</a:t>
            </a:r>
            <a:r>
              <a:rPr lang="en-GB" sz="2800" dirty="0" smtClean="0">
                <a:solidFill>
                  <a:prstClr val="white"/>
                </a:solidFill>
                <a:latin typeface="Georgia" panose="02040502050405020303" pitchFamily="18" charset="0"/>
                <a:ea typeface="MS PGothic" panose="020B0600070205080204" pitchFamily="34" charset="-128"/>
              </a:rPr>
              <a:t>his month, </a:t>
            </a:r>
          </a:p>
          <a:p>
            <a:pPr algn="ctr"/>
            <a:r>
              <a:rPr lang="en-GB" sz="2800" dirty="0">
                <a:solidFill>
                  <a:prstClr val="white"/>
                </a:solidFill>
                <a:latin typeface="Georgia" panose="02040502050405020303" pitchFamily="18" charset="0"/>
                <a:ea typeface="MS PGothic" panose="020B0600070205080204" pitchFamily="34" charset="-128"/>
              </a:rPr>
              <a:t>w</a:t>
            </a:r>
            <a:r>
              <a:rPr lang="en-GB" sz="2800" dirty="0" smtClean="0">
                <a:solidFill>
                  <a:prstClr val="white"/>
                </a:solidFill>
                <a:latin typeface="Georgia" panose="02040502050405020303" pitchFamily="18" charset="0"/>
                <a:ea typeface="MS PGothic" panose="020B0600070205080204" pitchFamily="34" charset="-128"/>
              </a:rPr>
              <a:t>hich costs a fortune to attend, </a:t>
            </a:r>
          </a:p>
          <a:p>
            <a:pPr algn="ctr"/>
            <a:r>
              <a:rPr lang="en-GB" sz="2800" dirty="0">
                <a:solidFill>
                  <a:prstClr val="white"/>
                </a:solidFill>
                <a:latin typeface="Georgia" panose="02040502050405020303" pitchFamily="18" charset="0"/>
                <a:ea typeface="MS PGothic" panose="020B0600070205080204" pitchFamily="34" charset="-128"/>
              </a:rPr>
              <a:t>i</a:t>
            </a:r>
            <a:r>
              <a:rPr lang="en-GB" sz="2800" dirty="0" smtClean="0">
                <a:solidFill>
                  <a:prstClr val="white"/>
                </a:solidFill>
                <a:latin typeface="Georgia" panose="02040502050405020303" pitchFamily="18" charset="0"/>
                <a:ea typeface="MS PGothic" panose="020B0600070205080204" pitchFamily="34" charset="-128"/>
              </a:rPr>
              <a:t>ronically had the theme of:</a:t>
            </a:r>
          </a:p>
          <a:p>
            <a:pPr algn="ctr"/>
            <a:r>
              <a:rPr lang="en-GB" sz="4800" dirty="0" smtClean="0">
                <a:solidFill>
                  <a:prstClr val="white"/>
                </a:solidFill>
                <a:latin typeface="Georgia" panose="02040502050405020303" pitchFamily="18" charset="0"/>
                <a:ea typeface="MS PGothic" panose="020B0600070205080204" pitchFamily="34" charset="-128"/>
              </a:rPr>
              <a:t>‘I </a:t>
            </a:r>
            <a:r>
              <a:rPr lang="en-GB" sz="4800" dirty="0" smtClean="0">
                <a:solidFill>
                  <a:prstClr val="white"/>
                </a:solidFill>
                <a:latin typeface="Georgia" panose="02040502050405020303" pitchFamily="18" charset="0"/>
                <a:ea typeface="MS PGothic" panose="020B0600070205080204" pitchFamily="34" charset="-128"/>
              </a:rPr>
              <a:t>n e q u a l i t </a:t>
            </a:r>
            <a:r>
              <a:rPr lang="en-GB" sz="4800" dirty="0" smtClean="0">
                <a:solidFill>
                  <a:prstClr val="white"/>
                </a:solidFill>
                <a:latin typeface="Georgia" panose="02040502050405020303" pitchFamily="18" charset="0"/>
                <a:ea typeface="MS PGothic" panose="020B0600070205080204" pitchFamily="34" charset="-128"/>
              </a:rPr>
              <a:t>y’</a:t>
            </a:r>
            <a:endParaRPr lang="en-GB" sz="4800" b="1" dirty="0" smtClean="0">
              <a:solidFill>
                <a:srgbClr val="FFFF00"/>
              </a:solidFill>
              <a:latin typeface="Georgia" panose="02040502050405020303" pitchFamily="18" charset="0"/>
              <a:ea typeface="MS PGothic" panose="020B0600070205080204" pitchFamily="34" charset="-128"/>
            </a:endParaRPr>
          </a:p>
          <a:p>
            <a:r>
              <a:rPr lang="en-GB" sz="2400" b="1" dirty="0">
                <a:solidFill>
                  <a:srgbClr val="FFFF00"/>
                </a:solidFill>
                <a:latin typeface="Trebuchet MS" panose="020B0603020202020204" pitchFamily="34" charset="0"/>
              </a:rPr>
              <a:t>	</a:t>
            </a:r>
            <a:r>
              <a:rPr lang="en-GB" sz="2400" b="1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2927019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62071" y="1855420"/>
            <a:ext cx="926785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prstClr val="white"/>
                </a:solidFill>
              </a:rPr>
              <a:t>Christine </a:t>
            </a:r>
            <a:r>
              <a:rPr lang="en-GB" sz="3200" dirty="0" err="1">
                <a:solidFill>
                  <a:prstClr val="white"/>
                </a:solidFill>
              </a:rPr>
              <a:t>Lagarde</a:t>
            </a:r>
            <a:r>
              <a:rPr lang="en-GB" sz="3200" dirty="0">
                <a:solidFill>
                  <a:prstClr val="white"/>
                </a:solidFill>
              </a:rPr>
              <a:t> to Davos leaders: </a:t>
            </a:r>
            <a:endParaRPr lang="en-GB" sz="3200" dirty="0" smtClean="0">
              <a:solidFill>
                <a:prstClr val="white"/>
              </a:solidFill>
            </a:endParaRPr>
          </a:p>
          <a:p>
            <a:pPr algn="ctr"/>
            <a:r>
              <a:rPr lang="en-GB" sz="3200" dirty="0" smtClean="0">
                <a:solidFill>
                  <a:prstClr val="white"/>
                </a:solidFill>
              </a:rPr>
              <a:t>“I </a:t>
            </a:r>
            <a:r>
              <a:rPr lang="en-GB" sz="3200" dirty="0">
                <a:solidFill>
                  <a:prstClr val="white"/>
                </a:solidFill>
              </a:rPr>
              <a:t>warned </a:t>
            </a:r>
            <a:r>
              <a:rPr lang="en-GB" sz="3200" dirty="0" smtClean="0">
                <a:solidFill>
                  <a:prstClr val="white"/>
                </a:solidFill>
              </a:rPr>
              <a:t>about</a:t>
            </a:r>
          </a:p>
          <a:p>
            <a:pPr algn="ctr"/>
            <a:r>
              <a:rPr lang="en-GB" sz="3200" b="1" dirty="0" smtClean="0">
                <a:solidFill>
                  <a:srgbClr val="FFFF00"/>
                </a:solidFill>
              </a:rPr>
              <a:t>the </a:t>
            </a:r>
            <a:r>
              <a:rPr lang="en-GB" sz="3200" b="1" dirty="0">
                <a:solidFill>
                  <a:srgbClr val="FFFF00"/>
                </a:solidFill>
              </a:rPr>
              <a:t>dangers of </a:t>
            </a:r>
            <a:r>
              <a:rPr lang="en-GB" sz="3200" b="1" dirty="0" smtClean="0">
                <a:solidFill>
                  <a:srgbClr val="FFFF00"/>
                </a:solidFill>
              </a:rPr>
              <a:t>inequality</a:t>
            </a:r>
          </a:p>
          <a:p>
            <a:pPr algn="ctr"/>
            <a:r>
              <a:rPr lang="en-GB" sz="3200" dirty="0" smtClean="0">
                <a:solidFill>
                  <a:prstClr val="white"/>
                </a:solidFill>
              </a:rPr>
              <a:t>in </a:t>
            </a:r>
            <a:r>
              <a:rPr lang="en-GB" sz="3200" dirty="0">
                <a:solidFill>
                  <a:prstClr val="white"/>
                </a:solidFill>
              </a:rPr>
              <a:t>2013 and nobody </a:t>
            </a:r>
            <a:r>
              <a:rPr lang="en-GB" sz="3200" dirty="0" smtClean="0">
                <a:solidFill>
                  <a:prstClr val="white"/>
                </a:solidFill>
              </a:rPr>
              <a:t>listened”</a:t>
            </a:r>
            <a:endParaRPr lang="en-GB" sz="3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987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5029" y="1737082"/>
            <a:ext cx="10101942" cy="156966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endParaRPr lang="en-GB" sz="3600" dirty="0" smtClean="0">
              <a:solidFill>
                <a:prstClr val="white"/>
              </a:solidFill>
              <a:latin typeface="Trebuchet MS" panose="020B0603020202020204" pitchFamily="34" charset="0"/>
            </a:endParaRPr>
          </a:p>
          <a:p>
            <a:pPr algn="ctr"/>
            <a:r>
              <a:rPr lang="en-GB" sz="36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Why do you teach Deuteronomy?</a:t>
            </a:r>
            <a:endParaRPr lang="en-GB" sz="2800" b="1" dirty="0" smtClean="0">
              <a:solidFill>
                <a:srgbClr val="FFFF00"/>
              </a:solidFill>
              <a:latin typeface="Trebuchet MS" panose="020B0603020202020204" pitchFamily="34" charset="0"/>
            </a:endParaRPr>
          </a:p>
          <a:p>
            <a:r>
              <a:rPr lang="en-GB" sz="2400" b="1" dirty="0">
                <a:solidFill>
                  <a:srgbClr val="FFFF00"/>
                </a:solidFill>
                <a:latin typeface="Trebuchet MS" panose="020B0603020202020204" pitchFamily="34" charset="0"/>
              </a:rPr>
              <a:t>	</a:t>
            </a:r>
            <a:r>
              <a:rPr lang="en-GB" sz="2400" b="1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2622395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37542" y="3290110"/>
            <a:ext cx="8937715" cy="584775"/>
          </a:xfrm>
          <a:prstGeom prst="rect">
            <a:avLst/>
          </a:prstGeom>
          <a:solidFill>
            <a:srgbClr val="660066"/>
          </a:solidFill>
        </p:spPr>
        <p:txBody>
          <a:bodyPr wrap="square" rtlCol="0">
            <a:spAutoFit/>
          </a:bodyPr>
          <a:lstStyle/>
          <a:p>
            <a:pPr>
              <a:tabLst>
                <a:tab pos="623888" algn="l"/>
              </a:tabLst>
            </a:pPr>
            <a:r>
              <a:rPr lang="en-GB" sz="32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 </a:t>
            </a:r>
            <a:r>
              <a:rPr lang="en-GB" sz="24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4</a:t>
            </a:r>
            <a:r>
              <a:rPr lang="en-GB" sz="32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  	There </a:t>
            </a:r>
            <a:r>
              <a:rPr lang="en-GB" sz="3200" dirty="0">
                <a:solidFill>
                  <a:prstClr val="white"/>
                </a:solidFill>
                <a:latin typeface="Trebuchet MS" panose="020B0603020202020204" pitchFamily="34" charset="0"/>
              </a:rPr>
              <a:t>need be no </a:t>
            </a:r>
            <a:r>
              <a:rPr lang="en-GB" sz="3200" b="1" dirty="0">
                <a:solidFill>
                  <a:prstClr val="white"/>
                </a:solidFill>
                <a:latin typeface="Trebuchet MS" panose="020B0603020202020204" pitchFamily="34" charset="0"/>
              </a:rPr>
              <a:t>poor</a:t>
            </a:r>
            <a:r>
              <a:rPr lang="en-GB" sz="3200" dirty="0">
                <a:solidFill>
                  <a:prstClr val="white"/>
                </a:solidFill>
                <a:latin typeface="Trebuchet MS" panose="020B0603020202020204" pitchFamily="34" charset="0"/>
              </a:rPr>
              <a:t> people among </a:t>
            </a:r>
            <a:r>
              <a:rPr lang="en-GB" sz="32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you…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222791" cy="30879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37542" y="4077079"/>
            <a:ext cx="8937715" cy="2585323"/>
          </a:xfrm>
          <a:prstGeom prst="rect">
            <a:avLst/>
          </a:prstGeom>
          <a:solidFill>
            <a:srgbClr val="660066"/>
          </a:solidFill>
        </p:spPr>
        <p:txBody>
          <a:bodyPr wrap="square" rtlCol="0">
            <a:spAutoFit/>
          </a:bodyPr>
          <a:lstStyle/>
          <a:p>
            <a:pPr>
              <a:tabLst>
                <a:tab pos="623888" algn="l"/>
              </a:tabLst>
            </a:pPr>
            <a:r>
              <a:rPr lang="en-GB" sz="26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At </a:t>
            </a:r>
            <a:r>
              <a:rPr lang="en-GB" sz="2600" dirty="0">
                <a:solidFill>
                  <a:prstClr val="white"/>
                </a:solidFill>
                <a:latin typeface="Trebuchet MS" panose="020B0603020202020204" pitchFamily="34" charset="0"/>
              </a:rPr>
              <a:t>the end of </a:t>
            </a:r>
            <a:r>
              <a:rPr lang="en-GB" sz="2600" b="1" dirty="0">
                <a:solidFill>
                  <a:prstClr val="white"/>
                </a:solidFill>
                <a:latin typeface="Trebuchet MS" panose="020B0603020202020204" pitchFamily="34" charset="0"/>
              </a:rPr>
              <a:t>every seven years </a:t>
            </a:r>
            <a:r>
              <a:rPr lang="en-GB" sz="2600" dirty="0">
                <a:solidFill>
                  <a:prstClr val="white"/>
                </a:solidFill>
                <a:latin typeface="Trebuchet MS" panose="020B0603020202020204" pitchFamily="34" charset="0"/>
              </a:rPr>
              <a:t>you must cancel debts. </a:t>
            </a:r>
          </a:p>
          <a:p>
            <a:pPr>
              <a:tabLst>
                <a:tab pos="623888" algn="l"/>
              </a:tabLst>
            </a:pPr>
            <a:r>
              <a:rPr lang="en-GB" sz="26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This </a:t>
            </a:r>
            <a:r>
              <a:rPr lang="en-GB" sz="2600" dirty="0">
                <a:solidFill>
                  <a:prstClr val="white"/>
                </a:solidFill>
                <a:latin typeface="Trebuchet MS" panose="020B0603020202020204" pitchFamily="34" charset="0"/>
              </a:rPr>
              <a:t>is how it is to be done:</a:t>
            </a:r>
          </a:p>
          <a:p>
            <a:pPr>
              <a:tabLst>
                <a:tab pos="623888" algn="l"/>
              </a:tabLst>
            </a:pPr>
            <a:r>
              <a:rPr lang="en-GB" sz="2600" dirty="0">
                <a:solidFill>
                  <a:prstClr val="white"/>
                </a:solidFill>
                <a:latin typeface="Trebuchet MS" panose="020B0603020202020204" pitchFamily="34" charset="0"/>
              </a:rPr>
              <a:t>Every creditor shall cancel any </a:t>
            </a:r>
            <a:r>
              <a:rPr lang="en-GB" sz="26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loan</a:t>
            </a:r>
          </a:p>
          <a:p>
            <a:pPr>
              <a:tabLst>
                <a:tab pos="623888" algn="l"/>
              </a:tabLst>
            </a:pPr>
            <a:r>
              <a:rPr lang="en-GB" sz="26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			they </a:t>
            </a:r>
            <a:r>
              <a:rPr lang="en-GB" sz="2600" dirty="0">
                <a:solidFill>
                  <a:prstClr val="white"/>
                </a:solidFill>
                <a:latin typeface="Trebuchet MS" panose="020B0603020202020204" pitchFamily="34" charset="0"/>
              </a:rPr>
              <a:t>have made to a fellow Israelite.</a:t>
            </a:r>
          </a:p>
          <a:p>
            <a:pPr>
              <a:tabLst>
                <a:tab pos="623888" algn="l"/>
              </a:tabLst>
            </a:pPr>
            <a:r>
              <a:rPr lang="en-GB" sz="2600" dirty="0">
                <a:solidFill>
                  <a:prstClr val="white"/>
                </a:solidFill>
                <a:latin typeface="Trebuchet MS" panose="020B0603020202020204" pitchFamily="34" charset="0"/>
              </a:rPr>
              <a:t>They shall not require </a:t>
            </a:r>
            <a:r>
              <a:rPr lang="en-GB" sz="26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payment</a:t>
            </a:r>
          </a:p>
          <a:p>
            <a:pPr>
              <a:tabLst>
                <a:tab pos="623888" algn="l"/>
              </a:tabLst>
            </a:pPr>
            <a:r>
              <a:rPr lang="en-GB" sz="26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			from </a:t>
            </a:r>
            <a:r>
              <a:rPr lang="en-GB" sz="2600" dirty="0">
                <a:solidFill>
                  <a:prstClr val="white"/>
                </a:solidFill>
                <a:latin typeface="Trebuchet MS" panose="020B0603020202020204" pitchFamily="34" charset="0"/>
              </a:rPr>
              <a:t>anyone among their own people</a:t>
            </a:r>
            <a:endParaRPr lang="en-GB" sz="2600" dirty="0" smtClean="0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16685" y="740229"/>
            <a:ext cx="28302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4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Deuteronomy 15</a:t>
            </a:r>
          </a:p>
        </p:txBody>
      </p:sp>
    </p:spTree>
    <p:extLst>
      <p:ext uri="{BB962C8B-B14F-4D97-AF65-F5344CB8AC3E}">
        <p14:creationId xmlns:p14="http://schemas.microsoft.com/office/powerpoint/2010/main" val="1768378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6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37540" y="3348958"/>
            <a:ext cx="8937715" cy="584775"/>
          </a:xfrm>
          <a:prstGeom prst="rect">
            <a:avLst/>
          </a:prstGeom>
          <a:solidFill>
            <a:srgbClr val="660066"/>
          </a:solidFill>
        </p:spPr>
        <p:txBody>
          <a:bodyPr wrap="square" rtlCol="0">
            <a:spAutoFit/>
          </a:bodyPr>
          <a:lstStyle/>
          <a:p>
            <a:pPr>
              <a:tabLst>
                <a:tab pos="623888" algn="l"/>
              </a:tabLst>
            </a:pPr>
            <a:r>
              <a:rPr lang="en-GB" sz="3200" dirty="0" smtClean="0">
                <a:solidFill>
                  <a:prstClr val="white"/>
                </a:solidFill>
              </a:rPr>
              <a:t>  </a:t>
            </a:r>
            <a:r>
              <a:rPr lang="en-GB" sz="24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7</a:t>
            </a:r>
            <a:r>
              <a:rPr lang="en-GB" sz="32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 	If </a:t>
            </a:r>
            <a:r>
              <a:rPr lang="en-GB" sz="3200" dirty="0">
                <a:solidFill>
                  <a:prstClr val="white"/>
                </a:solidFill>
                <a:latin typeface="Trebuchet MS" panose="020B0603020202020204" pitchFamily="34" charset="0"/>
              </a:rPr>
              <a:t>anyone is </a:t>
            </a:r>
            <a:r>
              <a:rPr lang="en-GB" sz="3200" b="1" dirty="0">
                <a:solidFill>
                  <a:prstClr val="white"/>
                </a:solidFill>
                <a:latin typeface="Trebuchet MS" panose="020B0603020202020204" pitchFamily="34" charset="0"/>
              </a:rPr>
              <a:t>poor</a:t>
            </a:r>
            <a:r>
              <a:rPr lang="en-GB" sz="3200" dirty="0">
                <a:solidFill>
                  <a:prstClr val="white"/>
                </a:solidFill>
                <a:latin typeface="Trebuchet MS" panose="020B0603020202020204" pitchFamily="34" charset="0"/>
              </a:rPr>
              <a:t> </a:t>
            </a:r>
            <a:r>
              <a:rPr lang="en-GB" sz="32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among you…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37541" y="4135882"/>
            <a:ext cx="8937715" cy="1384995"/>
          </a:xfrm>
          <a:prstGeom prst="rect">
            <a:avLst/>
          </a:prstGeom>
          <a:solidFill>
            <a:srgbClr val="660066"/>
          </a:solidFill>
        </p:spPr>
        <p:txBody>
          <a:bodyPr wrap="square" rtlCol="0">
            <a:spAutoFit/>
          </a:bodyPr>
          <a:lstStyle/>
          <a:p>
            <a:pPr>
              <a:tabLst>
                <a:tab pos="623888" algn="l"/>
              </a:tabLst>
            </a:pPr>
            <a:r>
              <a:rPr lang="en-GB" sz="3200" dirty="0">
                <a:solidFill>
                  <a:prstClr val="white"/>
                </a:solidFill>
              </a:rPr>
              <a:t>D</a:t>
            </a:r>
            <a:r>
              <a:rPr lang="en-GB" sz="26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o </a:t>
            </a:r>
            <a:r>
              <a:rPr lang="en-GB" sz="2600" dirty="0">
                <a:solidFill>
                  <a:prstClr val="white"/>
                </a:solidFill>
                <a:latin typeface="Trebuchet MS" panose="020B0603020202020204" pitchFamily="34" charset="0"/>
              </a:rPr>
              <a:t>not be hard-hearted or tight-fisted toward them. </a:t>
            </a:r>
          </a:p>
          <a:p>
            <a:pPr>
              <a:tabLst>
                <a:tab pos="623888" algn="l"/>
              </a:tabLst>
            </a:pPr>
            <a:r>
              <a:rPr lang="en-GB" sz="26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Rather</a:t>
            </a:r>
            <a:r>
              <a:rPr lang="en-GB" sz="2600" dirty="0">
                <a:solidFill>
                  <a:prstClr val="white"/>
                </a:solidFill>
                <a:latin typeface="Trebuchet MS" panose="020B0603020202020204" pitchFamily="34" charset="0"/>
              </a:rPr>
              <a:t>, be </a:t>
            </a:r>
            <a:r>
              <a:rPr lang="en-GB" sz="2600" b="1" dirty="0">
                <a:solidFill>
                  <a:srgbClr val="FFFF00"/>
                </a:solidFill>
                <a:latin typeface="Trebuchet MS" panose="020B0603020202020204" pitchFamily="34" charset="0"/>
              </a:rPr>
              <a:t>openhanded</a:t>
            </a:r>
            <a:r>
              <a:rPr lang="en-GB" sz="2600" dirty="0">
                <a:solidFill>
                  <a:prstClr val="white"/>
                </a:solidFill>
                <a:latin typeface="Trebuchet MS" panose="020B0603020202020204" pitchFamily="34" charset="0"/>
              </a:rPr>
              <a:t> and </a:t>
            </a:r>
            <a:r>
              <a:rPr lang="en-GB" sz="2600" b="1" dirty="0">
                <a:solidFill>
                  <a:srgbClr val="FFFF00"/>
                </a:solidFill>
                <a:latin typeface="Trebuchet MS" panose="020B0603020202020204" pitchFamily="34" charset="0"/>
              </a:rPr>
              <a:t>freely lend </a:t>
            </a:r>
            <a:r>
              <a:rPr lang="en-GB" sz="26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them</a:t>
            </a:r>
          </a:p>
          <a:p>
            <a:pPr>
              <a:tabLst>
                <a:tab pos="623888" algn="l"/>
              </a:tabLst>
            </a:pPr>
            <a:r>
              <a:rPr lang="en-GB" sz="2600" dirty="0">
                <a:solidFill>
                  <a:prstClr val="white"/>
                </a:solidFill>
                <a:latin typeface="Trebuchet MS" panose="020B0603020202020204" pitchFamily="34" charset="0"/>
              </a:rPr>
              <a:t>	</a:t>
            </a:r>
            <a:r>
              <a:rPr lang="en-GB" sz="26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					whatever </a:t>
            </a:r>
            <a:r>
              <a:rPr lang="en-GB" sz="2600" dirty="0">
                <a:solidFill>
                  <a:prstClr val="white"/>
                </a:solidFill>
                <a:latin typeface="Trebuchet MS" panose="020B0603020202020204" pitchFamily="34" charset="0"/>
              </a:rPr>
              <a:t>they need. </a:t>
            </a:r>
            <a:endParaRPr lang="en-GB" sz="2600" dirty="0" smtClean="0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37542" y="5717658"/>
            <a:ext cx="8937715" cy="892552"/>
          </a:xfrm>
          <a:prstGeom prst="rect">
            <a:avLst/>
          </a:prstGeom>
          <a:solidFill>
            <a:srgbClr val="660066"/>
          </a:solidFill>
        </p:spPr>
        <p:txBody>
          <a:bodyPr wrap="square" rtlCol="0">
            <a:spAutoFit/>
          </a:bodyPr>
          <a:lstStyle/>
          <a:p>
            <a:pPr>
              <a:tabLst>
                <a:tab pos="623888" algn="l"/>
              </a:tabLst>
            </a:pPr>
            <a:r>
              <a:rPr lang="en-GB" sz="2600" b="1" dirty="0">
                <a:solidFill>
                  <a:srgbClr val="FFFF00"/>
                </a:solidFill>
                <a:latin typeface="Trebuchet MS" panose="020B0603020202020204" pitchFamily="34" charset="0"/>
              </a:rPr>
              <a:t>Give generously </a:t>
            </a:r>
            <a:r>
              <a:rPr lang="en-GB" sz="2600" dirty="0">
                <a:solidFill>
                  <a:prstClr val="white"/>
                </a:solidFill>
                <a:latin typeface="Trebuchet MS" panose="020B0603020202020204" pitchFamily="34" charset="0"/>
              </a:rPr>
              <a:t>to </a:t>
            </a:r>
            <a:r>
              <a:rPr lang="en-GB" sz="26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them</a:t>
            </a:r>
          </a:p>
          <a:p>
            <a:pPr>
              <a:tabLst>
                <a:tab pos="623888" algn="l"/>
              </a:tabLst>
            </a:pPr>
            <a:r>
              <a:rPr lang="en-GB" sz="2600" dirty="0">
                <a:solidFill>
                  <a:prstClr val="white"/>
                </a:solidFill>
                <a:latin typeface="Trebuchet MS" panose="020B0603020202020204" pitchFamily="34" charset="0"/>
              </a:rPr>
              <a:t>	</a:t>
            </a:r>
            <a:r>
              <a:rPr lang="en-GB" sz="26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			and </a:t>
            </a:r>
            <a:r>
              <a:rPr lang="en-GB" sz="2600" dirty="0">
                <a:solidFill>
                  <a:prstClr val="white"/>
                </a:solidFill>
                <a:latin typeface="Trebuchet MS" panose="020B0603020202020204" pitchFamily="34" charset="0"/>
              </a:rPr>
              <a:t>do so without a grudging heart</a:t>
            </a:r>
          </a:p>
        </p:txBody>
      </p:sp>
    </p:spTree>
    <p:extLst>
      <p:ext uri="{BB962C8B-B14F-4D97-AF65-F5344CB8AC3E}">
        <p14:creationId xmlns:p14="http://schemas.microsoft.com/office/powerpoint/2010/main" val="4077299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MBC_Gifts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1"/>
            <a:ext cx="12192000" cy="91411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50800" y="731517"/>
            <a:ext cx="12293600" cy="5925755"/>
          </a:xfrm>
          <a:prstGeom prst="rect">
            <a:avLst/>
          </a:prstGeom>
          <a:solidFill>
            <a:srgbClr val="523C88"/>
          </a:solidFill>
        </p:spPr>
        <p:txBody>
          <a:bodyPr wrap="square" rtlCol="0">
            <a:spAutoFit/>
          </a:bodyPr>
          <a:lstStyle/>
          <a:p>
            <a:endParaRPr lang="en-GB" sz="2800" dirty="0" smtClean="0">
              <a:solidFill>
                <a:prstClr val="white"/>
              </a:solidFill>
              <a:latin typeface="Trebuchet MS" panose="020B0603020202020204" pitchFamily="34" charset="0"/>
            </a:endParaRPr>
          </a:p>
          <a:p>
            <a:pPr algn="ctr">
              <a:spcAft>
                <a:spcPts val="2400"/>
              </a:spcAft>
            </a:pPr>
            <a:endParaRPr lang="en-GB" sz="2800" dirty="0" smtClean="0">
              <a:solidFill>
                <a:prstClr val="white"/>
              </a:solidFill>
              <a:latin typeface="Trebuchet MS" panose="020B0603020202020204" pitchFamily="34" charset="0"/>
            </a:endParaRPr>
          </a:p>
          <a:p>
            <a:pPr algn="ctr">
              <a:spcAft>
                <a:spcPts val="2400"/>
              </a:spcAft>
            </a:pPr>
            <a:endParaRPr lang="en-GB" sz="2800" dirty="0" smtClean="0">
              <a:solidFill>
                <a:prstClr val="white"/>
              </a:solidFill>
              <a:latin typeface="Trebuchet MS" panose="020B0603020202020204" pitchFamily="34" charset="0"/>
            </a:endParaRPr>
          </a:p>
          <a:p>
            <a:pPr algn="ctr">
              <a:spcAft>
                <a:spcPts val="2400"/>
              </a:spcAft>
            </a:pPr>
            <a:endParaRPr lang="en-GB" sz="2800" dirty="0">
              <a:solidFill>
                <a:prstClr val="white"/>
              </a:solidFill>
              <a:latin typeface="Trebuchet MS" panose="020B0603020202020204" pitchFamily="34" charset="0"/>
            </a:endParaRPr>
          </a:p>
          <a:p>
            <a:pPr algn="ctr">
              <a:spcAft>
                <a:spcPts val="2400"/>
              </a:spcAft>
            </a:pPr>
            <a:endParaRPr lang="en-GB" sz="2800" dirty="0">
              <a:solidFill>
                <a:prstClr val="white"/>
              </a:solidFill>
              <a:latin typeface="Trebuchet MS" panose="020B0603020202020204" pitchFamily="34" charset="0"/>
            </a:endParaRPr>
          </a:p>
          <a:p>
            <a:pPr algn="ctr">
              <a:spcAft>
                <a:spcPts val="2400"/>
              </a:spcAft>
            </a:pPr>
            <a:endParaRPr lang="en-GB" sz="2800" dirty="0" smtClean="0">
              <a:solidFill>
                <a:prstClr val="white"/>
              </a:solidFill>
              <a:latin typeface="Trebuchet MS" panose="020B0603020202020204" pitchFamily="34" charset="0"/>
            </a:endParaRPr>
          </a:p>
          <a:p>
            <a:pPr algn="ctr">
              <a:spcAft>
                <a:spcPts val="2400"/>
              </a:spcAft>
            </a:pPr>
            <a:endParaRPr lang="en-GB" sz="2800" dirty="0" smtClean="0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50800" y="2173841"/>
            <a:ext cx="12540343" cy="5376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84463">
              <a:spcAft>
                <a:spcPts val="2400"/>
              </a:spcAft>
              <a:tabLst>
                <a:tab pos="6284913" algn="l"/>
              </a:tabLst>
            </a:pPr>
            <a:r>
              <a:rPr lang="en-GB" sz="28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if </a:t>
            </a:r>
            <a:r>
              <a:rPr lang="en-GB" sz="2800" dirty="0">
                <a:solidFill>
                  <a:prstClr val="white"/>
                </a:solidFill>
                <a:latin typeface="Trebuchet MS" panose="020B0603020202020204" pitchFamily="34" charset="0"/>
              </a:rPr>
              <a:t>it is </a:t>
            </a:r>
            <a:r>
              <a:rPr lang="en-GB" sz="2800" b="1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serving</a:t>
            </a:r>
            <a:r>
              <a:rPr lang="en-GB" sz="28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 	then </a:t>
            </a:r>
            <a:r>
              <a:rPr lang="en-GB" sz="2800" b="1" dirty="0">
                <a:solidFill>
                  <a:srgbClr val="FFFF00"/>
                </a:solidFill>
                <a:latin typeface="Trebuchet MS" panose="020B0603020202020204" pitchFamily="34" charset="0"/>
              </a:rPr>
              <a:t>serve</a:t>
            </a:r>
            <a:r>
              <a:rPr lang="en-GB" sz="28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;</a:t>
            </a:r>
          </a:p>
          <a:p>
            <a:pPr marL="2684463">
              <a:spcAft>
                <a:spcPts val="2400"/>
              </a:spcAft>
              <a:tabLst>
                <a:tab pos="6284913" algn="l"/>
              </a:tabLst>
            </a:pPr>
            <a:r>
              <a:rPr lang="en-GB" sz="28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if </a:t>
            </a:r>
            <a:r>
              <a:rPr lang="en-GB" sz="2800" dirty="0">
                <a:solidFill>
                  <a:prstClr val="white"/>
                </a:solidFill>
                <a:latin typeface="Trebuchet MS" panose="020B0603020202020204" pitchFamily="34" charset="0"/>
              </a:rPr>
              <a:t>it is </a:t>
            </a:r>
            <a:r>
              <a:rPr lang="en-GB" sz="2800" b="1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teaching</a:t>
            </a:r>
            <a:r>
              <a:rPr lang="en-GB" sz="28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 	then </a:t>
            </a:r>
            <a:r>
              <a:rPr lang="en-GB" sz="2800" b="1" dirty="0">
                <a:solidFill>
                  <a:srgbClr val="FFFF00"/>
                </a:solidFill>
                <a:latin typeface="Trebuchet MS" panose="020B0603020202020204" pitchFamily="34" charset="0"/>
              </a:rPr>
              <a:t>teach</a:t>
            </a:r>
            <a:r>
              <a:rPr lang="en-GB" sz="28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;</a:t>
            </a:r>
          </a:p>
          <a:p>
            <a:pPr marL="2684463">
              <a:spcAft>
                <a:spcPts val="2400"/>
              </a:spcAft>
              <a:tabLst>
                <a:tab pos="6284913" algn="l"/>
              </a:tabLst>
            </a:pPr>
            <a:r>
              <a:rPr lang="en-GB" sz="28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if </a:t>
            </a:r>
            <a:r>
              <a:rPr lang="en-GB" sz="2800" dirty="0">
                <a:solidFill>
                  <a:prstClr val="white"/>
                </a:solidFill>
                <a:latin typeface="Trebuchet MS" panose="020B0603020202020204" pitchFamily="34" charset="0"/>
              </a:rPr>
              <a:t>it is </a:t>
            </a:r>
            <a:r>
              <a:rPr lang="en-GB" sz="2800" b="1" dirty="0">
                <a:solidFill>
                  <a:srgbClr val="FFFF00"/>
                </a:solidFill>
                <a:latin typeface="Trebuchet MS" panose="020B0603020202020204" pitchFamily="34" charset="0"/>
              </a:rPr>
              <a:t>to </a:t>
            </a:r>
            <a:r>
              <a:rPr lang="en-GB" sz="2800" b="1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encourage</a:t>
            </a:r>
            <a:r>
              <a:rPr lang="en-GB" sz="28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 	then </a:t>
            </a:r>
            <a:r>
              <a:rPr lang="en-GB" sz="2800" b="1" dirty="0">
                <a:solidFill>
                  <a:srgbClr val="FFFF00"/>
                </a:solidFill>
                <a:latin typeface="Trebuchet MS" panose="020B0603020202020204" pitchFamily="34" charset="0"/>
              </a:rPr>
              <a:t>give</a:t>
            </a:r>
            <a:r>
              <a:rPr lang="en-GB" sz="2800" dirty="0">
                <a:solidFill>
                  <a:prstClr val="white"/>
                </a:solidFill>
                <a:latin typeface="Trebuchet MS" panose="020B0603020202020204" pitchFamily="34" charset="0"/>
              </a:rPr>
              <a:t> </a:t>
            </a:r>
            <a:r>
              <a:rPr lang="en-GB" sz="2800" b="1" dirty="0">
                <a:solidFill>
                  <a:srgbClr val="FFFF00"/>
                </a:solidFill>
                <a:latin typeface="Trebuchet MS" panose="020B0603020202020204" pitchFamily="34" charset="0"/>
              </a:rPr>
              <a:t>encouragement</a:t>
            </a:r>
            <a:r>
              <a:rPr lang="en-GB" sz="28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;</a:t>
            </a:r>
          </a:p>
          <a:p>
            <a:pPr marL="2684463">
              <a:spcAft>
                <a:spcPts val="2400"/>
              </a:spcAft>
              <a:tabLst>
                <a:tab pos="6284913" algn="l"/>
              </a:tabLst>
            </a:pPr>
            <a:r>
              <a:rPr lang="en-GB" sz="2800" dirty="0">
                <a:solidFill>
                  <a:prstClr val="white"/>
                </a:solidFill>
                <a:latin typeface="Trebuchet MS" panose="020B0603020202020204" pitchFamily="34" charset="0"/>
              </a:rPr>
              <a:t>if it is </a:t>
            </a:r>
            <a:r>
              <a:rPr lang="en-GB" sz="2800" b="1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giving</a:t>
            </a:r>
            <a:r>
              <a:rPr lang="en-GB" sz="28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 </a:t>
            </a:r>
            <a:r>
              <a:rPr lang="en-GB" sz="2800" dirty="0">
                <a:solidFill>
                  <a:prstClr val="white"/>
                </a:solidFill>
                <a:latin typeface="Trebuchet MS" panose="020B0603020202020204" pitchFamily="34" charset="0"/>
              </a:rPr>
              <a:t>	then </a:t>
            </a:r>
            <a:r>
              <a:rPr lang="en-GB" sz="2800" b="1" dirty="0">
                <a:solidFill>
                  <a:srgbClr val="FFFF00"/>
                </a:solidFill>
                <a:latin typeface="Trebuchet MS" panose="020B0603020202020204" pitchFamily="34" charset="0"/>
              </a:rPr>
              <a:t>give</a:t>
            </a:r>
            <a:r>
              <a:rPr lang="en-GB" sz="2800" dirty="0">
                <a:solidFill>
                  <a:prstClr val="white"/>
                </a:solidFill>
                <a:latin typeface="Trebuchet MS" panose="020B0603020202020204" pitchFamily="34" charset="0"/>
              </a:rPr>
              <a:t> </a:t>
            </a:r>
            <a:r>
              <a:rPr lang="en-GB" sz="2800" b="1" dirty="0">
                <a:solidFill>
                  <a:srgbClr val="FFFF00"/>
                </a:solidFill>
                <a:latin typeface="Trebuchet MS" panose="020B0603020202020204" pitchFamily="34" charset="0"/>
              </a:rPr>
              <a:t>generously</a:t>
            </a:r>
            <a:r>
              <a:rPr lang="en-GB" sz="2800" dirty="0">
                <a:solidFill>
                  <a:prstClr val="white"/>
                </a:solidFill>
                <a:latin typeface="Trebuchet MS" panose="020B0603020202020204" pitchFamily="34" charset="0"/>
              </a:rPr>
              <a:t>;</a:t>
            </a:r>
          </a:p>
          <a:p>
            <a:pPr marL="2684463">
              <a:spcAft>
                <a:spcPts val="2400"/>
              </a:spcAft>
              <a:tabLst>
                <a:tab pos="6284913" algn="l"/>
              </a:tabLst>
            </a:pPr>
            <a:r>
              <a:rPr lang="en-GB" sz="28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if </a:t>
            </a:r>
            <a:r>
              <a:rPr lang="en-GB" sz="2800" dirty="0">
                <a:solidFill>
                  <a:prstClr val="white"/>
                </a:solidFill>
                <a:latin typeface="Trebuchet MS" panose="020B0603020202020204" pitchFamily="34" charset="0"/>
              </a:rPr>
              <a:t>it is </a:t>
            </a:r>
            <a:r>
              <a:rPr lang="en-GB" sz="2800" b="1" dirty="0">
                <a:solidFill>
                  <a:srgbClr val="FFFF00"/>
                </a:solidFill>
                <a:latin typeface="Trebuchet MS" panose="020B0603020202020204" pitchFamily="34" charset="0"/>
              </a:rPr>
              <a:t>to</a:t>
            </a:r>
            <a:r>
              <a:rPr lang="en-GB" sz="2800" dirty="0">
                <a:solidFill>
                  <a:prstClr val="white"/>
                </a:solidFill>
                <a:latin typeface="Trebuchet MS" panose="020B0603020202020204" pitchFamily="34" charset="0"/>
              </a:rPr>
              <a:t> </a:t>
            </a:r>
            <a:r>
              <a:rPr lang="en-GB" sz="2800" b="1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lead</a:t>
            </a:r>
            <a:r>
              <a:rPr lang="en-GB" sz="28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 	</a:t>
            </a:r>
            <a:r>
              <a:rPr lang="en-GB" sz="2800" b="1" dirty="0">
                <a:solidFill>
                  <a:srgbClr val="FFFF00"/>
                </a:solidFill>
                <a:latin typeface="Trebuchet MS" panose="020B0603020202020204" pitchFamily="34" charset="0"/>
              </a:rPr>
              <a:t>do it diligently</a:t>
            </a:r>
            <a:r>
              <a:rPr lang="en-GB" sz="28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;</a:t>
            </a:r>
          </a:p>
          <a:p>
            <a:pPr marL="2684463">
              <a:spcAft>
                <a:spcPts val="2400"/>
              </a:spcAft>
              <a:tabLst>
                <a:tab pos="6284913" algn="l"/>
              </a:tabLst>
            </a:pPr>
            <a:r>
              <a:rPr lang="en-GB" sz="28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if </a:t>
            </a:r>
            <a:r>
              <a:rPr lang="en-GB" sz="2800" dirty="0">
                <a:solidFill>
                  <a:prstClr val="white"/>
                </a:solidFill>
                <a:latin typeface="Trebuchet MS" panose="020B0603020202020204" pitchFamily="34" charset="0"/>
              </a:rPr>
              <a:t>it is </a:t>
            </a:r>
            <a:r>
              <a:rPr lang="en-GB" sz="2800" b="1" dirty="0">
                <a:solidFill>
                  <a:srgbClr val="FFFF00"/>
                </a:solidFill>
                <a:latin typeface="Trebuchet MS" panose="020B0603020202020204" pitchFamily="34" charset="0"/>
              </a:rPr>
              <a:t>to show </a:t>
            </a:r>
            <a:r>
              <a:rPr lang="en-GB" sz="2800" b="1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mercy</a:t>
            </a:r>
            <a:r>
              <a:rPr lang="en-GB" sz="28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 	</a:t>
            </a:r>
            <a:r>
              <a:rPr lang="en-GB" sz="2800" b="1" dirty="0">
                <a:solidFill>
                  <a:srgbClr val="FFFF00"/>
                </a:solidFill>
                <a:latin typeface="Trebuchet MS" panose="020B0603020202020204" pitchFamily="34" charset="0"/>
              </a:rPr>
              <a:t>do it cheerfully</a:t>
            </a:r>
            <a:r>
              <a:rPr lang="en-GB" sz="2800" dirty="0">
                <a:solidFill>
                  <a:prstClr val="white"/>
                </a:solidFill>
                <a:latin typeface="Trebuchet MS" panose="020B0603020202020204" pitchFamily="34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50800" y="1426610"/>
            <a:ext cx="1249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400"/>
              </a:spcAft>
            </a:pPr>
            <a:r>
              <a:rPr lang="en-GB" sz="2800" b="1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If</a:t>
            </a:r>
            <a:r>
              <a:rPr lang="en-GB" sz="28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 </a:t>
            </a:r>
            <a:r>
              <a:rPr lang="en-GB" sz="2800" b="1" i="1" dirty="0">
                <a:solidFill>
                  <a:srgbClr val="FFFF00"/>
                </a:solidFill>
                <a:latin typeface="Trebuchet MS" panose="020B0603020202020204" pitchFamily="34" charset="0"/>
              </a:rPr>
              <a:t>your gift </a:t>
            </a:r>
            <a:r>
              <a:rPr lang="en-GB" sz="2800" b="1" dirty="0">
                <a:solidFill>
                  <a:srgbClr val="FFFF00"/>
                </a:solidFill>
                <a:latin typeface="Trebuchet MS" panose="020B0603020202020204" pitchFamily="34" charset="0"/>
              </a:rPr>
              <a:t>is prophesying</a:t>
            </a:r>
            <a:r>
              <a:rPr lang="en-GB" sz="28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, then </a:t>
            </a:r>
            <a:r>
              <a:rPr lang="en-GB" sz="2800" dirty="0">
                <a:solidFill>
                  <a:prstClr val="white"/>
                </a:solidFill>
                <a:latin typeface="Trebuchet MS" panose="020B0603020202020204" pitchFamily="34" charset="0"/>
              </a:rPr>
              <a:t>prophesy in accordance with your </a:t>
            </a:r>
            <a:r>
              <a:rPr lang="en-GB" sz="28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faith </a:t>
            </a:r>
            <a:endParaRPr lang="en-GB" sz="2800" dirty="0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39891" y="4068029"/>
            <a:ext cx="10029371" cy="103051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31825">
              <a:spcAft>
                <a:spcPts val="2400"/>
              </a:spcAft>
              <a:tabLst>
                <a:tab pos="4397375" algn="l"/>
              </a:tabLst>
            </a:pPr>
            <a:r>
              <a:rPr lang="en-GB" sz="3600" dirty="0">
                <a:solidFill>
                  <a:prstClr val="white"/>
                </a:solidFill>
                <a:latin typeface="Trebuchet MS" panose="020B0603020202020204" pitchFamily="34" charset="0"/>
              </a:rPr>
              <a:t>if </a:t>
            </a:r>
            <a:r>
              <a:rPr lang="en-GB" sz="36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your gift </a:t>
            </a:r>
            <a:r>
              <a:rPr lang="en-GB" sz="3600" dirty="0">
                <a:solidFill>
                  <a:prstClr val="white"/>
                </a:solidFill>
                <a:latin typeface="Trebuchet MS" panose="020B0603020202020204" pitchFamily="34" charset="0"/>
              </a:rPr>
              <a:t>is </a:t>
            </a:r>
            <a:r>
              <a:rPr lang="en-GB" sz="3600" b="1" dirty="0">
                <a:solidFill>
                  <a:srgbClr val="FFFF00"/>
                </a:solidFill>
                <a:latin typeface="Trebuchet MS" panose="020B0603020202020204" pitchFamily="34" charset="0"/>
              </a:rPr>
              <a:t>giving</a:t>
            </a:r>
            <a:r>
              <a:rPr lang="en-GB" sz="3600" dirty="0">
                <a:solidFill>
                  <a:prstClr val="white"/>
                </a:solidFill>
                <a:latin typeface="Trebuchet MS" panose="020B0603020202020204" pitchFamily="34" charset="0"/>
              </a:rPr>
              <a:t>, </a:t>
            </a:r>
            <a:r>
              <a:rPr lang="en-GB" sz="36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then </a:t>
            </a:r>
            <a:r>
              <a:rPr lang="en-GB" sz="3600" b="1" dirty="0">
                <a:solidFill>
                  <a:srgbClr val="FFFF00"/>
                </a:solidFill>
                <a:latin typeface="Trebuchet MS" panose="020B0603020202020204" pitchFamily="34" charset="0"/>
              </a:rPr>
              <a:t>give </a:t>
            </a:r>
            <a:r>
              <a:rPr lang="en-GB" sz="3600" b="1" i="1" dirty="0">
                <a:solidFill>
                  <a:srgbClr val="FFFF00"/>
                </a:solidFill>
                <a:latin typeface="Trebuchet MS" panose="020B0603020202020204" pitchFamily="34" charset="0"/>
              </a:rPr>
              <a:t>generously</a:t>
            </a:r>
          </a:p>
        </p:txBody>
      </p:sp>
      <p:sp>
        <p:nvSpPr>
          <p:cNvPr id="8" name="Freeform 7"/>
          <p:cNvSpPr/>
          <p:nvPr/>
        </p:nvSpPr>
        <p:spPr>
          <a:xfrm>
            <a:off x="8286750" y="4838699"/>
            <a:ext cx="2743200" cy="259843"/>
          </a:xfrm>
          <a:custGeom>
            <a:avLst/>
            <a:gdLst>
              <a:gd name="connsiteX0" fmla="*/ 266700 w 2743200"/>
              <a:gd name="connsiteY0" fmla="*/ 114300 h 279260"/>
              <a:gd name="connsiteX1" fmla="*/ 2228850 w 2743200"/>
              <a:gd name="connsiteY1" fmla="*/ 57150 h 279260"/>
              <a:gd name="connsiteX2" fmla="*/ 1619250 w 2743200"/>
              <a:gd name="connsiteY2" fmla="*/ 38100 h 279260"/>
              <a:gd name="connsiteX3" fmla="*/ 1276350 w 2743200"/>
              <a:gd name="connsiteY3" fmla="*/ 0 h 279260"/>
              <a:gd name="connsiteX4" fmla="*/ 914400 w 2743200"/>
              <a:gd name="connsiteY4" fmla="*/ 19050 h 279260"/>
              <a:gd name="connsiteX5" fmla="*/ 762000 w 2743200"/>
              <a:gd name="connsiteY5" fmla="*/ 57150 h 279260"/>
              <a:gd name="connsiteX6" fmla="*/ 552450 w 2743200"/>
              <a:gd name="connsiteY6" fmla="*/ 95250 h 279260"/>
              <a:gd name="connsiteX7" fmla="*/ 476250 w 2743200"/>
              <a:gd name="connsiteY7" fmla="*/ 114300 h 279260"/>
              <a:gd name="connsiteX8" fmla="*/ 1047750 w 2743200"/>
              <a:gd name="connsiteY8" fmla="*/ 133350 h 279260"/>
              <a:gd name="connsiteX9" fmla="*/ 1790700 w 2743200"/>
              <a:gd name="connsiteY9" fmla="*/ 190500 h 279260"/>
              <a:gd name="connsiteX10" fmla="*/ 2057400 w 2743200"/>
              <a:gd name="connsiteY10" fmla="*/ 209550 h 279260"/>
              <a:gd name="connsiteX11" fmla="*/ 2533650 w 2743200"/>
              <a:gd name="connsiteY11" fmla="*/ 266700 h 279260"/>
              <a:gd name="connsiteX12" fmla="*/ 2381250 w 2743200"/>
              <a:gd name="connsiteY12" fmla="*/ 228600 h 279260"/>
              <a:gd name="connsiteX13" fmla="*/ 2190750 w 2743200"/>
              <a:gd name="connsiteY13" fmla="*/ 209550 h 279260"/>
              <a:gd name="connsiteX14" fmla="*/ 1676400 w 2743200"/>
              <a:gd name="connsiteY14" fmla="*/ 228600 h 279260"/>
              <a:gd name="connsiteX15" fmla="*/ 1619250 w 2743200"/>
              <a:gd name="connsiteY15" fmla="*/ 247650 h 279260"/>
              <a:gd name="connsiteX16" fmla="*/ 1428750 w 2743200"/>
              <a:gd name="connsiteY16" fmla="*/ 266700 h 279260"/>
              <a:gd name="connsiteX17" fmla="*/ 1162050 w 2743200"/>
              <a:gd name="connsiteY17" fmla="*/ 247650 h 279260"/>
              <a:gd name="connsiteX18" fmla="*/ 209550 w 2743200"/>
              <a:gd name="connsiteY18" fmla="*/ 247650 h 279260"/>
              <a:gd name="connsiteX19" fmla="*/ 76200 w 2743200"/>
              <a:gd name="connsiteY19" fmla="*/ 209550 h 279260"/>
              <a:gd name="connsiteX20" fmla="*/ 19050 w 2743200"/>
              <a:gd name="connsiteY20" fmla="*/ 171450 h 279260"/>
              <a:gd name="connsiteX21" fmla="*/ 209550 w 2743200"/>
              <a:gd name="connsiteY21" fmla="*/ 190500 h 279260"/>
              <a:gd name="connsiteX22" fmla="*/ 457200 w 2743200"/>
              <a:gd name="connsiteY22" fmla="*/ 209550 h 279260"/>
              <a:gd name="connsiteX23" fmla="*/ 895350 w 2743200"/>
              <a:gd name="connsiteY23" fmla="*/ 190500 h 279260"/>
              <a:gd name="connsiteX24" fmla="*/ 1162050 w 2743200"/>
              <a:gd name="connsiteY24" fmla="*/ 171450 h 279260"/>
              <a:gd name="connsiteX25" fmla="*/ 2743200 w 2743200"/>
              <a:gd name="connsiteY25" fmla="*/ 152400 h 279260"/>
              <a:gd name="connsiteX26" fmla="*/ 2343150 w 2743200"/>
              <a:gd name="connsiteY26" fmla="*/ 114300 h 279260"/>
              <a:gd name="connsiteX27" fmla="*/ 0 w 2743200"/>
              <a:gd name="connsiteY27" fmla="*/ 114300 h 279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2743200" h="279260">
                <a:moveTo>
                  <a:pt x="266700" y="114300"/>
                </a:moveTo>
                <a:cubicBezTo>
                  <a:pt x="920750" y="95250"/>
                  <a:pt x="1575559" y="93955"/>
                  <a:pt x="2228850" y="57150"/>
                </a:cubicBezTo>
                <a:cubicBezTo>
                  <a:pt x="2431827" y="45715"/>
                  <a:pt x="1822184" y="50276"/>
                  <a:pt x="1619250" y="38100"/>
                </a:cubicBezTo>
                <a:cubicBezTo>
                  <a:pt x="1504453" y="31212"/>
                  <a:pt x="1276350" y="0"/>
                  <a:pt x="1276350" y="0"/>
                </a:cubicBezTo>
                <a:cubicBezTo>
                  <a:pt x="1155700" y="6350"/>
                  <a:pt x="1034800" y="9017"/>
                  <a:pt x="914400" y="19050"/>
                </a:cubicBezTo>
                <a:cubicBezTo>
                  <a:pt x="809077" y="27827"/>
                  <a:pt x="843903" y="36674"/>
                  <a:pt x="762000" y="57150"/>
                </a:cubicBezTo>
                <a:cubicBezTo>
                  <a:pt x="680275" y="77581"/>
                  <a:pt x="637371" y="78266"/>
                  <a:pt x="552450" y="95250"/>
                </a:cubicBezTo>
                <a:cubicBezTo>
                  <a:pt x="526777" y="100385"/>
                  <a:pt x="501650" y="107950"/>
                  <a:pt x="476250" y="114300"/>
                </a:cubicBezTo>
                <a:lnTo>
                  <a:pt x="1047750" y="133350"/>
                </a:lnTo>
                <a:cubicBezTo>
                  <a:pt x="1277212" y="143548"/>
                  <a:pt x="1572988" y="174949"/>
                  <a:pt x="1790700" y="190500"/>
                </a:cubicBezTo>
                <a:lnTo>
                  <a:pt x="2057400" y="209550"/>
                </a:lnTo>
                <a:cubicBezTo>
                  <a:pt x="2239916" y="282556"/>
                  <a:pt x="2233022" y="291752"/>
                  <a:pt x="2533650" y="266700"/>
                </a:cubicBezTo>
                <a:cubicBezTo>
                  <a:pt x="2585833" y="262351"/>
                  <a:pt x="2433354" y="233810"/>
                  <a:pt x="2381250" y="228600"/>
                </a:cubicBezTo>
                <a:lnTo>
                  <a:pt x="2190750" y="209550"/>
                </a:lnTo>
                <a:cubicBezTo>
                  <a:pt x="2019300" y="215900"/>
                  <a:pt x="1847588" y="217187"/>
                  <a:pt x="1676400" y="228600"/>
                </a:cubicBezTo>
                <a:cubicBezTo>
                  <a:pt x="1656364" y="229936"/>
                  <a:pt x="1639097" y="244597"/>
                  <a:pt x="1619250" y="247650"/>
                </a:cubicBezTo>
                <a:cubicBezTo>
                  <a:pt x="1556175" y="257354"/>
                  <a:pt x="1492250" y="260350"/>
                  <a:pt x="1428750" y="266700"/>
                </a:cubicBezTo>
                <a:cubicBezTo>
                  <a:pt x="1339850" y="260350"/>
                  <a:pt x="1251176" y="247650"/>
                  <a:pt x="1162050" y="247650"/>
                </a:cubicBezTo>
                <a:cubicBezTo>
                  <a:pt x="119659" y="247650"/>
                  <a:pt x="730741" y="295031"/>
                  <a:pt x="209550" y="247650"/>
                </a:cubicBezTo>
                <a:cubicBezTo>
                  <a:pt x="185135" y="241546"/>
                  <a:pt x="103529" y="223215"/>
                  <a:pt x="76200" y="209550"/>
                </a:cubicBezTo>
                <a:cubicBezTo>
                  <a:pt x="55722" y="199311"/>
                  <a:pt x="-3615" y="174688"/>
                  <a:pt x="19050" y="171450"/>
                </a:cubicBezTo>
                <a:cubicBezTo>
                  <a:pt x="82225" y="162425"/>
                  <a:pt x="145973" y="184972"/>
                  <a:pt x="209550" y="190500"/>
                </a:cubicBezTo>
                <a:cubicBezTo>
                  <a:pt x="292033" y="197672"/>
                  <a:pt x="374650" y="203200"/>
                  <a:pt x="457200" y="209550"/>
                </a:cubicBezTo>
                <a:lnTo>
                  <a:pt x="895350" y="190500"/>
                </a:lnTo>
                <a:cubicBezTo>
                  <a:pt x="984347" y="185689"/>
                  <a:pt x="1072942" y="173287"/>
                  <a:pt x="1162050" y="171450"/>
                </a:cubicBezTo>
                <a:lnTo>
                  <a:pt x="2743200" y="152400"/>
                </a:lnTo>
                <a:cubicBezTo>
                  <a:pt x="2583644" y="125807"/>
                  <a:pt x="2546568" y="115774"/>
                  <a:pt x="2343150" y="114300"/>
                </a:cubicBezTo>
                <a:lnTo>
                  <a:pt x="0" y="114300"/>
                </a:lnTo>
              </a:path>
            </a:pathLst>
          </a:cu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483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37542" y="4319543"/>
            <a:ext cx="8937715" cy="984885"/>
          </a:xfrm>
          <a:prstGeom prst="rect">
            <a:avLst/>
          </a:prstGeom>
          <a:solidFill>
            <a:srgbClr val="660066"/>
          </a:solidFill>
        </p:spPr>
        <p:txBody>
          <a:bodyPr wrap="square" rtlCol="0">
            <a:spAutoFit/>
          </a:bodyPr>
          <a:lstStyle/>
          <a:p>
            <a:pPr>
              <a:tabLst>
                <a:tab pos="623888" algn="l"/>
              </a:tabLst>
            </a:pPr>
            <a:r>
              <a:rPr lang="en-GB" sz="3200" dirty="0" smtClean="0">
                <a:solidFill>
                  <a:prstClr val="white"/>
                </a:solidFill>
              </a:rPr>
              <a:t> </a:t>
            </a:r>
            <a:r>
              <a:rPr lang="en-GB" sz="26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Therefore </a:t>
            </a:r>
            <a:r>
              <a:rPr lang="en-GB" sz="2600" dirty="0">
                <a:solidFill>
                  <a:prstClr val="white"/>
                </a:solidFill>
                <a:latin typeface="Trebuchet MS" panose="020B0603020202020204" pitchFamily="34" charset="0"/>
              </a:rPr>
              <a:t>I command you to be </a:t>
            </a:r>
            <a:r>
              <a:rPr lang="en-GB" sz="2600" b="1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openhanded</a:t>
            </a:r>
          </a:p>
          <a:p>
            <a:pPr>
              <a:tabLst>
                <a:tab pos="623888" algn="l"/>
              </a:tabLst>
            </a:pPr>
            <a:r>
              <a:rPr lang="en-GB" sz="2600" dirty="0">
                <a:solidFill>
                  <a:prstClr val="white"/>
                </a:solidFill>
                <a:latin typeface="Trebuchet MS" panose="020B0603020202020204" pitchFamily="34" charset="0"/>
              </a:rPr>
              <a:t>	</a:t>
            </a:r>
            <a:r>
              <a:rPr lang="en-GB" sz="26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			toward [those] who </a:t>
            </a:r>
            <a:r>
              <a:rPr lang="en-GB" sz="2600" dirty="0">
                <a:solidFill>
                  <a:prstClr val="white"/>
                </a:solidFill>
                <a:latin typeface="Trebuchet MS" panose="020B0603020202020204" pitchFamily="34" charset="0"/>
              </a:rPr>
              <a:t>are poor and needy </a:t>
            </a:r>
            <a:endParaRPr lang="en-GB" sz="2600" dirty="0" smtClean="0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37542" y="3411342"/>
            <a:ext cx="8937715" cy="584775"/>
          </a:xfrm>
          <a:prstGeom prst="rect">
            <a:avLst/>
          </a:prstGeom>
          <a:solidFill>
            <a:srgbClr val="660066"/>
          </a:solidFill>
        </p:spPr>
        <p:txBody>
          <a:bodyPr wrap="square" rtlCol="0">
            <a:spAutoFit/>
          </a:bodyPr>
          <a:lstStyle/>
          <a:p>
            <a:pPr>
              <a:tabLst>
                <a:tab pos="623888" algn="l"/>
              </a:tabLst>
            </a:pPr>
            <a:r>
              <a:rPr lang="en-GB" sz="3200" dirty="0" smtClean="0">
                <a:solidFill>
                  <a:prstClr val="white"/>
                </a:solidFill>
              </a:rPr>
              <a:t> </a:t>
            </a:r>
            <a:r>
              <a:rPr lang="en-GB" sz="24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11</a:t>
            </a:r>
            <a:r>
              <a:rPr lang="en-GB" sz="32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 There </a:t>
            </a:r>
            <a:r>
              <a:rPr lang="en-GB" sz="3200" dirty="0">
                <a:solidFill>
                  <a:prstClr val="white"/>
                </a:solidFill>
                <a:latin typeface="Trebuchet MS" panose="020B0603020202020204" pitchFamily="34" charset="0"/>
              </a:rPr>
              <a:t>will always be </a:t>
            </a:r>
            <a:r>
              <a:rPr lang="en-GB" sz="3200" b="1" dirty="0">
                <a:solidFill>
                  <a:prstClr val="white"/>
                </a:solidFill>
                <a:latin typeface="Trebuchet MS" panose="020B0603020202020204" pitchFamily="34" charset="0"/>
              </a:rPr>
              <a:t>poor</a:t>
            </a:r>
            <a:r>
              <a:rPr lang="en-GB" sz="3200" dirty="0">
                <a:solidFill>
                  <a:prstClr val="white"/>
                </a:solidFill>
                <a:latin typeface="Trebuchet MS" panose="020B0603020202020204" pitchFamily="34" charset="0"/>
              </a:rPr>
              <a:t> </a:t>
            </a:r>
            <a:r>
              <a:rPr lang="en-GB" sz="32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people…</a:t>
            </a:r>
          </a:p>
        </p:txBody>
      </p:sp>
    </p:spTree>
    <p:extLst>
      <p:ext uri="{BB962C8B-B14F-4D97-AF65-F5344CB8AC3E}">
        <p14:creationId xmlns:p14="http://schemas.microsoft.com/office/powerpoint/2010/main" val="1045604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2365" y="991686"/>
            <a:ext cx="11107270" cy="1723549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GB" sz="2400" dirty="0" err="1" smtClean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Deut</a:t>
            </a:r>
            <a:r>
              <a:rPr lang="en-GB" sz="2400" dirty="0" smtClean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4</a:t>
            </a:r>
            <a:r>
              <a:rPr lang="en-GB" sz="2000" dirty="0" smtClean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:5-6</a:t>
            </a:r>
            <a:r>
              <a:rPr lang="en-GB" dirty="0" smtClean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GB" sz="1000" dirty="0">
              <a:solidFill>
                <a:schemeClr val="bg1"/>
              </a:solidFill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1000" dirty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>
              <a:spcAft>
                <a:spcPts val="0"/>
              </a:spcAft>
            </a:pPr>
            <a:r>
              <a:rPr lang="en-GB" sz="2400" dirty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Pay </a:t>
            </a:r>
            <a:r>
              <a:rPr lang="en-GB" sz="2400" dirty="0" smtClean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attention:</a:t>
            </a:r>
          </a:p>
          <a:p>
            <a:pPr algn="ctr">
              <a:spcAft>
                <a:spcPts val="0"/>
              </a:spcAft>
            </a:pPr>
            <a:r>
              <a:rPr lang="en-GB" sz="2400" dirty="0" smtClean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I’m </a:t>
            </a:r>
            <a:r>
              <a:rPr lang="en-GB" sz="2400" dirty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teaching you the rules and </a:t>
            </a:r>
            <a:r>
              <a:rPr lang="en-GB" sz="2400" dirty="0" smtClean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regulations</a:t>
            </a:r>
          </a:p>
          <a:p>
            <a:pPr algn="ctr">
              <a:spcAft>
                <a:spcPts val="0"/>
              </a:spcAft>
            </a:pPr>
            <a:r>
              <a:rPr lang="en-GB" sz="2400" dirty="0" smtClean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that </a:t>
            </a:r>
            <a:r>
              <a:rPr lang="en-GB" sz="2400" dirty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God commanded me, so that you may live by them </a:t>
            </a:r>
            <a:r>
              <a:rPr lang="en-GB" sz="2400" dirty="0" smtClean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42365" y="3087292"/>
            <a:ext cx="11107270" cy="461665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2400" dirty="0" smtClean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Keep them! </a:t>
            </a:r>
            <a:r>
              <a:rPr lang="en-GB" sz="2400" dirty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Practice </a:t>
            </a:r>
            <a:r>
              <a:rPr lang="en-GB" sz="2400" dirty="0" smtClean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them!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42365" y="3906054"/>
            <a:ext cx="11107270" cy="1754326"/>
          </a:xfrm>
          <a:prstGeom prst="rect">
            <a:avLst/>
          </a:prstGeom>
          <a:solidFill>
            <a:srgbClr val="660033"/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GB" sz="2400" dirty="0" smtClean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When </a:t>
            </a:r>
            <a:r>
              <a:rPr lang="en-GB" sz="2400" dirty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other peoples hear &amp; see what’s going </a:t>
            </a:r>
            <a:r>
              <a:rPr lang="en-GB" sz="2400" dirty="0" smtClean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on,</a:t>
            </a:r>
          </a:p>
          <a:p>
            <a:pPr algn="ctr">
              <a:spcAft>
                <a:spcPts val="0"/>
              </a:spcAft>
            </a:pPr>
            <a:r>
              <a:rPr lang="en-GB" sz="2400" dirty="0" smtClean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they’ll </a:t>
            </a:r>
            <a:r>
              <a:rPr lang="en-GB" sz="2400" dirty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say, “What a great </a:t>
            </a:r>
            <a:r>
              <a:rPr lang="en-GB" sz="2400" dirty="0" smtClean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nation!</a:t>
            </a:r>
          </a:p>
          <a:p>
            <a:pPr algn="ctr">
              <a:spcAft>
                <a:spcPts val="0"/>
              </a:spcAft>
            </a:pPr>
            <a:r>
              <a:rPr lang="en-GB" sz="2400" dirty="0" smtClean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 </a:t>
            </a:r>
            <a:r>
              <a:rPr lang="en-GB" sz="2400" dirty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wise, so </a:t>
            </a:r>
            <a:r>
              <a:rPr lang="en-GB" sz="2400" dirty="0" smtClean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understanding!</a:t>
            </a:r>
          </a:p>
          <a:p>
            <a:pPr algn="ctr">
              <a:spcAft>
                <a:spcPts val="0"/>
              </a:spcAft>
            </a:pPr>
            <a:r>
              <a:rPr lang="en-GB" sz="3600" dirty="0" smtClean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We’ve </a:t>
            </a:r>
            <a:r>
              <a:rPr lang="en-GB" sz="3600" dirty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never seen anything like it.</a:t>
            </a:r>
            <a:r>
              <a:rPr lang="en-GB" sz="2400" dirty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endParaRPr lang="en-GB" sz="2400" dirty="0">
              <a:solidFill>
                <a:schemeClr val="bg1"/>
              </a:solidFill>
              <a:effectLst/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rot="-360000">
            <a:off x="3715659" y="1668795"/>
            <a:ext cx="4223657" cy="20928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endParaRPr lang="en-GB" sz="2600" dirty="0" smtClean="0">
              <a:solidFill>
                <a:srgbClr val="C00000"/>
              </a:solidFill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n-GB" sz="2600" dirty="0" smtClean="0">
                <a:solidFill>
                  <a:srgbClr val="C0000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can </a:t>
            </a:r>
            <a:r>
              <a:rPr lang="en-GB" sz="2600" b="1" smtClean="0">
                <a:solidFill>
                  <a:srgbClr val="C0000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</a:t>
            </a:r>
            <a:r>
              <a:rPr lang="en-GB" sz="2600" smtClean="0">
                <a:solidFill>
                  <a:srgbClr val="C0000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be those </a:t>
            </a:r>
            <a:r>
              <a:rPr lang="en-GB" sz="2600" dirty="0" smtClean="0">
                <a:solidFill>
                  <a:srgbClr val="C0000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whose lives</a:t>
            </a:r>
          </a:p>
          <a:p>
            <a:pPr algn="ctr">
              <a:spcAft>
                <a:spcPts val="0"/>
              </a:spcAft>
            </a:pPr>
            <a:r>
              <a:rPr lang="en-GB" sz="2600" dirty="0">
                <a:solidFill>
                  <a:srgbClr val="C0000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GB" sz="2600" dirty="0" smtClean="0">
                <a:solidFill>
                  <a:srgbClr val="C0000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llustrate God’s </a:t>
            </a:r>
            <a:r>
              <a:rPr lang="en-GB" sz="2600" dirty="0">
                <a:solidFill>
                  <a:srgbClr val="C0000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generosity</a:t>
            </a:r>
            <a:r>
              <a:rPr lang="en-GB" sz="2600" dirty="0" smtClean="0">
                <a:solidFill>
                  <a:srgbClr val="C0000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algn="ctr">
              <a:spcAft>
                <a:spcPts val="0"/>
              </a:spcAft>
            </a:pPr>
            <a:endParaRPr lang="en-GB" sz="2600" dirty="0">
              <a:solidFill>
                <a:srgbClr val="C00000"/>
              </a:solidFill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8786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32967" y="344659"/>
            <a:ext cx="1072606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2601913" algn="l"/>
                <a:tab pos="5106988" algn="l"/>
                <a:tab pos="7442200" algn="l"/>
              </a:tabLst>
            </a:pPr>
            <a:r>
              <a:rPr lang="en-GB" sz="32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           </a:t>
            </a:r>
            <a:r>
              <a:rPr lang="en-GB" sz="3200" dirty="0" err="1" smtClean="0">
                <a:solidFill>
                  <a:srgbClr val="6600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dovoljno</a:t>
            </a:r>
            <a:endParaRPr lang="en-GB" sz="3200" dirty="0" smtClean="0">
              <a:solidFill>
                <a:srgbClr val="6600CC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tabLst>
                <a:tab pos="2601913" algn="l"/>
                <a:tab pos="5106988" algn="l"/>
                <a:tab pos="7442200" algn="l"/>
              </a:tabLst>
            </a:pPr>
            <a:endParaRPr lang="en-GB" sz="3200" dirty="0">
              <a:solidFill>
                <a:srgbClr val="6600CC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tabLst>
                <a:tab pos="2601913" algn="l"/>
                <a:tab pos="5106988" algn="l"/>
                <a:tab pos="7442200" algn="l"/>
              </a:tabLst>
            </a:pPr>
            <a:endParaRPr lang="en-GB" sz="3200" dirty="0">
              <a:solidFill>
                <a:srgbClr val="6600CC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tabLst>
                <a:tab pos="2601913" algn="l"/>
                <a:tab pos="5106988" algn="l"/>
                <a:tab pos="7442200" algn="l"/>
              </a:tabLst>
            </a:pPr>
            <a:r>
              <a:rPr lang="en-GB" sz="3200" dirty="0" err="1" smtClean="0">
                <a:solidFill>
                  <a:srgbClr val="6600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كافية</a:t>
            </a:r>
            <a:r>
              <a:rPr lang="en-GB" sz="3200" dirty="0" smtClean="0">
                <a:solidFill>
                  <a:srgbClr val="6600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	</a:t>
            </a:r>
          </a:p>
          <a:p>
            <a:pPr>
              <a:tabLst>
                <a:tab pos="2601913" algn="l"/>
                <a:tab pos="5106988" algn="l"/>
                <a:tab pos="7442200" algn="l"/>
              </a:tabLst>
            </a:pPr>
            <a:endParaRPr lang="en-GB" sz="3200" dirty="0">
              <a:solidFill>
                <a:srgbClr val="6600CC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tabLst>
                <a:tab pos="2601913" algn="l"/>
                <a:tab pos="5106988" algn="l"/>
                <a:tab pos="7442200" algn="l"/>
              </a:tabLst>
            </a:pPr>
            <a:endParaRPr lang="en-GB" sz="3200" dirty="0">
              <a:solidFill>
                <a:srgbClr val="6600CC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tabLst>
                <a:tab pos="2601913" algn="l"/>
                <a:tab pos="5106988" algn="l"/>
                <a:tab pos="7442200" algn="l"/>
              </a:tabLst>
            </a:pPr>
            <a:r>
              <a:rPr lang="en-US" sz="3200" dirty="0" smtClean="0">
                <a:solidFill>
                  <a:srgbClr val="6600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                               </a:t>
            </a:r>
            <a:r>
              <a:rPr lang="en-US" sz="3200" dirty="0" err="1" smtClean="0">
                <a:solidFill>
                  <a:srgbClr val="6600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足够</a:t>
            </a:r>
            <a:endParaRPr lang="en-US" sz="3200" dirty="0" smtClean="0">
              <a:solidFill>
                <a:srgbClr val="6600CC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tabLst>
                <a:tab pos="2601913" algn="l"/>
                <a:tab pos="5106988" algn="l"/>
                <a:tab pos="7442200" algn="l"/>
              </a:tabLst>
            </a:pPr>
            <a:endParaRPr lang="en-US" sz="3200" dirty="0">
              <a:solidFill>
                <a:srgbClr val="6600CC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tabLst>
                <a:tab pos="2601913" algn="l"/>
                <a:tab pos="5106988" algn="l"/>
                <a:tab pos="7442200" algn="l"/>
              </a:tabLst>
            </a:pPr>
            <a:endParaRPr lang="en-GB" sz="3200" dirty="0">
              <a:solidFill>
                <a:srgbClr val="6600CC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tabLst>
                <a:tab pos="2601913" algn="l"/>
                <a:tab pos="5106988" algn="l"/>
                <a:tab pos="7442200" algn="l"/>
              </a:tabLst>
            </a:pPr>
            <a:r>
              <a:rPr lang="en-GB" sz="3200" dirty="0" smtClean="0">
                <a:solidFill>
                  <a:srgbClr val="6600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                                             </a:t>
            </a:r>
            <a:r>
              <a:rPr lang="en-GB" sz="3200" dirty="0" err="1" smtClean="0">
                <a:solidFill>
                  <a:srgbClr val="6600C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genoeg</a:t>
            </a:r>
            <a:endParaRPr lang="en-GB" sz="3200" dirty="0">
              <a:solidFill>
                <a:srgbClr val="6600CC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32967" y="1464723"/>
            <a:ext cx="962809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rgbClr val="CC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suffisamment</a:t>
            </a:r>
            <a:endParaRPr lang="en-GB" sz="3200" dirty="0">
              <a:solidFill>
                <a:srgbClr val="CC0099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GB" sz="3200" dirty="0" smtClean="0">
              <a:solidFill>
                <a:srgbClr val="CC0099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GB" sz="3200" dirty="0" smtClean="0">
              <a:solidFill>
                <a:srgbClr val="CC0099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3200" dirty="0" smtClean="0">
                <a:solidFill>
                  <a:srgbClr val="CC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</a:t>
            </a:r>
            <a:r>
              <a:rPr lang="en-GB" sz="3200" dirty="0" err="1" smtClean="0">
                <a:solidFill>
                  <a:srgbClr val="CC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genug</a:t>
            </a:r>
            <a:endParaRPr lang="en-GB" sz="3200" dirty="0">
              <a:solidFill>
                <a:srgbClr val="CC0099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GB" sz="3200" dirty="0" smtClean="0">
              <a:solidFill>
                <a:srgbClr val="CC0099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GB" sz="3200" dirty="0" smtClean="0">
              <a:solidFill>
                <a:srgbClr val="CC0099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3200" dirty="0" smtClean="0">
                <a:solidFill>
                  <a:srgbClr val="CC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    </a:t>
            </a:r>
            <a:r>
              <a:rPr lang="en-GB" sz="3200" dirty="0" err="1" smtClean="0">
                <a:solidFill>
                  <a:srgbClr val="CC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पर्याप्त</a:t>
            </a:r>
            <a:endParaRPr lang="en-GB" sz="3200" dirty="0">
              <a:solidFill>
                <a:srgbClr val="CC0099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GB" sz="3200" dirty="0" smtClean="0">
              <a:solidFill>
                <a:srgbClr val="CC0099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3200" dirty="0" smtClean="0">
                <a:solidFill>
                  <a:srgbClr val="CC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3200" dirty="0" err="1" smtClean="0">
                <a:solidFill>
                  <a:srgbClr val="CC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elég</a:t>
            </a:r>
            <a:r>
              <a:rPr lang="en-GB" sz="3200" dirty="0" smtClean="0">
                <a:solidFill>
                  <a:srgbClr val="CC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</a:t>
            </a:r>
            <a:endParaRPr lang="en-GB" sz="3200" dirty="0">
              <a:solidFill>
                <a:srgbClr val="CC0099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47014" y="1916099"/>
            <a:ext cx="2407023" cy="707886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enough</a:t>
            </a:r>
            <a:endParaRPr lang="en-GB" sz="4000" dirty="0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1454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07191" y="1659285"/>
            <a:ext cx="9177618" cy="353943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Bishop Alf </a:t>
            </a:r>
            <a:r>
              <a:rPr lang="en-GB" sz="2800" dirty="0" err="1" smtClean="0">
                <a:solidFill>
                  <a:prstClr val="white"/>
                </a:solidFill>
                <a:latin typeface="Trebuchet MS" panose="020B0603020202020204" pitchFamily="34" charset="0"/>
              </a:rPr>
              <a:t>Stanway</a:t>
            </a:r>
            <a:r>
              <a:rPr lang="en-GB" sz="28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:</a:t>
            </a:r>
          </a:p>
          <a:p>
            <a:r>
              <a:rPr lang="en-GB" sz="28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           “What makes the difference</a:t>
            </a:r>
          </a:p>
          <a:p>
            <a:r>
              <a:rPr lang="en-GB" sz="28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                            is the beer &amp; the cigarettes</a:t>
            </a:r>
            <a:r>
              <a:rPr lang="en-GB" sz="28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!”</a:t>
            </a:r>
          </a:p>
          <a:p>
            <a:endParaRPr lang="en-GB" sz="2800" dirty="0" smtClean="0">
              <a:solidFill>
                <a:prstClr val="white"/>
              </a:solidFill>
              <a:latin typeface="Trebuchet MS" panose="020B0603020202020204" pitchFamily="34" charset="0"/>
            </a:endParaRPr>
          </a:p>
          <a:p>
            <a:r>
              <a:rPr lang="en-GB" sz="28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When people truly come to Christ</a:t>
            </a:r>
          </a:p>
          <a:p>
            <a:r>
              <a:rPr lang="en-GB" sz="28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Their value system changes, their habits change,</a:t>
            </a:r>
          </a:p>
          <a:p>
            <a:pPr algn="ctr"/>
            <a:r>
              <a:rPr lang="en-GB" sz="2800" dirty="0">
                <a:solidFill>
                  <a:prstClr val="white"/>
                </a:solidFill>
                <a:latin typeface="Trebuchet MS" panose="020B0603020202020204" pitchFamily="34" charset="0"/>
              </a:rPr>
              <a:t>t</a:t>
            </a:r>
            <a:r>
              <a:rPr lang="en-GB" sz="28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heir desires change…</a:t>
            </a:r>
          </a:p>
          <a:p>
            <a:r>
              <a:rPr lang="en-GB" sz="28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and they have resources available for the Lord</a:t>
            </a:r>
            <a:endParaRPr lang="en-GB" sz="2800" dirty="0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1251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5029" y="740229"/>
            <a:ext cx="1010194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prstClr val="white"/>
                </a:solidFill>
                <a:latin typeface="Trebuchet MS" panose="020B0603020202020204" pitchFamily="34" charset="0"/>
              </a:rPr>
              <a:t>Philippians </a:t>
            </a:r>
            <a:r>
              <a:rPr lang="en-GB" sz="20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4:11</a:t>
            </a:r>
          </a:p>
          <a:p>
            <a:r>
              <a:rPr lang="en-GB" sz="24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I </a:t>
            </a:r>
            <a:r>
              <a:rPr lang="en-GB" sz="2400" dirty="0">
                <a:solidFill>
                  <a:prstClr val="white"/>
                </a:solidFill>
                <a:latin typeface="Trebuchet MS" panose="020B0603020202020204" pitchFamily="34" charset="0"/>
              </a:rPr>
              <a:t>am not saying this because I am in </a:t>
            </a:r>
            <a:r>
              <a:rPr lang="en-GB" sz="24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need,</a:t>
            </a:r>
          </a:p>
          <a:p>
            <a:r>
              <a:rPr lang="en-GB" sz="2400" dirty="0">
                <a:solidFill>
                  <a:prstClr val="white"/>
                </a:solidFill>
                <a:latin typeface="Trebuchet MS" panose="020B0603020202020204" pitchFamily="34" charset="0"/>
              </a:rPr>
              <a:t>	</a:t>
            </a:r>
            <a:r>
              <a:rPr lang="en-GB" sz="24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for </a:t>
            </a:r>
            <a:r>
              <a:rPr lang="en-GB" sz="2400" b="1" dirty="0">
                <a:solidFill>
                  <a:srgbClr val="FFFF00"/>
                </a:solidFill>
                <a:latin typeface="Trebuchet MS" panose="020B0603020202020204" pitchFamily="34" charset="0"/>
              </a:rPr>
              <a:t>I have learned to be content </a:t>
            </a:r>
            <a:r>
              <a:rPr lang="en-GB" sz="2400" dirty="0">
                <a:solidFill>
                  <a:prstClr val="white"/>
                </a:solidFill>
                <a:latin typeface="Trebuchet MS" panose="020B0603020202020204" pitchFamily="34" charset="0"/>
              </a:rPr>
              <a:t>whatever the circumstances.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45029" y="2402843"/>
            <a:ext cx="1010194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1 Timothy 6:7-8</a:t>
            </a:r>
          </a:p>
          <a:p>
            <a:r>
              <a:rPr lang="en-GB" sz="2400" dirty="0">
                <a:solidFill>
                  <a:prstClr val="white"/>
                </a:solidFill>
                <a:latin typeface="Trebuchet MS" panose="020B0603020202020204" pitchFamily="34" charset="0"/>
              </a:rPr>
              <a:t>Since we entered the world penniless and will leave it </a:t>
            </a:r>
            <a:r>
              <a:rPr lang="en-GB" sz="24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penniless,</a:t>
            </a:r>
          </a:p>
          <a:p>
            <a:r>
              <a:rPr lang="en-GB" sz="2400" dirty="0">
                <a:solidFill>
                  <a:prstClr val="white"/>
                </a:solidFill>
                <a:latin typeface="Trebuchet MS" panose="020B0603020202020204" pitchFamily="34" charset="0"/>
              </a:rPr>
              <a:t> </a:t>
            </a:r>
            <a:r>
              <a:rPr lang="en-GB" sz="24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   if </a:t>
            </a:r>
            <a:r>
              <a:rPr lang="en-GB" sz="2400" dirty="0">
                <a:solidFill>
                  <a:prstClr val="white"/>
                </a:solidFill>
                <a:latin typeface="Trebuchet MS" panose="020B0603020202020204" pitchFamily="34" charset="0"/>
              </a:rPr>
              <a:t>we have bread on the table and shoes on our feet, </a:t>
            </a:r>
            <a:r>
              <a:rPr lang="en-GB" sz="2400" b="1" dirty="0">
                <a:solidFill>
                  <a:srgbClr val="FFFF00"/>
                </a:solidFill>
                <a:latin typeface="Trebuchet MS" panose="020B0603020202020204" pitchFamily="34" charset="0"/>
              </a:rPr>
              <a:t>that’s enough</a:t>
            </a:r>
            <a:r>
              <a:rPr lang="en-GB" sz="2400" dirty="0">
                <a:solidFill>
                  <a:prstClr val="white"/>
                </a:solidFill>
                <a:latin typeface="Trebuchet MS" panose="020B0603020202020204" pitchFamily="34" charset="0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45029" y="3890557"/>
            <a:ext cx="101019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Hebrew 13:5</a:t>
            </a:r>
          </a:p>
          <a:p>
            <a:r>
              <a:rPr lang="en-GB" sz="2400" dirty="0">
                <a:solidFill>
                  <a:prstClr val="white"/>
                </a:solidFill>
                <a:latin typeface="Trebuchet MS" panose="020B0603020202020204" pitchFamily="34" charset="0"/>
              </a:rPr>
              <a:t>Make sure that your character is free from the love of </a:t>
            </a:r>
            <a:r>
              <a:rPr lang="en-GB" sz="24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money,</a:t>
            </a:r>
          </a:p>
          <a:p>
            <a:r>
              <a:rPr lang="en-GB" sz="24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					being </a:t>
            </a:r>
            <a:r>
              <a:rPr lang="en-GB" sz="2400" b="1" dirty="0">
                <a:solidFill>
                  <a:srgbClr val="FFFF00"/>
                </a:solidFill>
                <a:latin typeface="Trebuchet MS" panose="020B0603020202020204" pitchFamily="34" charset="0"/>
              </a:rPr>
              <a:t>content</a:t>
            </a:r>
            <a:r>
              <a:rPr lang="en-GB" sz="2400" dirty="0">
                <a:solidFill>
                  <a:prstClr val="white"/>
                </a:solidFill>
                <a:latin typeface="Trebuchet MS" panose="020B0603020202020204" pitchFamily="34" charset="0"/>
              </a:rPr>
              <a:t> with what you </a:t>
            </a:r>
            <a:r>
              <a:rPr lang="en-GB" sz="24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have;</a:t>
            </a:r>
          </a:p>
          <a:p>
            <a:pPr algn="ctr"/>
            <a:r>
              <a:rPr lang="en-GB" sz="24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for </a:t>
            </a:r>
            <a:r>
              <a:rPr lang="en-GB" sz="2400" dirty="0">
                <a:solidFill>
                  <a:prstClr val="white"/>
                </a:solidFill>
                <a:latin typeface="Trebuchet MS" panose="020B0603020202020204" pitchFamily="34" charset="0"/>
              </a:rPr>
              <a:t>He Himself has said</a:t>
            </a:r>
            <a:r>
              <a:rPr lang="en-GB" sz="24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,</a:t>
            </a:r>
          </a:p>
          <a:p>
            <a:pPr algn="ctr"/>
            <a:r>
              <a:rPr lang="en-GB" sz="24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“</a:t>
            </a:r>
            <a:r>
              <a:rPr lang="en-GB" sz="2400" dirty="0">
                <a:solidFill>
                  <a:prstClr val="white"/>
                </a:solidFill>
                <a:latin typeface="Trebuchet MS" panose="020B0603020202020204" pitchFamily="34" charset="0"/>
              </a:rPr>
              <a:t>I will never desert you, nor will I ever forsake </a:t>
            </a:r>
            <a:r>
              <a:rPr lang="en-GB" sz="24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you”</a:t>
            </a:r>
            <a:endParaRPr lang="en-GB" sz="2400" dirty="0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081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5029" y="1549530"/>
            <a:ext cx="10101942" cy="1877437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prstClr val="white"/>
                </a:solidFill>
                <a:latin typeface="Trebuchet MS" panose="020B0603020202020204" pitchFamily="34" charset="0"/>
              </a:rPr>
              <a:t>Luke 12:33-34 </a:t>
            </a:r>
          </a:p>
          <a:p>
            <a:pPr algn="ctr"/>
            <a:r>
              <a:rPr lang="en-GB" sz="24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"</a:t>
            </a:r>
            <a:r>
              <a:rPr lang="en-GB" sz="2400" dirty="0">
                <a:solidFill>
                  <a:prstClr val="white"/>
                </a:solidFill>
                <a:latin typeface="Trebuchet MS" panose="020B0603020202020204" pitchFamily="34" charset="0"/>
              </a:rPr>
              <a:t>Sell your possessions, and give to the needy. </a:t>
            </a:r>
            <a:endParaRPr lang="en-GB" sz="2400" dirty="0" smtClean="0">
              <a:solidFill>
                <a:prstClr val="white"/>
              </a:solidFill>
              <a:latin typeface="Trebuchet MS" panose="020B0603020202020204" pitchFamily="34" charset="0"/>
            </a:endParaRPr>
          </a:p>
          <a:p>
            <a:pPr algn="ctr"/>
            <a:r>
              <a:rPr lang="en-GB" sz="24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Provide </a:t>
            </a:r>
            <a:r>
              <a:rPr lang="en-GB" sz="2400" dirty="0">
                <a:solidFill>
                  <a:prstClr val="white"/>
                </a:solidFill>
                <a:latin typeface="Trebuchet MS" panose="020B0603020202020204" pitchFamily="34" charset="0"/>
              </a:rPr>
              <a:t>yourselves with moneybags that do not grow </a:t>
            </a:r>
            <a:r>
              <a:rPr lang="en-GB" sz="24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old,</a:t>
            </a:r>
          </a:p>
          <a:p>
            <a:pPr algn="ctr"/>
            <a:r>
              <a:rPr lang="en-GB" sz="24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with </a:t>
            </a:r>
            <a:r>
              <a:rPr lang="en-GB" sz="2400" dirty="0">
                <a:solidFill>
                  <a:prstClr val="white"/>
                </a:solidFill>
                <a:latin typeface="Trebuchet MS" panose="020B0603020202020204" pitchFamily="34" charset="0"/>
              </a:rPr>
              <a:t>a treasure in the heavens that does not </a:t>
            </a:r>
            <a:r>
              <a:rPr lang="en-GB" sz="24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fail…</a:t>
            </a:r>
          </a:p>
          <a:p>
            <a:pPr algn="ctr"/>
            <a:r>
              <a:rPr lang="en-GB" sz="24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For </a:t>
            </a:r>
            <a:r>
              <a:rPr lang="en-GB" sz="2400" dirty="0">
                <a:solidFill>
                  <a:prstClr val="white"/>
                </a:solidFill>
                <a:latin typeface="Trebuchet MS" panose="020B0603020202020204" pitchFamily="34" charset="0"/>
              </a:rPr>
              <a:t>where your treasure is, there will your heart be also</a:t>
            </a:r>
            <a:r>
              <a:rPr lang="en-GB" sz="24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."</a:t>
            </a:r>
            <a:endParaRPr lang="en-GB" sz="2400" dirty="0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45029" y="3966882"/>
            <a:ext cx="10101942" cy="2246769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2000">
                <a:solidFill>
                  <a:prstClr val="white"/>
                </a:solidFill>
                <a:latin typeface="Trebuchet MS" panose="020B0603020202020204" pitchFamily="34" charset="0"/>
              </a:defRPr>
            </a:lvl1pPr>
          </a:lstStyle>
          <a:p>
            <a:r>
              <a:rPr lang="en-GB" dirty="0" smtClean="0"/>
              <a:t>Matthew 6:25-34 </a:t>
            </a:r>
            <a:endParaRPr lang="en-GB" sz="2400" dirty="0" smtClean="0"/>
          </a:p>
          <a:p>
            <a:pPr algn="ctr"/>
            <a:r>
              <a:rPr lang="en-GB" sz="2400" dirty="0" smtClean="0"/>
              <a:t>do </a:t>
            </a:r>
            <a:r>
              <a:rPr lang="en-GB" sz="2400" dirty="0"/>
              <a:t>not worry about your </a:t>
            </a:r>
            <a:r>
              <a:rPr lang="en-GB" sz="2400" dirty="0" smtClean="0"/>
              <a:t>life …  about clothes … </a:t>
            </a:r>
          </a:p>
          <a:p>
            <a:pPr algn="ctr"/>
            <a:r>
              <a:rPr lang="en-GB" sz="2400" dirty="0" smtClean="0"/>
              <a:t>you </a:t>
            </a:r>
            <a:r>
              <a:rPr lang="en-GB" sz="2400" dirty="0"/>
              <a:t>of little </a:t>
            </a:r>
            <a:r>
              <a:rPr lang="en-GB" sz="2400" dirty="0" smtClean="0"/>
              <a:t>faith…  do </a:t>
            </a:r>
            <a:r>
              <a:rPr lang="en-GB" sz="2400" dirty="0"/>
              <a:t>not </a:t>
            </a:r>
            <a:r>
              <a:rPr lang="en-GB" sz="2400" dirty="0" smtClean="0"/>
              <a:t>worry… </a:t>
            </a:r>
          </a:p>
          <a:p>
            <a:pPr algn="ctr"/>
            <a:r>
              <a:rPr lang="en-GB" sz="2400" dirty="0" smtClean="0"/>
              <a:t>your </a:t>
            </a:r>
            <a:r>
              <a:rPr lang="en-GB" sz="2400" dirty="0"/>
              <a:t>heavenly Father knows that you need </a:t>
            </a:r>
            <a:r>
              <a:rPr lang="en-GB" sz="2400" dirty="0" smtClean="0"/>
              <a:t>them</a:t>
            </a:r>
            <a:r>
              <a:rPr lang="en-GB" sz="24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GB" sz="2400" dirty="0" smtClean="0">
                <a:solidFill>
                  <a:schemeClr val="bg1"/>
                </a:solidFill>
              </a:rPr>
              <a:t>…</a:t>
            </a:r>
            <a:endParaRPr lang="en-GB" sz="2400" dirty="0"/>
          </a:p>
          <a:p>
            <a:pPr algn="ctr"/>
            <a:r>
              <a:rPr lang="en-GB" sz="2400" dirty="0" smtClean="0"/>
              <a:t>seek </a:t>
            </a:r>
            <a:r>
              <a:rPr lang="en-GB" sz="2400" dirty="0"/>
              <a:t>first his kingdom and his </a:t>
            </a:r>
            <a:r>
              <a:rPr lang="en-GB" sz="2400" dirty="0" smtClean="0"/>
              <a:t>righteousness …</a:t>
            </a:r>
          </a:p>
          <a:p>
            <a:pPr algn="ctr"/>
            <a:r>
              <a:rPr lang="en-GB" sz="2400" dirty="0" smtClean="0"/>
              <a:t>do </a:t>
            </a:r>
            <a:r>
              <a:rPr lang="en-GB" sz="2400" dirty="0"/>
              <a:t>not worry about tomorrow</a:t>
            </a:r>
          </a:p>
        </p:txBody>
      </p:sp>
      <p:sp>
        <p:nvSpPr>
          <p:cNvPr id="6" name="Rectangle 5"/>
          <p:cNvSpPr/>
          <p:nvPr/>
        </p:nvSpPr>
        <p:spPr>
          <a:xfrm rot="21600000">
            <a:off x="3859306" y="401538"/>
            <a:ext cx="4473388" cy="769441"/>
          </a:xfrm>
          <a:prstGeom prst="rect">
            <a:avLst/>
          </a:prstGeom>
          <a:solidFill>
            <a:srgbClr val="660066"/>
          </a:solidFill>
        </p:spPr>
        <p:txBody>
          <a:bodyPr wrap="square">
            <a:spAutoFit/>
          </a:bodyPr>
          <a:lstStyle/>
          <a:p>
            <a:pPr algn="ctr"/>
            <a:r>
              <a:rPr lang="en-GB" sz="44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Jesus</a:t>
            </a:r>
            <a:endParaRPr lang="en-GB" sz="44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30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234703" y="3075057"/>
            <a:ext cx="3722593" cy="707886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prstClr val="white"/>
                </a:solidFill>
                <a:latin typeface="Trebuchet MS" panose="020B0603020202020204" pitchFamily="34" charset="0"/>
              </a:rPr>
              <a:t>b</a:t>
            </a:r>
            <a:r>
              <a:rPr lang="en-GB" sz="40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eyond logic</a:t>
            </a:r>
            <a:endParaRPr lang="en-GB" sz="4000" dirty="0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4015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 rot="-360000">
            <a:off x="581871" y="1070478"/>
            <a:ext cx="8498541" cy="2523768"/>
          </a:xfrm>
          <a:prstGeom prst="rect">
            <a:avLst/>
          </a:prstGeom>
          <a:solidFill>
            <a:srgbClr val="660033"/>
          </a:solidFill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rgbClr val="FFFF00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When does 2+2 not equal 4?</a:t>
            </a:r>
          </a:p>
          <a:p>
            <a:r>
              <a:rPr lang="en-GB" sz="10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  </a:t>
            </a:r>
            <a:endParaRPr lang="en-GB" sz="1000" dirty="0">
              <a:solidFill>
                <a:srgbClr val="FFFF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GB" sz="2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school, </a:t>
            </a:r>
            <a:r>
              <a:rPr lang="en-GB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are taught that </a:t>
            </a:r>
            <a:r>
              <a:rPr lang="en-GB" sz="2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plus 2 always </a:t>
            </a:r>
            <a:r>
              <a:rPr lang="en-GB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equals </a:t>
            </a:r>
            <a:r>
              <a:rPr lang="en-GB" sz="2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But </a:t>
            </a:r>
          </a:p>
          <a:p>
            <a:pPr algn="ctr"/>
            <a:r>
              <a:rPr lang="en-GB" sz="2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 </a:t>
            </a:r>
            <a:r>
              <a:rPr lang="en-GB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general, points to a different, more dynamic </a:t>
            </a:r>
            <a:r>
              <a:rPr lang="en-GB" sz="2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result,</a:t>
            </a:r>
          </a:p>
          <a:p>
            <a:pPr algn="ctr"/>
            <a:r>
              <a:rPr lang="en-GB" sz="2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</a:t>
            </a:r>
            <a:r>
              <a:rPr lang="en-GB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 more accurately reflects </a:t>
            </a:r>
            <a:r>
              <a:rPr lang="en-GB" sz="2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reality.</a:t>
            </a:r>
          </a:p>
          <a:p>
            <a:pPr algn="ctr"/>
            <a:r>
              <a:rPr lang="en-GB" sz="2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GB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difference can help us better </a:t>
            </a:r>
            <a:r>
              <a:rPr lang="en-GB" sz="2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assess</a:t>
            </a:r>
          </a:p>
          <a:p>
            <a:pPr algn="ctr"/>
            <a:r>
              <a:rPr lang="en-GB" sz="2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economic statistics and </a:t>
            </a:r>
            <a:r>
              <a:rPr lang="en-GB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world as a whole</a:t>
            </a:r>
            <a:r>
              <a:rPr lang="en-GB" sz="2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28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 rot="-60000">
            <a:off x="6951924" y="4261485"/>
            <a:ext cx="4473388" cy="1392997"/>
          </a:xfrm>
          <a:prstGeom prst="rect">
            <a:avLst/>
          </a:prstGeom>
          <a:solidFill>
            <a:srgbClr val="660066"/>
          </a:solidFill>
        </p:spPr>
        <p:txBody>
          <a:bodyPr wrap="square">
            <a:spAutoFit/>
          </a:bodyPr>
          <a:lstStyle/>
          <a:p>
            <a:pPr algn="ctr"/>
            <a:r>
              <a:rPr lang="en-GB" sz="28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 </a:t>
            </a:r>
            <a:r>
              <a:rPr lang="en-GB" sz="28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LINE ON </a:t>
            </a:r>
            <a:r>
              <a:rPr lang="en-GB" sz="28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LIFE</a:t>
            </a:r>
          </a:p>
          <a:p>
            <a:pPr algn="ctr"/>
            <a:r>
              <a:rPr lang="en-GB" sz="28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Two plus Two </a:t>
            </a:r>
            <a:r>
              <a:rPr lang="en-GB" sz="2800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Equals Four,</a:t>
            </a:r>
          </a:p>
          <a:p>
            <a:pPr algn="ctr"/>
            <a:r>
              <a:rPr lang="en-GB" sz="2800" dirty="0" smtClean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but not always</a:t>
            </a:r>
            <a:endParaRPr lang="en-GB" sz="2800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 rot="180000">
            <a:off x="618698" y="4823270"/>
            <a:ext cx="5764306" cy="830997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en-GB" sz="2400" dirty="0" smtClean="0">
                <a:latin typeface="Arial Black" panose="020B0A04020102020204" pitchFamily="34" charset="0"/>
              </a:rPr>
              <a:t>Here's how your watch can prove</a:t>
            </a:r>
          </a:p>
          <a:p>
            <a:pPr algn="ctr"/>
            <a:r>
              <a:rPr lang="en-GB" sz="2400" dirty="0" smtClean="0">
                <a:latin typeface="Arial Black" panose="020B0A04020102020204" pitchFamily="34" charset="0"/>
              </a:rPr>
              <a:t>that </a:t>
            </a:r>
            <a:r>
              <a:rPr lang="en-GB" sz="2400" dirty="0">
                <a:latin typeface="Arial Black" panose="020B0A04020102020204" pitchFamily="34" charset="0"/>
              </a:rPr>
              <a:t>2 + 2 </a:t>
            </a:r>
            <a:r>
              <a:rPr lang="en-GB" sz="2400" dirty="0" smtClean="0">
                <a:latin typeface="Arial Black" panose="020B0A04020102020204" pitchFamily="34" charset="0"/>
              </a:rPr>
              <a:t>doesn't equal 4</a:t>
            </a:r>
          </a:p>
        </p:txBody>
      </p:sp>
    </p:spTree>
    <p:extLst>
      <p:ext uri="{BB962C8B-B14F-4D97-AF65-F5344CB8AC3E}">
        <p14:creationId xmlns:p14="http://schemas.microsoft.com/office/powerpoint/2010/main" val="160011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5029" y="701658"/>
            <a:ext cx="10101942" cy="1138773"/>
          </a:xfrm>
          <a:prstGeom prst="rect">
            <a:avLst/>
          </a:prstGeom>
          <a:solidFill>
            <a:srgbClr val="660066"/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20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2 Corinthians 8</a:t>
            </a:r>
          </a:p>
          <a:p>
            <a:r>
              <a:rPr lang="en-GB" sz="24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We </a:t>
            </a:r>
            <a:r>
              <a:rPr lang="en-GB" sz="2400" dirty="0">
                <a:solidFill>
                  <a:prstClr val="white"/>
                </a:solidFill>
                <a:latin typeface="Trebuchet MS" panose="020B0603020202020204" pitchFamily="34" charset="0"/>
              </a:rPr>
              <a:t>want you to know about </a:t>
            </a:r>
            <a:r>
              <a:rPr lang="en-GB" sz="2400" b="1" dirty="0">
                <a:solidFill>
                  <a:srgbClr val="FFFF00"/>
                </a:solidFill>
                <a:latin typeface="Trebuchet MS" panose="020B0603020202020204" pitchFamily="34" charset="0"/>
              </a:rPr>
              <a:t>the </a:t>
            </a:r>
            <a:r>
              <a:rPr lang="en-GB" sz="2400" b="1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grace</a:t>
            </a:r>
          </a:p>
          <a:p>
            <a:r>
              <a:rPr lang="en-GB" sz="2400" b="1" dirty="0">
                <a:solidFill>
                  <a:srgbClr val="FFFF00"/>
                </a:solidFill>
                <a:latin typeface="Trebuchet MS" panose="020B0603020202020204" pitchFamily="34" charset="0"/>
              </a:rPr>
              <a:t>	</a:t>
            </a:r>
            <a:r>
              <a:rPr lang="en-GB" sz="2400" b="1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		that </a:t>
            </a:r>
            <a:r>
              <a:rPr lang="en-GB" sz="2400" b="1" dirty="0">
                <a:solidFill>
                  <a:srgbClr val="FFFF00"/>
                </a:solidFill>
                <a:latin typeface="Trebuchet MS" panose="020B0603020202020204" pitchFamily="34" charset="0"/>
              </a:rPr>
              <a:t>God has given the Macedonian </a:t>
            </a:r>
            <a:r>
              <a:rPr lang="en-GB" sz="2400" b="1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churches.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45029" y="2111978"/>
            <a:ext cx="10101942" cy="1200329"/>
          </a:xfrm>
          <a:prstGeom prst="rect">
            <a:avLst/>
          </a:prstGeom>
          <a:solidFill>
            <a:srgbClr val="660066"/>
          </a:solidFill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In </a:t>
            </a:r>
            <a:r>
              <a:rPr lang="en-GB" sz="2400" dirty="0">
                <a:solidFill>
                  <a:prstClr val="white"/>
                </a:solidFill>
                <a:latin typeface="Trebuchet MS" panose="020B0603020202020204" pitchFamily="34" charset="0"/>
              </a:rPr>
              <a:t>the midst of </a:t>
            </a:r>
            <a:r>
              <a:rPr lang="en-GB" sz="2400" b="1" dirty="0">
                <a:solidFill>
                  <a:srgbClr val="FFFF00"/>
                </a:solidFill>
                <a:latin typeface="Trebuchet MS" panose="020B0603020202020204" pitchFamily="34" charset="0"/>
              </a:rPr>
              <a:t>a very severe </a:t>
            </a:r>
            <a:r>
              <a:rPr lang="en-GB" sz="2400" b="1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trial</a:t>
            </a:r>
            <a:r>
              <a:rPr lang="en-GB" sz="24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,</a:t>
            </a:r>
          </a:p>
          <a:p>
            <a:pPr algn="ctr"/>
            <a:r>
              <a:rPr lang="en-GB" sz="24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their </a:t>
            </a:r>
            <a:r>
              <a:rPr lang="en-GB" sz="2400" dirty="0">
                <a:solidFill>
                  <a:prstClr val="white"/>
                </a:solidFill>
                <a:latin typeface="Trebuchet MS" panose="020B0603020202020204" pitchFamily="34" charset="0"/>
              </a:rPr>
              <a:t>overflowing joy and </a:t>
            </a:r>
            <a:r>
              <a:rPr lang="en-GB" sz="2400" b="1" dirty="0">
                <a:solidFill>
                  <a:srgbClr val="FFFF00"/>
                </a:solidFill>
                <a:latin typeface="Trebuchet MS" panose="020B0603020202020204" pitchFamily="34" charset="0"/>
              </a:rPr>
              <a:t>their extreme </a:t>
            </a:r>
            <a:r>
              <a:rPr lang="en-GB" sz="2400" b="1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poverty</a:t>
            </a:r>
          </a:p>
          <a:p>
            <a:pPr algn="r"/>
            <a:r>
              <a:rPr lang="en-GB" sz="24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welled </a:t>
            </a:r>
            <a:r>
              <a:rPr lang="en-GB" sz="2400" dirty="0">
                <a:solidFill>
                  <a:prstClr val="white"/>
                </a:solidFill>
                <a:latin typeface="Trebuchet MS" panose="020B0603020202020204" pitchFamily="34" charset="0"/>
              </a:rPr>
              <a:t>up in </a:t>
            </a:r>
            <a:r>
              <a:rPr lang="en-GB" sz="2400" b="1" dirty="0">
                <a:solidFill>
                  <a:srgbClr val="FFFF00"/>
                </a:solidFill>
                <a:latin typeface="Trebuchet MS" panose="020B0603020202020204" pitchFamily="34" charset="0"/>
              </a:rPr>
              <a:t>rich generosity</a:t>
            </a:r>
            <a:r>
              <a:rPr lang="en-GB" sz="2400" b="1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.</a:t>
            </a:r>
            <a:endParaRPr lang="en-GB" sz="2400" b="1" dirty="0">
              <a:solidFill>
                <a:srgbClr val="FFFF00"/>
              </a:solidFill>
              <a:latin typeface="Trebuchet MS" panose="020B0603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5029" y="3583854"/>
            <a:ext cx="10101942" cy="830997"/>
          </a:xfrm>
          <a:prstGeom prst="rect">
            <a:avLst/>
          </a:prstGeom>
          <a:solidFill>
            <a:srgbClr val="660066"/>
          </a:solidFill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For </a:t>
            </a:r>
            <a:r>
              <a:rPr lang="en-GB" sz="2400" dirty="0">
                <a:solidFill>
                  <a:prstClr val="white"/>
                </a:solidFill>
                <a:latin typeface="Trebuchet MS" panose="020B0603020202020204" pitchFamily="34" charset="0"/>
              </a:rPr>
              <a:t>I testify that </a:t>
            </a:r>
            <a:r>
              <a:rPr lang="en-GB" sz="2400" b="1" dirty="0">
                <a:solidFill>
                  <a:srgbClr val="FFFF00"/>
                </a:solidFill>
                <a:latin typeface="Trebuchet MS" panose="020B0603020202020204" pitchFamily="34" charset="0"/>
              </a:rPr>
              <a:t>they gave as much as they were </a:t>
            </a:r>
            <a:r>
              <a:rPr lang="en-GB" sz="2400" b="1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able,</a:t>
            </a:r>
          </a:p>
          <a:p>
            <a:pPr algn="ctr"/>
            <a:r>
              <a:rPr lang="en-GB" sz="24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and </a:t>
            </a:r>
            <a:r>
              <a:rPr lang="en-GB" sz="2400" b="1" dirty="0">
                <a:solidFill>
                  <a:srgbClr val="FFFF00"/>
                </a:solidFill>
                <a:latin typeface="Trebuchet MS" panose="020B0603020202020204" pitchFamily="34" charset="0"/>
              </a:rPr>
              <a:t>even beyond their </a:t>
            </a:r>
            <a:r>
              <a:rPr lang="en-GB" sz="2400" b="1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ability</a:t>
            </a:r>
            <a:r>
              <a:rPr lang="en-GB" sz="24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…</a:t>
            </a:r>
            <a:r>
              <a:rPr lang="en-GB" sz="2400" dirty="0">
                <a:solidFill>
                  <a:prstClr val="white"/>
                </a:solidFill>
                <a:latin typeface="Trebuchet MS" panose="020B0603020202020204" pitchFamily="34" charset="0"/>
              </a:rPr>
              <a:t>	</a:t>
            </a:r>
            <a:r>
              <a:rPr lang="en-GB" sz="24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				</a:t>
            </a:r>
            <a:endParaRPr lang="en-GB" sz="2400" dirty="0">
              <a:solidFill>
                <a:prstClr val="white"/>
              </a:solidFill>
              <a:latin typeface="Trebuchet MS" panose="020B0603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45029" y="4686398"/>
            <a:ext cx="10101942" cy="1200329"/>
          </a:xfrm>
          <a:prstGeom prst="rect">
            <a:avLst/>
          </a:prstGeom>
          <a:solidFill>
            <a:srgbClr val="660066"/>
          </a:solidFill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And </a:t>
            </a:r>
            <a:r>
              <a:rPr lang="en-GB" sz="2400" dirty="0">
                <a:solidFill>
                  <a:prstClr val="white"/>
                </a:solidFill>
                <a:latin typeface="Trebuchet MS" panose="020B0603020202020204" pitchFamily="34" charset="0"/>
              </a:rPr>
              <a:t>they exceeded our </a:t>
            </a:r>
            <a:r>
              <a:rPr lang="en-GB" sz="24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expectations:</a:t>
            </a:r>
          </a:p>
          <a:p>
            <a:r>
              <a:rPr lang="en-GB" sz="2400" b="1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They </a:t>
            </a:r>
            <a:r>
              <a:rPr lang="en-GB" sz="2400" b="1" dirty="0">
                <a:solidFill>
                  <a:srgbClr val="FFFF00"/>
                </a:solidFill>
                <a:latin typeface="Trebuchet MS" panose="020B0603020202020204" pitchFamily="34" charset="0"/>
              </a:rPr>
              <a:t>gave themselves first of all to the </a:t>
            </a:r>
            <a:r>
              <a:rPr lang="en-GB" sz="2400" b="1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Lord</a:t>
            </a:r>
            <a:r>
              <a:rPr lang="en-GB" sz="24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,</a:t>
            </a:r>
          </a:p>
          <a:p>
            <a:r>
              <a:rPr lang="en-GB" sz="2400" dirty="0">
                <a:solidFill>
                  <a:prstClr val="white"/>
                </a:solidFill>
                <a:latin typeface="Trebuchet MS" panose="020B0603020202020204" pitchFamily="34" charset="0"/>
              </a:rPr>
              <a:t>	</a:t>
            </a:r>
            <a:r>
              <a:rPr lang="en-GB" sz="24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				and </a:t>
            </a:r>
            <a:r>
              <a:rPr lang="en-GB" sz="2400" dirty="0">
                <a:solidFill>
                  <a:prstClr val="white"/>
                </a:solidFill>
                <a:latin typeface="Trebuchet MS" panose="020B0603020202020204" pitchFamily="34" charset="0"/>
              </a:rPr>
              <a:t>then by the will of God also to us.</a:t>
            </a:r>
          </a:p>
        </p:txBody>
      </p:sp>
    </p:spTree>
    <p:extLst>
      <p:ext uri="{BB962C8B-B14F-4D97-AF65-F5344CB8AC3E}">
        <p14:creationId xmlns:p14="http://schemas.microsoft.com/office/powerpoint/2010/main" val="4125487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5029" y="664732"/>
            <a:ext cx="10101942" cy="193899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God gives </a:t>
            </a:r>
            <a:r>
              <a:rPr lang="en-GB" sz="32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you his </a:t>
            </a:r>
            <a:r>
              <a:rPr lang="en-GB" sz="3200" b="1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grace…</a:t>
            </a:r>
          </a:p>
          <a:p>
            <a:endParaRPr lang="en-GB" sz="1200" b="1" dirty="0" smtClean="0">
              <a:solidFill>
                <a:srgbClr val="FFFF00"/>
              </a:solidFill>
              <a:latin typeface="Trebuchet MS" panose="020B0603020202020204" pitchFamily="34" charset="0"/>
            </a:endParaRPr>
          </a:p>
          <a:p>
            <a:pPr algn="ctr"/>
            <a:r>
              <a:rPr lang="en-GB" sz="3200" b="1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God gives </a:t>
            </a:r>
            <a:r>
              <a:rPr lang="en-GB" sz="32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you his </a:t>
            </a:r>
            <a:r>
              <a:rPr lang="en-GB" sz="3200" b="1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love…</a:t>
            </a:r>
          </a:p>
          <a:p>
            <a:endParaRPr lang="en-GB" sz="1200" b="1" dirty="0" smtClean="0">
              <a:solidFill>
                <a:srgbClr val="FFFF00"/>
              </a:solidFill>
              <a:latin typeface="Trebuchet MS" panose="020B0603020202020204" pitchFamily="34" charset="0"/>
            </a:endParaRPr>
          </a:p>
          <a:p>
            <a:pPr algn="r"/>
            <a:r>
              <a:rPr lang="en-GB" sz="3200" b="1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God gives </a:t>
            </a:r>
            <a:r>
              <a:rPr lang="en-GB" sz="32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you</a:t>
            </a:r>
            <a:r>
              <a:rPr lang="en-GB" sz="3200" b="1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 </a:t>
            </a:r>
            <a:r>
              <a:rPr lang="en-GB" sz="3200" b="1" dirty="0">
                <a:solidFill>
                  <a:schemeClr val="bg1"/>
                </a:solidFill>
                <a:latin typeface="Trebuchet MS" panose="020B0603020202020204" pitchFamily="34" charset="0"/>
              </a:rPr>
              <a:t>his</a:t>
            </a:r>
            <a:r>
              <a:rPr lang="en-GB" sz="3200" b="1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 Son…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45029" y="3063248"/>
            <a:ext cx="10101942" cy="3570208"/>
          </a:xfrm>
          <a:prstGeom prst="rect">
            <a:avLst/>
          </a:prstGeom>
          <a:solidFill>
            <a:srgbClr val="660066"/>
          </a:solidFill>
        </p:spPr>
        <p:txBody>
          <a:bodyPr wrap="square" rtlCol="0">
            <a:spAutoFit/>
          </a:bodyPr>
          <a:lstStyle/>
          <a:p>
            <a:pPr>
              <a:tabLst>
                <a:tab pos="711200" algn="l"/>
                <a:tab pos="1436688" algn="l"/>
                <a:tab pos="2147888" algn="l"/>
                <a:tab pos="2873375" algn="l"/>
                <a:tab pos="3671888" algn="l"/>
                <a:tab pos="4310063" algn="l"/>
              </a:tabLst>
            </a:pPr>
            <a:endParaRPr lang="en-GB" sz="1000" b="1" dirty="0" smtClean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pPr>
              <a:tabLst>
                <a:tab pos="711200" algn="l"/>
                <a:tab pos="1436688" algn="l"/>
                <a:tab pos="2147888" algn="l"/>
                <a:tab pos="2873375" algn="l"/>
                <a:tab pos="3671888" algn="l"/>
                <a:tab pos="4310063" algn="l"/>
              </a:tabLst>
            </a:pPr>
            <a:r>
              <a:rPr lang="en-GB" sz="32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For you know the grace of our Lord Jesus Christ,</a:t>
            </a:r>
          </a:p>
          <a:p>
            <a:pPr>
              <a:tabLst>
                <a:tab pos="711200" algn="l"/>
                <a:tab pos="1436688" algn="l"/>
                <a:tab pos="2147888" algn="l"/>
                <a:tab pos="2873375" algn="l"/>
                <a:tab pos="3671888" algn="l"/>
                <a:tab pos="4310063" algn="l"/>
              </a:tabLst>
            </a:pPr>
            <a:r>
              <a:rPr lang="en-GB" sz="32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	</a:t>
            </a:r>
            <a:r>
              <a:rPr lang="en-GB" sz="32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that though he was </a:t>
            </a:r>
            <a:r>
              <a:rPr lang="en-GB" sz="32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rich</a:t>
            </a:r>
          </a:p>
          <a:p>
            <a:pPr>
              <a:tabLst>
                <a:tab pos="711200" algn="l"/>
                <a:tab pos="1436688" algn="l"/>
                <a:tab pos="2147888" algn="l"/>
                <a:tab pos="2873375" algn="l"/>
                <a:tab pos="3671888" algn="l"/>
                <a:tab pos="4310063" algn="l"/>
              </a:tabLst>
            </a:pPr>
            <a:r>
              <a:rPr lang="en-GB" sz="32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		</a:t>
            </a:r>
            <a:r>
              <a:rPr lang="en-GB" sz="32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yet for your sake</a:t>
            </a:r>
          </a:p>
          <a:p>
            <a:pPr>
              <a:tabLst>
                <a:tab pos="711200" algn="l"/>
                <a:tab pos="1436688" algn="l"/>
                <a:tab pos="2147888" algn="l"/>
                <a:tab pos="2873375" algn="l"/>
                <a:tab pos="3671888" algn="l"/>
                <a:tab pos="4310063" algn="l"/>
              </a:tabLst>
            </a:pPr>
            <a:r>
              <a:rPr lang="en-GB" sz="32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			       </a:t>
            </a:r>
            <a:r>
              <a:rPr lang="en-GB" sz="32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he became </a:t>
            </a:r>
            <a:r>
              <a:rPr lang="en-GB" sz="32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poor</a:t>
            </a:r>
          </a:p>
          <a:p>
            <a:pPr>
              <a:tabLst>
                <a:tab pos="711200" algn="l"/>
                <a:tab pos="1436688" algn="l"/>
                <a:tab pos="2147888" algn="l"/>
                <a:tab pos="2873375" algn="l"/>
                <a:tab pos="3671888" algn="l"/>
                <a:tab pos="4310063" algn="l"/>
              </a:tabLst>
            </a:pPr>
            <a:r>
              <a:rPr lang="en-GB" sz="32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				   </a:t>
            </a:r>
            <a:r>
              <a:rPr lang="en-GB" sz="32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so that through </a:t>
            </a:r>
            <a:r>
              <a:rPr lang="en-GB" sz="32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his poverty </a:t>
            </a:r>
          </a:p>
          <a:p>
            <a:pPr>
              <a:tabLst>
                <a:tab pos="711200" algn="l"/>
                <a:tab pos="1436688" algn="l"/>
                <a:tab pos="2147888" algn="l"/>
                <a:tab pos="2873375" algn="l"/>
                <a:tab pos="3671888" algn="l"/>
                <a:tab pos="4310063" algn="l"/>
              </a:tabLst>
            </a:pPr>
            <a:r>
              <a:rPr lang="en-GB" sz="32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					        </a:t>
            </a:r>
            <a:r>
              <a:rPr lang="en-GB" sz="32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you might become </a:t>
            </a:r>
            <a:r>
              <a:rPr lang="en-GB" sz="32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rich.</a:t>
            </a:r>
          </a:p>
          <a:p>
            <a:pPr>
              <a:tabLst>
                <a:tab pos="711200" algn="l"/>
                <a:tab pos="1436688" algn="l"/>
                <a:tab pos="2147888" algn="l"/>
                <a:tab pos="2873375" algn="l"/>
                <a:tab pos="3671888" algn="l"/>
                <a:tab pos="4310063" algn="l"/>
              </a:tabLst>
            </a:pPr>
            <a:r>
              <a:rPr lang="en-GB" sz="200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2 Corinthians 8:9</a:t>
            </a:r>
          </a:p>
        </p:txBody>
      </p:sp>
    </p:spTree>
    <p:extLst>
      <p:ext uri="{BB962C8B-B14F-4D97-AF65-F5344CB8AC3E}">
        <p14:creationId xmlns:p14="http://schemas.microsoft.com/office/powerpoint/2010/main" val="3277342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9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140348"/>
            <a:ext cx="12193057" cy="9138696"/>
          </a:xfrm>
          <a:prstGeom prst="rect">
            <a:avLst/>
          </a:prstGeom>
        </p:spPr>
      </p:pic>
      <p:pic>
        <p:nvPicPr>
          <p:cNvPr id="4" name="Picture 3" descr="NMBC_Giving Leaflet_Front_singl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686" y="-371643"/>
            <a:ext cx="5399313" cy="76341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6012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5029" y="1737082"/>
            <a:ext cx="10101942" cy="156966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endParaRPr lang="en-GB" sz="3600" dirty="0" smtClean="0">
              <a:solidFill>
                <a:prstClr val="white"/>
              </a:solidFill>
              <a:latin typeface="Trebuchet MS" panose="020B0603020202020204" pitchFamily="34" charset="0"/>
            </a:endParaRPr>
          </a:p>
          <a:p>
            <a:pPr algn="ctr"/>
            <a:r>
              <a:rPr lang="en-GB" sz="36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Choice</a:t>
            </a:r>
            <a:endParaRPr lang="en-GB" sz="2800" b="1" dirty="0" smtClean="0">
              <a:solidFill>
                <a:srgbClr val="FFFF00"/>
              </a:solidFill>
              <a:latin typeface="Trebuchet MS" panose="020B0603020202020204" pitchFamily="34" charset="0"/>
            </a:endParaRPr>
          </a:p>
          <a:p>
            <a:r>
              <a:rPr lang="en-GB" sz="2400" b="1" dirty="0">
                <a:solidFill>
                  <a:srgbClr val="FFFF00"/>
                </a:solidFill>
                <a:latin typeface="Trebuchet MS" panose="020B0603020202020204" pitchFamily="34" charset="0"/>
              </a:rPr>
              <a:t>	</a:t>
            </a:r>
            <a:r>
              <a:rPr lang="en-GB" sz="2400" b="1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1260201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223306"/>
            <a:ext cx="12743543" cy="433965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endParaRPr lang="en-GB" sz="3600" dirty="0" smtClean="0">
              <a:solidFill>
                <a:schemeClr val="bg1"/>
              </a:solidFill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n-GB" sz="2400" dirty="0" smtClean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God wants to gift those who will give generously…</a:t>
            </a:r>
          </a:p>
          <a:p>
            <a:pPr algn="ctr">
              <a:spcAft>
                <a:spcPts val="0"/>
              </a:spcAft>
            </a:pPr>
            <a:r>
              <a:rPr lang="en-GB" sz="2400" dirty="0" smtClean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model for his people</a:t>
            </a:r>
          </a:p>
          <a:p>
            <a:pPr algn="ctr">
              <a:spcAft>
                <a:spcPts val="0"/>
              </a:spcAft>
            </a:pPr>
            <a:r>
              <a:rPr lang="en-GB" sz="2400" dirty="0" smtClean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‘gospel’ witness</a:t>
            </a:r>
          </a:p>
          <a:p>
            <a:pPr algn="ctr">
              <a:spcAft>
                <a:spcPts val="0"/>
              </a:spcAft>
            </a:pPr>
            <a:r>
              <a:rPr lang="en-GB" sz="2400" dirty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</a:t>
            </a:r>
            <a:r>
              <a:rPr lang="en-GB" sz="2400" dirty="0" smtClean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hich prompts people to say:</a:t>
            </a:r>
          </a:p>
          <a:p>
            <a:pPr algn="ctr">
              <a:spcAft>
                <a:spcPts val="0"/>
              </a:spcAft>
            </a:pPr>
            <a:r>
              <a:rPr lang="en-GB" sz="2400" dirty="0" smtClean="0">
                <a:solidFill>
                  <a:srgbClr val="FFFF0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“We’ve </a:t>
            </a:r>
            <a:r>
              <a:rPr lang="en-GB" sz="2400" dirty="0">
                <a:solidFill>
                  <a:srgbClr val="FFFF0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never seen anything like </a:t>
            </a:r>
            <a:r>
              <a:rPr lang="en-GB" sz="2400" dirty="0" smtClean="0">
                <a:solidFill>
                  <a:srgbClr val="FFFF0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</a:t>
            </a:r>
            <a:r>
              <a:rPr lang="en-GB" sz="2400" dirty="0" smtClean="0">
                <a:solidFill>
                  <a:srgbClr val="FFFF00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!”</a:t>
            </a:r>
          </a:p>
          <a:p>
            <a:pPr algn="ctr">
              <a:spcAft>
                <a:spcPts val="0"/>
              </a:spcAft>
            </a:pPr>
            <a:r>
              <a:rPr lang="en-GB" sz="2400" dirty="0" smtClean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&amp; </a:t>
            </a:r>
          </a:p>
          <a:p>
            <a:pPr algn="ctr">
              <a:spcAft>
                <a:spcPts val="0"/>
              </a:spcAft>
            </a:pPr>
            <a:r>
              <a:rPr lang="en-GB" sz="2400" dirty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</a:t>
            </a:r>
            <a:r>
              <a:rPr lang="en-GB" sz="2400" dirty="0" smtClean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 w</a:t>
            </a:r>
            <a:r>
              <a:rPr lang="en-GB" sz="2400" dirty="0" smtClean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ill turn to our generous Saviour</a:t>
            </a:r>
          </a:p>
          <a:p>
            <a:pPr algn="ctr">
              <a:spcAft>
                <a:spcPts val="0"/>
              </a:spcAft>
            </a:pPr>
            <a:r>
              <a:rPr lang="en-GB" sz="2400" dirty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</a:t>
            </a:r>
            <a:r>
              <a:rPr lang="en-GB" sz="2400" dirty="0" smtClean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ho, out of his poverty</a:t>
            </a:r>
          </a:p>
          <a:p>
            <a:pPr algn="ctr">
              <a:spcAft>
                <a:spcPts val="0"/>
              </a:spcAft>
            </a:pPr>
            <a:r>
              <a:rPr lang="en-GB" sz="2400" dirty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n-GB" sz="2400" dirty="0" smtClean="0">
                <a:solidFill>
                  <a:schemeClr val="bg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akes us rich</a:t>
            </a:r>
            <a:endParaRPr lang="en-GB" sz="2400" dirty="0" smtClean="0">
              <a:solidFill>
                <a:schemeClr val="bg1"/>
              </a:solidFill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endParaRPr lang="en-GB" sz="2400" dirty="0">
              <a:solidFill>
                <a:schemeClr val="bg1"/>
              </a:solidFill>
              <a:effectLst/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9578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1936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MBC_Gifts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1572"/>
            <a:ext cx="12192000" cy="91411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71600" y="1537442"/>
            <a:ext cx="9448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>
                <a:solidFill>
                  <a:srgbClr val="523C88"/>
                </a:solidFill>
                <a:latin typeface="Trebuchet MS" panose="020B0603020202020204" pitchFamily="34" charset="0"/>
              </a:rPr>
              <a:t>‘Why </a:t>
            </a:r>
            <a:r>
              <a:rPr lang="en-GB" sz="4000" dirty="0">
                <a:solidFill>
                  <a:srgbClr val="523C88"/>
                </a:solidFill>
                <a:latin typeface="Trebuchet MS" panose="020B0603020202020204" pitchFamily="34" charset="0"/>
              </a:rPr>
              <a:t>does God </a:t>
            </a:r>
            <a:r>
              <a:rPr lang="en-GB" sz="4000" dirty="0" smtClean="0">
                <a:solidFill>
                  <a:srgbClr val="523C88"/>
                </a:solidFill>
                <a:latin typeface="Trebuchet MS" panose="020B0603020202020204" pitchFamily="34" charset="0"/>
              </a:rPr>
              <a:t>want</a:t>
            </a:r>
          </a:p>
          <a:p>
            <a:pPr algn="ctr"/>
            <a:r>
              <a:rPr lang="en-GB" sz="4000" dirty="0">
                <a:solidFill>
                  <a:srgbClr val="523C88"/>
                </a:solidFill>
                <a:latin typeface="Trebuchet MS" panose="020B0603020202020204" pitchFamily="34" charset="0"/>
              </a:rPr>
              <a:t>u</a:t>
            </a:r>
            <a:r>
              <a:rPr lang="en-GB" sz="4000" dirty="0" smtClean="0">
                <a:solidFill>
                  <a:srgbClr val="523C88"/>
                </a:solidFill>
                <a:latin typeface="Trebuchet MS" panose="020B0603020202020204" pitchFamily="34" charset="0"/>
              </a:rPr>
              <a:t>s </a:t>
            </a:r>
            <a:r>
              <a:rPr lang="en-GB" sz="4000" b="1" i="1" dirty="0" smtClean="0">
                <a:solidFill>
                  <a:srgbClr val="523C88"/>
                </a:solidFill>
                <a:latin typeface="Trebuchet MS" panose="020B0603020202020204" pitchFamily="34" charset="0"/>
              </a:rPr>
              <a:t>to </a:t>
            </a:r>
            <a:r>
              <a:rPr lang="en-GB" sz="4000" b="1" i="1" dirty="0">
                <a:solidFill>
                  <a:srgbClr val="523C88"/>
                </a:solidFill>
                <a:latin typeface="Trebuchet MS" panose="020B0603020202020204" pitchFamily="34" charset="0"/>
              </a:rPr>
              <a:t>give</a:t>
            </a:r>
            <a:r>
              <a:rPr lang="en-GB" sz="4000" dirty="0" smtClean="0">
                <a:solidFill>
                  <a:srgbClr val="523C88"/>
                </a:solidFill>
                <a:latin typeface="Trebuchet MS" panose="020B0603020202020204" pitchFamily="34" charset="0"/>
              </a:rPr>
              <a:t>?’</a:t>
            </a:r>
            <a:r>
              <a:rPr lang="en-GB" sz="4000" dirty="0">
                <a:solidFill>
                  <a:srgbClr val="000042"/>
                </a:solidFill>
                <a:latin typeface="Trebuchet MS" panose="020B0603020202020204" pitchFamily="34" charset="0"/>
              </a:rPr>
              <a:t>	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71600" y="3871582"/>
            <a:ext cx="9448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>
                <a:solidFill>
                  <a:srgbClr val="523C88"/>
                </a:solidFill>
                <a:latin typeface="Trebuchet MS" panose="020B0603020202020204" pitchFamily="34" charset="0"/>
              </a:rPr>
              <a:t>‘Why </a:t>
            </a:r>
            <a:r>
              <a:rPr lang="en-GB" sz="4000" dirty="0">
                <a:solidFill>
                  <a:srgbClr val="523C88"/>
                </a:solidFill>
                <a:latin typeface="Trebuchet MS" panose="020B0603020202020204" pitchFamily="34" charset="0"/>
              </a:rPr>
              <a:t>does God want to </a:t>
            </a:r>
            <a:endParaRPr lang="en-GB" sz="4000" dirty="0" smtClean="0">
              <a:solidFill>
                <a:srgbClr val="523C88"/>
              </a:solidFill>
              <a:latin typeface="Trebuchet MS" panose="020B0603020202020204" pitchFamily="34" charset="0"/>
            </a:endParaRPr>
          </a:p>
          <a:p>
            <a:pPr algn="ctr"/>
            <a:r>
              <a:rPr lang="en-GB" sz="4000" b="1" i="1" dirty="0" smtClean="0">
                <a:solidFill>
                  <a:srgbClr val="523C88"/>
                </a:solidFill>
                <a:latin typeface="Trebuchet MS" panose="020B0603020202020204" pitchFamily="34" charset="0"/>
              </a:rPr>
              <a:t>“gift”</a:t>
            </a:r>
            <a:r>
              <a:rPr lang="en-GB" sz="4000" dirty="0" smtClean="0">
                <a:solidFill>
                  <a:srgbClr val="523C88"/>
                </a:solidFill>
                <a:latin typeface="Trebuchet MS" panose="020B0603020202020204" pitchFamily="34" charset="0"/>
              </a:rPr>
              <a:t> people</a:t>
            </a:r>
          </a:p>
          <a:p>
            <a:pPr algn="ctr"/>
            <a:r>
              <a:rPr lang="en-GB" sz="4000" dirty="0" smtClean="0">
                <a:solidFill>
                  <a:srgbClr val="523C88"/>
                </a:solidFill>
                <a:latin typeface="Trebuchet MS" panose="020B0603020202020204" pitchFamily="34" charset="0"/>
              </a:rPr>
              <a:t>to </a:t>
            </a:r>
            <a:r>
              <a:rPr lang="en-GB" sz="4000" dirty="0">
                <a:solidFill>
                  <a:srgbClr val="523C88"/>
                </a:solidFill>
                <a:latin typeface="Trebuchet MS" panose="020B0603020202020204" pitchFamily="34" charset="0"/>
              </a:rPr>
              <a:t>give </a:t>
            </a:r>
            <a:r>
              <a:rPr lang="en-GB" sz="4000" b="1" i="1" dirty="0">
                <a:solidFill>
                  <a:srgbClr val="523C88"/>
                </a:solidFill>
                <a:latin typeface="Trebuchet MS" panose="020B0603020202020204" pitchFamily="34" charset="0"/>
              </a:rPr>
              <a:t>generously</a:t>
            </a:r>
            <a:r>
              <a:rPr lang="en-GB" sz="4000" dirty="0">
                <a:solidFill>
                  <a:srgbClr val="523C88"/>
                </a:solidFill>
                <a:latin typeface="Trebuchet MS" panose="020B0603020202020204" pitchFamily="34" charset="0"/>
              </a:rPr>
              <a:t>?’</a:t>
            </a:r>
          </a:p>
        </p:txBody>
      </p:sp>
    </p:spTree>
    <p:extLst>
      <p:ext uri="{BB962C8B-B14F-4D97-AF65-F5344CB8AC3E}">
        <p14:creationId xmlns:p14="http://schemas.microsoft.com/office/powerpoint/2010/main" val="1610097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5434" y="974912"/>
            <a:ext cx="3681132" cy="245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12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0"/>
            <a:ext cx="11793070" cy="4278965"/>
            <a:chOff x="0" y="0"/>
            <a:chExt cx="11793070" cy="427896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6335705" cy="4278965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6562164" y="430306"/>
              <a:ext cx="5230906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dirty="0" smtClean="0">
                  <a:solidFill>
                    <a:srgbClr val="FFFFFF">
                      <a:lumMod val="95000"/>
                    </a:srgbClr>
                  </a:solidFill>
                  <a:latin typeface="Trebuchet MS" panose="020B0603020202020204" pitchFamily="34" charset="0"/>
                </a:rPr>
                <a:t>Amos</a:t>
              </a:r>
            </a:p>
            <a:p>
              <a:pPr algn="ctr"/>
              <a:endParaRPr lang="en-GB" sz="1600" dirty="0" smtClean="0">
                <a:solidFill>
                  <a:srgbClr val="FFFFFF">
                    <a:lumMod val="95000"/>
                  </a:srgbClr>
                </a:solidFill>
                <a:latin typeface="Trebuchet MS" panose="020B0603020202020204" pitchFamily="34" charset="0"/>
              </a:endParaRPr>
            </a:p>
            <a:p>
              <a:pPr algn="ctr"/>
              <a:r>
                <a:rPr lang="en-GB" sz="3200" i="1" dirty="0" smtClean="0">
                  <a:solidFill>
                    <a:srgbClr val="FFFFFF">
                      <a:lumMod val="95000"/>
                    </a:srgbClr>
                  </a:solidFill>
                  <a:latin typeface="Trebuchet MS" panose="020B0603020202020204" pitchFamily="34" charset="0"/>
                </a:rPr>
                <a:t>“You trample on</a:t>
              </a:r>
            </a:p>
            <a:p>
              <a:pPr algn="ctr"/>
              <a:r>
                <a:rPr lang="en-GB" sz="3200" i="1" dirty="0" smtClean="0">
                  <a:solidFill>
                    <a:srgbClr val="FFFFFF">
                      <a:lumMod val="95000"/>
                    </a:srgbClr>
                  </a:solidFill>
                  <a:latin typeface="Trebuchet MS" panose="020B0603020202020204" pitchFamily="34" charset="0"/>
                </a:rPr>
                <a:t>the heads of the poor!”</a:t>
              </a:r>
              <a:endParaRPr lang="en-GB" sz="3200" i="1" dirty="0">
                <a:solidFill>
                  <a:srgbClr val="FFFFFF">
                    <a:lumMod val="95000"/>
                  </a:srgbClr>
                </a:solidFill>
                <a:latin typeface="Trebuchet MS" panose="020B0603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15364" y="3140332"/>
            <a:ext cx="12381753" cy="4188315"/>
            <a:chOff x="415364" y="3140332"/>
            <a:chExt cx="12381753" cy="418831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40978" y="3140332"/>
              <a:ext cx="6956139" cy="4188315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15364" y="4399963"/>
              <a:ext cx="5230906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b="1" dirty="0" smtClean="0">
                  <a:solidFill>
                    <a:srgbClr val="FFFF00"/>
                  </a:solidFill>
                  <a:latin typeface="Trebuchet MS" panose="020B0603020202020204" pitchFamily="34" charset="0"/>
                </a:rPr>
                <a:t>Jesus</a:t>
              </a:r>
            </a:p>
            <a:p>
              <a:pPr algn="ctr"/>
              <a:endParaRPr lang="en-GB" sz="1600" dirty="0" smtClean="0">
                <a:solidFill>
                  <a:srgbClr val="FFFFFF">
                    <a:lumMod val="95000"/>
                  </a:srgbClr>
                </a:solidFill>
                <a:latin typeface="Trebuchet MS" panose="020B0603020202020204" pitchFamily="34" charset="0"/>
              </a:endParaRPr>
            </a:p>
            <a:p>
              <a:pPr algn="ctr"/>
              <a:r>
                <a:rPr lang="en-GB" sz="3200" i="1" dirty="0" smtClean="0">
                  <a:solidFill>
                    <a:srgbClr val="FFFFFF">
                      <a:lumMod val="95000"/>
                    </a:srgbClr>
                  </a:solidFill>
                  <a:latin typeface="Trebuchet MS" panose="020B0603020202020204" pitchFamily="34" charset="0"/>
                </a:rPr>
                <a:t>…driving out those who</a:t>
              </a:r>
            </a:p>
            <a:p>
              <a:pPr algn="ctr"/>
              <a:r>
                <a:rPr lang="en-GB" sz="3200" i="1" dirty="0">
                  <a:solidFill>
                    <a:srgbClr val="FFFFFF">
                      <a:lumMod val="95000"/>
                    </a:srgbClr>
                  </a:solidFill>
                  <a:latin typeface="Trebuchet MS" panose="020B0603020202020204" pitchFamily="34" charset="0"/>
                </a:rPr>
                <a:t>w</a:t>
              </a:r>
              <a:r>
                <a:rPr lang="en-GB" sz="3200" i="1" dirty="0" smtClean="0">
                  <a:solidFill>
                    <a:srgbClr val="FFFFFF">
                      <a:lumMod val="95000"/>
                    </a:srgbClr>
                  </a:solidFill>
                  <a:latin typeface="Trebuchet MS" panose="020B0603020202020204" pitchFamily="34" charset="0"/>
                </a:rPr>
                <a:t>ere buying &amp; selling</a:t>
              </a:r>
              <a:endParaRPr lang="en-GB" sz="3200" i="1" dirty="0">
                <a:solidFill>
                  <a:srgbClr val="FFFFFF">
                    <a:lumMod val="95000"/>
                  </a:srgbClr>
                </a:solidFill>
                <a:latin typeface="Trebuchet MS" panose="020B06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2100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MBC_Gifts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1572"/>
            <a:ext cx="12192000" cy="91411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71600" y="1902361"/>
            <a:ext cx="9448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>
                <a:solidFill>
                  <a:srgbClr val="523C88"/>
                </a:solidFill>
                <a:latin typeface="Trebuchet MS" panose="020B0603020202020204" pitchFamily="34" charset="0"/>
              </a:rPr>
              <a:t>2 stories</a:t>
            </a:r>
          </a:p>
          <a:p>
            <a:pPr algn="ctr"/>
            <a:r>
              <a:rPr lang="en-GB" sz="4000" dirty="0">
                <a:solidFill>
                  <a:srgbClr val="523C88"/>
                </a:solidFill>
                <a:latin typeface="Trebuchet MS" panose="020B0603020202020204" pitchFamily="34" charset="0"/>
              </a:rPr>
              <a:t>o</a:t>
            </a:r>
            <a:r>
              <a:rPr lang="en-GB" sz="4000" dirty="0" smtClean="0">
                <a:solidFill>
                  <a:srgbClr val="523C88"/>
                </a:solidFill>
                <a:latin typeface="Trebuchet MS" panose="020B0603020202020204" pitchFamily="34" charset="0"/>
              </a:rPr>
              <a:t>f foolish people</a:t>
            </a:r>
            <a:endParaRPr lang="en-GB" sz="4000" dirty="0">
              <a:solidFill>
                <a:srgbClr val="000042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076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5029" y="1737082"/>
            <a:ext cx="10101942" cy="1569660"/>
          </a:xfrm>
          <a:prstGeom prst="rect">
            <a:avLst/>
          </a:prstGeom>
          <a:solidFill>
            <a:srgbClr val="660066"/>
          </a:solidFill>
        </p:spPr>
        <p:txBody>
          <a:bodyPr wrap="square" rtlCol="0">
            <a:spAutoFit/>
          </a:bodyPr>
          <a:lstStyle/>
          <a:p>
            <a:pPr algn="ctr"/>
            <a:endParaRPr lang="en-GB" sz="3600" dirty="0" smtClean="0">
              <a:solidFill>
                <a:prstClr val="white"/>
              </a:solidFill>
              <a:latin typeface="Trebuchet MS" panose="020B0603020202020204" pitchFamily="34" charset="0"/>
            </a:endParaRPr>
          </a:p>
          <a:p>
            <a:pPr algn="ctr"/>
            <a:r>
              <a:rPr lang="en-GB" sz="36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Mark’s Gospel 12</a:t>
            </a:r>
            <a:r>
              <a:rPr lang="en-GB" sz="2800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:41-44</a:t>
            </a:r>
            <a:endParaRPr lang="en-GB" sz="2800" b="1" dirty="0" smtClean="0">
              <a:solidFill>
                <a:srgbClr val="FFFF00"/>
              </a:solidFill>
              <a:latin typeface="Trebuchet MS" panose="020B0603020202020204" pitchFamily="34" charset="0"/>
            </a:endParaRPr>
          </a:p>
          <a:p>
            <a:r>
              <a:rPr lang="en-GB" sz="2400" b="1" dirty="0">
                <a:solidFill>
                  <a:srgbClr val="FFFF00"/>
                </a:solidFill>
                <a:latin typeface="Trebuchet MS" panose="020B0603020202020204" pitchFamily="34" charset="0"/>
              </a:rPr>
              <a:t>	</a:t>
            </a:r>
            <a:r>
              <a:rPr lang="en-GB" sz="2400" b="1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1374330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1806</TotalTime>
  <Words>1005</Words>
  <Application>Microsoft Office PowerPoint</Application>
  <PresentationFormat>Widescreen</PresentationFormat>
  <Paragraphs>260</Paragraphs>
  <Slides>42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42</vt:i4>
      </vt:variant>
    </vt:vector>
  </HeadingPairs>
  <TitlesOfParts>
    <vt:vector size="57" baseType="lpstr">
      <vt:lpstr>Arial Unicode MS</vt:lpstr>
      <vt:lpstr>MS PGothic</vt:lpstr>
      <vt:lpstr>Arial</vt:lpstr>
      <vt:lpstr>Arial Black</vt:lpstr>
      <vt:lpstr>Calibri</vt:lpstr>
      <vt:lpstr>Calibri Light</vt:lpstr>
      <vt:lpstr>Cambria Math</vt:lpstr>
      <vt:lpstr>DejaVu Sans</vt:lpstr>
      <vt:lpstr>Franklin Gothic Medium</vt:lpstr>
      <vt:lpstr>Georgia</vt:lpstr>
      <vt:lpstr>Times New Roman</vt:lpstr>
      <vt:lpstr>Trebuchet MS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Roger Pearce</dc:creator>
  <cp:lastModifiedBy>Roger Pearce</cp:lastModifiedBy>
  <cp:revision>81</cp:revision>
  <cp:lastPrinted>2017-02-04T21:26:30Z</cp:lastPrinted>
  <dcterms:created xsi:type="dcterms:W3CDTF">2016-10-13T16:04:40Z</dcterms:created>
  <dcterms:modified xsi:type="dcterms:W3CDTF">2017-02-07T09:11:48Z</dcterms:modified>
</cp:coreProperties>
</file>