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77" r:id="rId4"/>
    <p:sldId id="258" r:id="rId5"/>
    <p:sldId id="259" r:id="rId6"/>
    <p:sldId id="260" r:id="rId7"/>
    <p:sldId id="261" r:id="rId8"/>
    <p:sldId id="262" r:id="rId9"/>
    <p:sldId id="263" r:id="rId10"/>
    <p:sldId id="264" r:id="rId11"/>
    <p:sldId id="265" r:id="rId12"/>
    <p:sldId id="267" r:id="rId13"/>
    <p:sldId id="268" r:id="rId14"/>
    <p:sldId id="269" r:id="rId15"/>
    <p:sldId id="272" r:id="rId16"/>
    <p:sldId id="271" r:id="rId17"/>
    <p:sldId id="270" r:id="rId18"/>
    <p:sldId id="273" r:id="rId19"/>
    <p:sldId id="275" r:id="rId20"/>
    <p:sldId id="278" r:id="rId21"/>
    <p:sldId id="274" r:id="rId22"/>
    <p:sldId id="27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82C83A-AAA6-4DA4-98B8-B83AB7A2DA73}" type="datetimeFigureOut">
              <a:rPr lang="en-GB" smtClean="0"/>
              <a:t>05/03/2017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61A24D-E102-49C4-B019-46327A177FAD}" type="slidenum">
              <a:rPr lang="en-GB" smtClean="0"/>
              <a:t>‹#›</a:t>
            </a:fld>
            <a:endParaRPr lang="en-GB"/>
          </a:p>
        </p:txBody>
      </p:sp>
    </p:spTree>
    <p:extLst>
      <p:ext uri="{BB962C8B-B14F-4D97-AF65-F5344CB8AC3E}">
        <p14:creationId xmlns:p14="http://schemas.microsoft.com/office/powerpoint/2010/main" val="143255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82C83A-AAA6-4DA4-98B8-B83AB7A2DA73}" type="datetimeFigureOut">
              <a:rPr lang="en-GB" smtClean="0"/>
              <a:t>05/03/2017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61A24D-E102-49C4-B019-46327A177FAD}" type="slidenum">
              <a:rPr lang="en-GB" smtClean="0"/>
              <a:t>‹#›</a:t>
            </a:fld>
            <a:endParaRPr lang="en-GB"/>
          </a:p>
        </p:txBody>
      </p:sp>
    </p:spTree>
    <p:extLst>
      <p:ext uri="{BB962C8B-B14F-4D97-AF65-F5344CB8AC3E}">
        <p14:creationId xmlns:p14="http://schemas.microsoft.com/office/powerpoint/2010/main" val="197738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82C83A-AAA6-4DA4-98B8-B83AB7A2DA73}" type="datetimeFigureOut">
              <a:rPr lang="en-GB" smtClean="0"/>
              <a:t>05/03/2017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61A24D-E102-49C4-B019-46327A177FAD}" type="slidenum">
              <a:rPr lang="en-GB" smtClean="0"/>
              <a:t>‹#›</a:t>
            </a:fld>
            <a:endParaRPr lang="en-GB"/>
          </a:p>
        </p:txBody>
      </p:sp>
    </p:spTree>
    <p:extLst>
      <p:ext uri="{BB962C8B-B14F-4D97-AF65-F5344CB8AC3E}">
        <p14:creationId xmlns:p14="http://schemas.microsoft.com/office/powerpoint/2010/main" val="40309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82C83A-AAA6-4DA4-98B8-B83AB7A2DA73}" type="datetimeFigureOut">
              <a:rPr lang="en-GB" smtClean="0"/>
              <a:t>05/03/2017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61A24D-E102-49C4-B019-46327A177FAD}" type="slidenum">
              <a:rPr lang="en-GB" smtClean="0"/>
              <a:t>‹#›</a:t>
            </a:fld>
            <a:endParaRPr lang="en-GB"/>
          </a:p>
        </p:txBody>
      </p:sp>
    </p:spTree>
    <p:extLst>
      <p:ext uri="{BB962C8B-B14F-4D97-AF65-F5344CB8AC3E}">
        <p14:creationId xmlns:p14="http://schemas.microsoft.com/office/powerpoint/2010/main" val="14226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82C83A-AAA6-4DA4-98B8-B83AB7A2DA73}" type="datetimeFigureOut">
              <a:rPr lang="en-GB" smtClean="0"/>
              <a:t>05/03/2017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61A24D-E102-49C4-B019-46327A177FAD}" type="slidenum">
              <a:rPr lang="en-GB" smtClean="0"/>
              <a:t>‹#›</a:t>
            </a:fld>
            <a:endParaRPr lang="en-GB"/>
          </a:p>
        </p:txBody>
      </p:sp>
    </p:spTree>
    <p:extLst>
      <p:ext uri="{BB962C8B-B14F-4D97-AF65-F5344CB8AC3E}">
        <p14:creationId xmlns:p14="http://schemas.microsoft.com/office/powerpoint/2010/main" val="198894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82C83A-AAA6-4DA4-98B8-B83AB7A2DA73}" type="datetimeFigureOut">
              <a:rPr lang="en-GB" smtClean="0"/>
              <a:t>05/03/2017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61A24D-E102-49C4-B019-46327A177FAD}" type="slidenum">
              <a:rPr lang="en-GB" smtClean="0"/>
              <a:t>‹#›</a:t>
            </a:fld>
            <a:endParaRPr lang="en-GB"/>
          </a:p>
        </p:txBody>
      </p:sp>
    </p:spTree>
    <p:extLst>
      <p:ext uri="{BB962C8B-B14F-4D97-AF65-F5344CB8AC3E}">
        <p14:creationId xmlns:p14="http://schemas.microsoft.com/office/powerpoint/2010/main" val="118236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82C83A-AAA6-4DA4-98B8-B83AB7A2DA73}" type="datetimeFigureOut">
              <a:rPr lang="en-GB" smtClean="0"/>
              <a:t>05/03/2017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61A24D-E102-49C4-B019-46327A177FAD}" type="slidenum">
              <a:rPr lang="en-GB" smtClean="0"/>
              <a:t>‹#›</a:t>
            </a:fld>
            <a:endParaRPr lang="en-GB"/>
          </a:p>
        </p:txBody>
      </p:sp>
    </p:spTree>
    <p:extLst>
      <p:ext uri="{BB962C8B-B14F-4D97-AF65-F5344CB8AC3E}">
        <p14:creationId xmlns:p14="http://schemas.microsoft.com/office/powerpoint/2010/main" val="89000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82C83A-AAA6-4DA4-98B8-B83AB7A2DA73}" type="datetimeFigureOut">
              <a:rPr lang="en-GB" smtClean="0"/>
              <a:t>05/03/2017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61A24D-E102-49C4-B019-46327A177FAD}" type="slidenum">
              <a:rPr lang="en-GB" smtClean="0"/>
              <a:t>‹#›</a:t>
            </a:fld>
            <a:endParaRPr lang="en-GB"/>
          </a:p>
        </p:txBody>
      </p:sp>
    </p:spTree>
    <p:extLst>
      <p:ext uri="{BB962C8B-B14F-4D97-AF65-F5344CB8AC3E}">
        <p14:creationId xmlns:p14="http://schemas.microsoft.com/office/powerpoint/2010/main" val="311194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2C83A-AAA6-4DA4-98B8-B83AB7A2DA73}" type="datetimeFigureOut">
              <a:rPr lang="en-GB" smtClean="0"/>
              <a:t>05/03/2017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61A24D-E102-49C4-B019-46327A177FAD}" type="slidenum">
              <a:rPr lang="en-GB" smtClean="0"/>
              <a:t>‹#›</a:t>
            </a:fld>
            <a:endParaRPr lang="en-GB"/>
          </a:p>
        </p:txBody>
      </p:sp>
    </p:spTree>
    <p:extLst>
      <p:ext uri="{BB962C8B-B14F-4D97-AF65-F5344CB8AC3E}">
        <p14:creationId xmlns:p14="http://schemas.microsoft.com/office/powerpoint/2010/main" val="109570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82C83A-AAA6-4DA4-98B8-B83AB7A2DA73}" type="datetimeFigureOut">
              <a:rPr lang="en-GB" smtClean="0"/>
              <a:t>05/03/2017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61A24D-E102-49C4-B019-46327A177FAD}" type="slidenum">
              <a:rPr lang="en-GB" smtClean="0"/>
              <a:t>‹#›</a:t>
            </a:fld>
            <a:endParaRPr lang="en-GB"/>
          </a:p>
        </p:txBody>
      </p:sp>
    </p:spTree>
    <p:extLst>
      <p:ext uri="{BB962C8B-B14F-4D97-AF65-F5344CB8AC3E}">
        <p14:creationId xmlns:p14="http://schemas.microsoft.com/office/powerpoint/2010/main" val="103843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82C83A-AAA6-4DA4-98B8-B83AB7A2DA73}" type="datetimeFigureOut">
              <a:rPr lang="en-GB" smtClean="0"/>
              <a:t>05/03/2017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61A24D-E102-49C4-B019-46327A177FAD}" type="slidenum">
              <a:rPr lang="en-GB" smtClean="0"/>
              <a:t>‹#›</a:t>
            </a:fld>
            <a:endParaRPr lang="en-GB"/>
          </a:p>
        </p:txBody>
      </p:sp>
    </p:spTree>
    <p:extLst>
      <p:ext uri="{BB962C8B-B14F-4D97-AF65-F5344CB8AC3E}">
        <p14:creationId xmlns:p14="http://schemas.microsoft.com/office/powerpoint/2010/main" val="343662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2C83A-AAA6-4DA4-98B8-B83AB7A2DA73}" type="datetimeFigureOut">
              <a:rPr lang="en-GB" smtClean="0"/>
              <a:t>05/03/2017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1A24D-E102-49C4-B019-46327A177FAD}" type="slidenum">
              <a:rPr lang="en-GB" smtClean="0"/>
              <a:t>‹#›</a:t>
            </a:fld>
            <a:endParaRPr lang="en-GB"/>
          </a:p>
        </p:txBody>
      </p:sp>
    </p:spTree>
    <p:extLst>
      <p:ext uri="{BB962C8B-B14F-4D97-AF65-F5344CB8AC3E}">
        <p14:creationId xmlns:p14="http://schemas.microsoft.com/office/powerpoint/2010/main" val="3570892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6857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78378"/>
            <a:ext cx="7886700" cy="1325563"/>
          </a:xfrm>
        </p:spPr>
        <p:txBody>
          <a:bodyPr/>
          <a:lstStyle/>
          <a:p>
            <a:r>
              <a:rPr lang="en-GB" dirty="0">
                <a:latin typeface="Arial Rounded MT Bold" panose="020F0704030504030204" pitchFamily="34" charset="0"/>
              </a:rPr>
              <a:t>Church-Planting Course</a:t>
            </a:r>
          </a:p>
        </p:txBody>
      </p:sp>
      <p:sp>
        <p:nvSpPr>
          <p:cNvPr id="3" name="Content Placeholder 2"/>
          <p:cNvSpPr>
            <a:spLocks noGrp="1"/>
          </p:cNvSpPr>
          <p:nvPr>
            <p:ph idx="1"/>
          </p:nvPr>
        </p:nvSpPr>
        <p:spPr>
          <a:xfrm>
            <a:off x="628650" y="1825624"/>
            <a:ext cx="7886700" cy="4760705"/>
          </a:xfrm>
        </p:spPr>
        <p:txBody>
          <a:bodyPr>
            <a:normAutofit/>
          </a:bodyPr>
          <a:lstStyle/>
          <a:p>
            <a:pPr marL="0" indent="0">
              <a:buNone/>
            </a:pPr>
            <a:r>
              <a:rPr lang="en-GB" sz="3600" dirty="0">
                <a:latin typeface="Arial Rounded MT Bold" panose="020F0704030504030204" pitchFamily="34" charset="0"/>
              </a:rPr>
              <a:t>Preparation, planning, prayer</a:t>
            </a:r>
          </a:p>
          <a:p>
            <a:pPr marL="0" indent="0">
              <a:buNone/>
            </a:pPr>
            <a:endParaRPr lang="en-GB" sz="3600" dirty="0">
              <a:latin typeface="Arial Rounded MT Bold" panose="020F0704030504030204" pitchFamily="34" charset="0"/>
            </a:endParaRPr>
          </a:p>
          <a:p>
            <a:pPr marL="0" indent="0" algn="ctr">
              <a:buNone/>
            </a:pPr>
            <a:r>
              <a:rPr lang="en-GB" sz="3600" dirty="0">
                <a:latin typeface="Arial Rounded MT Bold" panose="020F0704030504030204" pitchFamily="34" charset="0"/>
              </a:rPr>
              <a:t>“Good News”</a:t>
            </a:r>
          </a:p>
          <a:p>
            <a:pPr marL="0" indent="0" algn="ctr">
              <a:buNone/>
            </a:pPr>
            <a:endParaRPr lang="en-GB" sz="3600" dirty="0">
              <a:latin typeface="Arial Rounded MT Bold" panose="020F0704030504030204" pitchFamily="34" charset="0"/>
            </a:endParaRPr>
          </a:p>
          <a:p>
            <a:pPr marL="0" indent="0" algn="ctr">
              <a:buNone/>
            </a:pPr>
            <a:r>
              <a:rPr lang="en-GB" sz="3600" dirty="0">
                <a:latin typeface="Arial Rounded MT Bold" panose="020F0704030504030204" pitchFamily="34" charset="0"/>
              </a:rPr>
              <a:t>‘knowing, showing and growing</a:t>
            </a:r>
          </a:p>
          <a:p>
            <a:pPr marL="0" indent="0" algn="ctr">
              <a:buNone/>
            </a:pPr>
            <a:r>
              <a:rPr lang="en-GB" sz="3600" dirty="0">
                <a:latin typeface="Arial Rounded MT Bold" panose="020F0704030504030204" pitchFamily="34" charset="0"/>
              </a:rPr>
              <a:t>God’s good news </a:t>
            </a:r>
          </a:p>
          <a:p>
            <a:pPr marL="0" indent="0" algn="ctr">
              <a:buNone/>
            </a:pPr>
            <a:r>
              <a:rPr lang="en-GB" sz="3600" dirty="0">
                <a:latin typeface="Arial Rounded MT Bold" panose="020F0704030504030204" pitchFamily="34" charset="0"/>
              </a:rPr>
              <a:t>in Malden manor’</a:t>
            </a: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153466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78378"/>
            <a:ext cx="7886700" cy="1325563"/>
          </a:xfrm>
        </p:spPr>
        <p:txBody>
          <a:bodyPr/>
          <a:lstStyle/>
          <a:p>
            <a:r>
              <a:rPr lang="en-GB" dirty="0">
                <a:latin typeface="Arial Rounded MT Bold" panose="020F0704030504030204" pitchFamily="34" charset="0"/>
              </a:rPr>
              <a:t>Church-Planting Course</a:t>
            </a:r>
          </a:p>
        </p:txBody>
      </p:sp>
      <p:sp>
        <p:nvSpPr>
          <p:cNvPr id="3" name="Content Placeholder 2"/>
          <p:cNvSpPr>
            <a:spLocks noGrp="1"/>
          </p:cNvSpPr>
          <p:nvPr>
            <p:ph idx="1"/>
          </p:nvPr>
        </p:nvSpPr>
        <p:spPr>
          <a:xfrm>
            <a:off x="628650" y="1825624"/>
            <a:ext cx="7886700" cy="4760705"/>
          </a:xfrm>
        </p:spPr>
        <p:txBody>
          <a:bodyPr>
            <a:normAutofit/>
          </a:bodyPr>
          <a:lstStyle/>
          <a:p>
            <a:pPr marL="0" indent="0">
              <a:buNone/>
            </a:pPr>
            <a:r>
              <a:rPr lang="en-GB" sz="3600" dirty="0">
                <a:latin typeface="Arial Rounded MT Bold" panose="020F0704030504030204" pitchFamily="34" charset="0"/>
              </a:rPr>
              <a:t>Lay strong foundations:</a:t>
            </a:r>
          </a:p>
          <a:p>
            <a:pPr marL="0" indent="0">
              <a:buNone/>
            </a:pPr>
            <a:endParaRPr lang="en-GB" sz="3600" dirty="0">
              <a:latin typeface="Arial Rounded MT Bold" panose="020F0704030504030204" pitchFamily="34" charset="0"/>
            </a:endParaRPr>
          </a:p>
          <a:p>
            <a:pPr marL="0" indent="0" algn="ctr">
              <a:buNone/>
            </a:pPr>
            <a:r>
              <a:rPr lang="en-GB" sz="3600" dirty="0">
                <a:latin typeface="Arial Rounded MT Bold" panose="020F0704030504030204" pitchFamily="34" charset="0"/>
              </a:rPr>
              <a:t>Prayer</a:t>
            </a:r>
          </a:p>
          <a:p>
            <a:pPr marL="0" indent="0" algn="ctr">
              <a:buNone/>
            </a:pPr>
            <a:r>
              <a:rPr lang="en-GB" sz="3600" dirty="0">
                <a:latin typeface="Arial Rounded MT Bold" panose="020F0704030504030204" pitchFamily="34" charset="0"/>
              </a:rPr>
              <a:t>Public Gathering</a:t>
            </a:r>
          </a:p>
          <a:p>
            <a:pPr marL="0" indent="0" algn="ctr">
              <a:buNone/>
            </a:pPr>
            <a:r>
              <a:rPr lang="en-GB" sz="3600" dirty="0">
                <a:latin typeface="Arial Rounded MT Bold" panose="020F0704030504030204" pitchFamily="34" charset="0"/>
              </a:rPr>
              <a:t>Presence</a:t>
            </a: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42951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p:cNvSpPr/>
          <p:nvPr/>
        </p:nvSpPr>
        <p:spPr>
          <a:xfrm>
            <a:off x="71437" y="5214303"/>
            <a:ext cx="7164249" cy="66675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800" b="1">
                <a:solidFill>
                  <a:srgbClr val="000000"/>
                </a:solidFill>
                <a:effectLst/>
                <a:ea typeface="Calibri" panose="020F0502020204030204" pitchFamily="34" charset="0"/>
                <a:cs typeface="Times New Roman" panose="02020603050405020304" pitchFamily="18" charset="0"/>
              </a:rPr>
              <a:t>RESEARCH</a:t>
            </a:r>
            <a:endParaRPr lang="en-GB" sz="1100">
              <a:effectLst/>
              <a:ea typeface="Calibri" panose="020F0502020204030204" pitchFamily="34" charset="0"/>
              <a:cs typeface="Times New Roman" panose="02020603050405020304" pitchFamily="18" charset="0"/>
            </a:endParaRPr>
          </a:p>
        </p:txBody>
      </p:sp>
      <p:sp>
        <p:nvSpPr>
          <p:cNvPr id="5" name="Arrow: Right 4"/>
          <p:cNvSpPr/>
          <p:nvPr/>
        </p:nvSpPr>
        <p:spPr>
          <a:xfrm>
            <a:off x="80328" y="4709478"/>
            <a:ext cx="9039225" cy="638175"/>
          </a:xfrm>
          <a:prstGeom prst="rightArrow">
            <a:avLst/>
          </a:prstGeom>
          <a:solidFill>
            <a:sysClr val="window" lastClr="FFFFFF">
              <a:lumMod val="9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PRAYER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Right 5"/>
          <p:cNvSpPr/>
          <p:nvPr/>
        </p:nvSpPr>
        <p:spPr>
          <a:xfrm>
            <a:off x="2328228" y="3957003"/>
            <a:ext cx="6791325" cy="685800"/>
          </a:xfrm>
          <a:prstGeom prst="rightArrow">
            <a:avLst/>
          </a:prstGeom>
          <a:solidFill>
            <a:sysClr val="window" lastClr="FFFFFF">
              <a:lumMod val="9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GATHERING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rrow: Right 6"/>
          <p:cNvSpPr/>
          <p:nvPr/>
        </p:nvSpPr>
        <p:spPr>
          <a:xfrm>
            <a:off x="2328228" y="3166428"/>
            <a:ext cx="6791325" cy="714375"/>
          </a:xfrm>
          <a:prstGeom prst="rightArrow">
            <a:avLst/>
          </a:prstGeom>
          <a:solidFill>
            <a:sysClr val="window" lastClr="FFFFFF">
              <a:lumMod val="9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PRESENCE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Down 7"/>
          <p:cNvSpPr/>
          <p:nvPr/>
        </p:nvSpPr>
        <p:spPr>
          <a:xfrm>
            <a:off x="1071563" y="2480628"/>
            <a:ext cx="552450" cy="762000"/>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800" b="1">
                <a:solidFill>
                  <a:srgbClr val="000000"/>
                </a:solidFill>
                <a:effectLst/>
                <a:ea typeface="Calibri" panose="020F0502020204030204" pitchFamily="34" charset="0"/>
                <a:cs typeface="Times New Roman" panose="02020603050405020304" pitchFamily="18" charset="0"/>
              </a:rPr>
              <a:t>E1</a:t>
            </a:r>
            <a:endParaRPr lang="en-GB" sz="1100">
              <a:effectLst/>
              <a:ea typeface="Calibri" panose="020F0502020204030204" pitchFamily="34" charset="0"/>
              <a:cs typeface="Times New Roman" panose="02020603050405020304" pitchFamily="18" charset="0"/>
            </a:endParaRPr>
          </a:p>
        </p:txBody>
      </p:sp>
      <p:sp>
        <p:nvSpPr>
          <p:cNvPr id="9" name="Arrow: Down 8"/>
          <p:cNvSpPr/>
          <p:nvPr/>
        </p:nvSpPr>
        <p:spPr>
          <a:xfrm>
            <a:off x="7577138" y="2480628"/>
            <a:ext cx="561975" cy="762000"/>
          </a:xfrm>
          <a:prstGeom prst="downArrow">
            <a:avLst>
              <a:gd name="adj1" fmla="val 53448"/>
              <a:gd name="adj2" fmla="val 50000"/>
            </a:avLst>
          </a:prstGeom>
          <a:solidFill>
            <a:schemeClr val="bg1">
              <a:lumMod val="65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t>
            </a:r>
            <a:r>
              <a:rPr lang="en-GB"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Arrow: Down 9"/>
          <p:cNvSpPr/>
          <p:nvPr/>
        </p:nvSpPr>
        <p:spPr>
          <a:xfrm>
            <a:off x="5643563" y="2441258"/>
            <a:ext cx="552450" cy="782320"/>
          </a:xfrm>
          <a:prstGeom prst="downArrow">
            <a:avLst/>
          </a:prstGeom>
          <a:solidFill>
            <a:schemeClr val="bg1">
              <a:lumMod val="65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t>
            </a: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Arrow: Down 10"/>
          <p:cNvSpPr/>
          <p:nvPr/>
        </p:nvSpPr>
        <p:spPr>
          <a:xfrm>
            <a:off x="3243263" y="2480628"/>
            <a:ext cx="552450" cy="742950"/>
          </a:xfrm>
          <a:prstGeom prst="downArrow">
            <a:avLst/>
          </a:prstGeom>
          <a:solidFill>
            <a:schemeClr val="bg1">
              <a:lumMod val="65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t>
            </a:r>
            <a:r>
              <a:rPr lang="en-GB"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Arrow: Right 11"/>
          <p:cNvSpPr/>
          <p:nvPr/>
        </p:nvSpPr>
        <p:spPr>
          <a:xfrm>
            <a:off x="4414838" y="1775778"/>
            <a:ext cx="1114425" cy="695325"/>
          </a:xfrm>
          <a:prstGeom prst="rightArrow">
            <a:avLst/>
          </a:prstGeom>
          <a:solidFill>
            <a:sysClr val="window" lastClr="FFFFFF">
              <a:lumMod val="9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ALPHA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Arrow: Right 12"/>
          <p:cNvSpPr/>
          <p:nvPr/>
        </p:nvSpPr>
        <p:spPr>
          <a:xfrm>
            <a:off x="6462713" y="1775778"/>
            <a:ext cx="1114425" cy="695325"/>
          </a:xfrm>
          <a:prstGeom prst="rightArrow">
            <a:avLst/>
          </a:prstGeom>
          <a:solidFill>
            <a:sysClr val="window" lastClr="FFFFFF">
              <a:lumMod val="9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ALPHA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Arrow: Right 13"/>
          <p:cNvSpPr/>
          <p:nvPr/>
        </p:nvSpPr>
        <p:spPr>
          <a:xfrm>
            <a:off x="8053388" y="1775778"/>
            <a:ext cx="1114425" cy="704850"/>
          </a:xfrm>
          <a:prstGeom prst="rightArrow">
            <a:avLst/>
          </a:prstGeom>
          <a:solidFill>
            <a:sysClr val="window" lastClr="FFFFFF">
              <a:lumMod val="9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ALPHA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llout: Up Arrow 14"/>
          <p:cNvSpPr/>
          <p:nvPr/>
        </p:nvSpPr>
        <p:spPr>
          <a:xfrm>
            <a:off x="100013" y="6071553"/>
            <a:ext cx="628650" cy="428625"/>
          </a:xfrm>
          <a:prstGeom prst="upArrow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a:solidFill>
                  <a:srgbClr val="000000"/>
                </a:solidFill>
                <a:effectLst/>
                <a:ea typeface="Calibri" panose="020F0502020204030204" pitchFamily="34" charset="0"/>
                <a:cs typeface="Times New Roman" panose="02020603050405020304" pitchFamily="18" charset="0"/>
              </a:rPr>
              <a:t>NOW</a:t>
            </a:r>
            <a:endParaRPr lang="en-GB" sz="1100">
              <a:effectLst/>
              <a:ea typeface="Calibri" panose="020F0502020204030204" pitchFamily="34" charset="0"/>
              <a:cs typeface="Times New Roman" panose="02020603050405020304" pitchFamily="18" charset="0"/>
            </a:endParaRPr>
          </a:p>
        </p:txBody>
      </p:sp>
      <p:sp>
        <p:nvSpPr>
          <p:cNvPr id="16" name="Callout: Up Arrow 15"/>
          <p:cNvSpPr/>
          <p:nvPr/>
        </p:nvSpPr>
        <p:spPr>
          <a:xfrm>
            <a:off x="957263" y="6072823"/>
            <a:ext cx="762000" cy="428625"/>
          </a:xfrm>
          <a:prstGeom prst="upArrowCallout">
            <a:avLst/>
          </a:prstGeom>
          <a:solidFill>
            <a:sysClr val="window" lastClr="FFFFFF">
              <a:lumMod val="9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Jul ‘17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allout: Up Arrow 16"/>
          <p:cNvSpPr/>
          <p:nvPr/>
        </p:nvSpPr>
        <p:spPr>
          <a:xfrm>
            <a:off x="1985963" y="6072823"/>
            <a:ext cx="685800" cy="428625"/>
          </a:xfrm>
          <a:prstGeom prst="upArrowCallout">
            <a:avLst/>
          </a:prstGeom>
          <a:solidFill>
            <a:sysClr val="window" lastClr="FFFFFF">
              <a:lumMod val="9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SEPT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allout: Up Arrow 17"/>
          <p:cNvSpPr/>
          <p:nvPr/>
        </p:nvSpPr>
        <p:spPr>
          <a:xfrm>
            <a:off x="3128963" y="6072823"/>
            <a:ext cx="790575" cy="428625"/>
          </a:xfrm>
          <a:prstGeom prst="upArrowCallout">
            <a:avLst/>
          </a:prstGeom>
          <a:solidFill>
            <a:sysClr val="window" lastClr="FFFFFF">
              <a:lumMod val="9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allout: Up Arrow 18"/>
          <p:cNvSpPr/>
          <p:nvPr/>
        </p:nvSpPr>
        <p:spPr>
          <a:xfrm>
            <a:off x="4043363" y="6072823"/>
            <a:ext cx="790575" cy="428625"/>
          </a:xfrm>
          <a:prstGeom prst="upArrowCallout">
            <a:avLst/>
          </a:prstGeom>
          <a:solidFill>
            <a:sysClr val="window" lastClr="FFFFFF">
              <a:lumMod val="9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allout: Up Arrow 19"/>
          <p:cNvSpPr/>
          <p:nvPr/>
        </p:nvSpPr>
        <p:spPr>
          <a:xfrm>
            <a:off x="5529263" y="6072823"/>
            <a:ext cx="790575" cy="428625"/>
          </a:xfrm>
          <a:prstGeom prst="upArrowCallout">
            <a:avLst/>
          </a:prstGeom>
          <a:solidFill>
            <a:sysClr val="window" lastClr="FFFFFF">
              <a:lumMod val="9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EASTER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allout: Up Arrow 20"/>
          <p:cNvSpPr/>
          <p:nvPr/>
        </p:nvSpPr>
        <p:spPr>
          <a:xfrm>
            <a:off x="7472363" y="6072823"/>
            <a:ext cx="904875" cy="428625"/>
          </a:xfrm>
          <a:prstGeom prst="upArrowCallout">
            <a:avLst/>
          </a:prstGeom>
          <a:solidFill>
            <a:sysClr val="window" lastClr="FFFFFF">
              <a:lumMod val="9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SUMMER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Arrow: Down 21"/>
          <p:cNvSpPr/>
          <p:nvPr/>
        </p:nvSpPr>
        <p:spPr>
          <a:xfrm>
            <a:off x="1290638" y="356553"/>
            <a:ext cx="2076450" cy="457200"/>
          </a:xfrm>
          <a:prstGeom prst="downArrow">
            <a:avLst>
              <a:gd name="adj1" fmla="val 50000"/>
              <a:gd name="adj2" fmla="val 500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800" b="1" dirty="0">
                <a:solidFill>
                  <a:srgbClr val="000000"/>
                </a:solidFill>
                <a:effectLst/>
                <a:ea typeface="Calibri" panose="020F0502020204030204" pitchFamily="34" charset="0"/>
                <a:cs typeface="Times New Roman" panose="02020603050405020304" pitchFamily="18" charset="0"/>
              </a:rPr>
              <a:t>LAUNCH</a:t>
            </a:r>
            <a:endParaRPr lang="en-GB" sz="1100" dirty="0">
              <a:effectLst/>
              <a:ea typeface="Calibri" panose="020F0502020204030204" pitchFamily="34" charset="0"/>
              <a:cs typeface="Times New Roman" panose="02020603050405020304" pitchFamily="18" charset="0"/>
            </a:endParaRPr>
          </a:p>
        </p:txBody>
      </p:sp>
      <p:sp>
        <p:nvSpPr>
          <p:cNvPr id="23" name="Arrow: Right 22"/>
          <p:cNvSpPr/>
          <p:nvPr/>
        </p:nvSpPr>
        <p:spPr>
          <a:xfrm>
            <a:off x="5963478" y="918528"/>
            <a:ext cx="3204335" cy="733425"/>
          </a:xfrm>
          <a:prstGeom prst="rightArrow">
            <a:avLst/>
          </a:prstGeom>
          <a:solidFill>
            <a:sysClr val="window" lastClr="FFFFFF">
              <a:lumMod val="9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MEETING LOCAL NEED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23812" y="1253173"/>
            <a:ext cx="1743075" cy="990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400">
                <a:solidFill>
                  <a:srgbClr val="000000"/>
                </a:solidFill>
                <a:effectLst/>
                <a:ea typeface="Calibri" panose="020F0502020204030204" pitchFamily="34" charset="0"/>
                <a:cs typeface="Times New Roman" panose="02020603050405020304" pitchFamily="18" charset="0"/>
              </a:rPr>
              <a:t>E1 –Summer Funday</a:t>
            </a:r>
            <a:br>
              <a:rPr lang="en-GB" sz="1400">
                <a:solidFill>
                  <a:srgbClr val="000000"/>
                </a:solidFill>
                <a:effectLst/>
                <a:ea typeface="Calibri" panose="020F0502020204030204" pitchFamily="34" charset="0"/>
                <a:cs typeface="Times New Roman" panose="02020603050405020304" pitchFamily="18" charset="0"/>
              </a:rPr>
            </a:br>
            <a:r>
              <a:rPr lang="en-GB" sz="1400">
                <a:solidFill>
                  <a:srgbClr val="000000"/>
                </a:solidFill>
                <a:effectLst/>
                <a:ea typeface="Calibri" panose="020F0502020204030204" pitchFamily="34" charset="0"/>
                <a:cs typeface="Times New Roman" panose="02020603050405020304" pitchFamily="18" charset="0"/>
              </a:rPr>
              <a:t>E2 – Christmas Event</a:t>
            </a:r>
            <a:br>
              <a:rPr lang="en-GB" sz="1400">
                <a:solidFill>
                  <a:srgbClr val="000000"/>
                </a:solidFill>
                <a:effectLst/>
                <a:ea typeface="Calibri" panose="020F0502020204030204" pitchFamily="34" charset="0"/>
                <a:cs typeface="Times New Roman" panose="02020603050405020304" pitchFamily="18" charset="0"/>
              </a:rPr>
            </a:br>
            <a:r>
              <a:rPr lang="en-GB" sz="1400">
                <a:solidFill>
                  <a:srgbClr val="000000"/>
                </a:solidFill>
                <a:effectLst/>
                <a:ea typeface="Calibri" panose="020F0502020204030204" pitchFamily="34" charset="0"/>
                <a:cs typeface="Times New Roman" panose="02020603050405020304" pitchFamily="18" charset="0"/>
              </a:rPr>
              <a:t>E3 – Easter Event</a:t>
            </a:r>
            <a:br>
              <a:rPr lang="en-GB" sz="1400">
                <a:solidFill>
                  <a:srgbClr val="000000"/>
                </a:solidFill>
                <a:effectLst/>
                <a:ea typeface="Calibri" panose="020F0502020204030204" pitchFamily="34" charset="0"/>
                <a:cs typeface="Times New Roman" panose="02020603050405020304" pitchFamily="18" charset="0"/>
              </a:rPr>
            </a:br>
            <a:r>
              <a:rPr lang="en-GB" sz="1400">
                <a:solidFill>
                  <a:srgbClr val="000000"/>
                </a:solidFill>
                <a:effectLst/>
                <a:ea typeface="Calibri" panose="020F0502020204030204" pitchFamily="34" charset="0"/>
                <a:cs typeface="Times New Roman" panose="02020603050405020304" pitchFamily="18" charset="0"/>
              </a:rPr>
              <a:t>E4 – Summer Event</a:t>
            </a:r>
            <a:endParaRPr lang="en-GB" sz="1100">
              <a:effectLst/>
              <a:ea typeface="Calibri" panose="020F0502020204030204" pitchFamily="34" charset="0"/>
              <a:cs typeface="Times New Roman" panose="02020603050405020304" pitchFamily="18" charset="0"/>
            </a:endParaRPr>
          </a:p>
        </p:txBody>
      </p:sp>
      <p:cxnSp>
        <p:nvCxnSpPr>
          <p:cNvPr id="26" name="Straight Connector 25"/>
          <p:cNvCxnSpPr>
            <a:stCxn id="22" idx="2"/>
          </p:cNvCxnSpPr>
          <p:nvPr/>
        </p:nvCxnSpPr>
        <p:spPr>
          <a:xfrm flipH="1">
            <a:off x="2328227" y="813753"/>
            <a:ext cx="0" cy="506730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63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‘..a great door for effective work has opened to us..’</a:t>
            </a:r>
          </a:p>
        </p:txBody>
      </p:sp>
      <p:sp>
        <p:nvSpPr>
          <p:cNvPr id="3" name="Content Placeholder 2"/>
          <p:cNvSpPr>
            <a:spLocks noGrp="1"/>
          </p:cNvSpPr>
          <p:nvPr>
            <p:ph idx="1"/>
          </p:nvPr>
        </p:nvSpPr>
        <p:spPr/>
        <p:txBody>
          <a:bodyPr>
            <a:normAutofit/>
          </a:bodyPr>
          <a:lstStyle/>
          <a:p>
            <a:pPr marL="0" indent="0">
              <a:buNone/>
            </a:pPr>
            <a:r>
              <a:rPr lang="en-GB" sz="3600" dirty="0">
                <a:latin typeface="Arial Rounded MT Bold" panose="020F0704030504030204" pitchFamily="34" charset="0"/>
              </a:rPr>
              <a:t>Response:</a:t>
            </a:r>
          </a:p>
          <a:p>
            <a:r>
              <a:rPr lang="en-GB" sz="3600" dirty="0">
                <a:latin typeface="Arial Rounded MT Bold" panose="020F0704030504030204" pitchFamily="34" charset="0"/>
              </a:rPr>
              <a:t>sleep</a:t>
            </a:r>
          </a:p>
          <a:p>
            <a:r>
              <a:rPr lang="en-GB" sz="3600" dirty="0">
                <a:latin typeface="Arial Rounded MT Bold" panose="020F0704030504030204" pitchFamily="34" charset="0"/>
              </a:rPr>
              <a:t>crash</a:t>
            </a:r>
          </a:p>
          <a:p>
            <a:r>
              <a:rPr lang="en-GB" sz="3600" dirty="0">
                <a:latin typeface="Arial Rounded MT Bold" panose="020F0704030504030204" pitchFamily="34" charset="0"/>
              </a:rPr>
              <a:t>approach with prayer</a:t>
            </a: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4260407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‘..a great door for effective work has opened to us..’</a:t>
            </a:r>
          </a:p>
        </p:txBody>
      </p:sp>
      <p:sp>
        <p:nvSpPr>
          <p:cNvPr id="3" name="Content Placeholder 2"/>
          <p:cNvSpPr>
            <a:spLocks noGrp="1"/>
          </p:cNvSpPr>
          <p:nvPr>
            <p:ph idx="1"/>
          </p:nvPr>
        </p:nvSpPr>
        <p:spPr/>
        <p:txBody>
          <a:bodyPr>
            <a:normAutofit/>
          </a:bodyPr>
          <a:lstStyle/>
          <a:p>
            <a:pPr marL="0" indent="0">
              <a:buNone/>
            </a:pPr>
            <a:r>
              <a:rPr lang="en-GB" sz="3600" dirty="0">
                <a:latin typeface="Arial Rounded MT Bold" panose="020F0704030504030204" pitchFamily="34" charset="0"/>
              </a:rPr>
              <a:t>People:</a:t>
            </a:r>
          </a:p>
          <a:p>
            <a:r>
              <a:rPr lang="en-GB" sz="3600" dirty="0">
                <a:latin typeface="Arial Rounded MT Bold" panose="020F0704030504030204" pitchFamily="34" charset="0"/>
              </a:rPr>
              <a:t>Belong</a:t>
            </a:r>
          </a:p>
          <a:p>
            <a:r>
              <a:rPr lang="en-GB" sz="3600" dirty="0">
                <a:latin typeface="Arial Rounded MT Bold" panose="020F0704030504030204" pitchFamily="34" charset="0"/>
              </a:rPr>
              <a:t>Pray</a:t>
            </a:r>
          </a:p>
          <a:p>
            <a:r>
              <a:rPr lang="en-GB" sz="3600" dirty="0">
                <a:latin typeface="Arial Rounded MT Bold" panose="020F0704030504030204" pitchFamily="34" charset="0"/>
              </a:rPr>
              <a:t>Serve</a:t>
            </a:r>
          </a:p>
          <a:p>
            <a:r>
              <a:rPr lang="en-GB" sz="3600" dirty="0">
                <a:latin typeface="Arial Rounded MT Bold" panose="020F0704030504030204" pitchFamily="34" charset="0"/>
              </a:rPr>
              <a:t>Give</a:t>
            </a:r>
          </a:p>
          <a:p>
            <a:r>
              <a:rPr lang="en-GB" sz="3600" dirty="0">
                <a:latin typeface="Arial Rounded MT Bold" panose="020F0704030504030204" pitchFamily="34" charset="0"/>
              </a:rPr>
              <a:t>Disciple </a:t>
            </a: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190988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‘..a great door for effective work has opened to us..’</a:t>
            </a:r>
          </a:p>
        </p:txBody>
      </p:sp>
      <p:sp>
        <p:nvSpPr>
          <p:cNvPr id="3" name="Content Placeholder 2"/>
          <p:cNvSpPr>
            <a:spLocks noGrp="1"/>
          </p:cNvSpPr>
          <p:nvPr>
            <p:ph idx="1"/>
          </p:nvPr>
        </p:nvSpPr>
        <p:spPr/>
        <p:txBody>
          <a:bodyPr>
            <a:normAutofit/>
          </a:bodyPr>
          <a:lstStyle/>
          <a:p>
            <a:pPr marL="0" indent="0">
              <a:buNone/>
            </a:pPr>
            <a:r>
              <a:rPr lang="en-GB" sz="3600" dirty="0">
                <a:latin typeface="Arial Rounded MT Bold" panose="020F0704030504030204" pitchFamily="34" charset="0"/>
              </a:rPr>
              <a:t>Response:</a:t>
            </a:r>
          </a:p>
          <a:p>
            <a:r>
              <a:rPr lang="en-GB" sz="3600" dirty="0">
                <a:latin typeface="Arial Rounded MT Bold" panose="020F0704030504030204" pitchFamily="34" charset="0"/>
              </a:rPr>
              <a:t>sleep</a:t>
            </a:r>
          </a:p>
          <a:p>
            <a:r>
              <a:rPr lang="en-GB" sz="3600" dirty="0">
                <a:latin typeface="Arial Rounded MT Bold" panose="020F0704030504030204" pitchFamily="34" charset="0"/>
              </a:rPr>
              <a:t>crash</a:t>
            </a:r>
          </a:p>
          <a:p>
            <a:r>
              <a:rPr lang="en-GB" sz="3600" dirty="0">
                <a:latin typeface="Arial Rounded MT Bold" panose="020F0704030504030204" pitchFamily="34" charset="0"/>
              </a:rPr>
              <a:t>approach with prayer</a:t>
            </a:r>
          </a:p>
          <a:p>
            <a:pPr lvl="1"/>
            <a:r>
              <a:rPr lang="en-GB" sz="3200" dirty="0">
                <a:latin typeface="Arial Rounded MT Bold" panose="020F0704030504030204" pitchFamily="34" charset="0"/>
              </a:rPr>
              <a:t>God wants me in New Malden</a:t>
            </a:r>
          </a:p>
          <a:p>
            <a:pPr marL="0" indent="0">
              <a:buNone/>
            </a:pPr>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145299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‘..a great door for effective work has opened to us..’</a:t>
            </a:r>
          </a:p>
        </p:txBody>
      </p:sp>
      <p:sp>
        <p:nvSpPr>
          <p:cNvPr id="3" name="Content Placeholder 2"/>
          <p:cNvSpPr>
            <a:spLocks noGrp="1"/>
          </p:cNvSpPr>
          <p:nvPr>
            <p:ph idx="1"/>
          </p:nvPr>
        </p:nvSpPr>
        <p:spPr/>
        <p:txBody>
          <a:bodyPr>
            <a:normAutofit/>
          </a:bodyPr>
          <a:lstStyle/>
          <a:p>
            <a:pPr marL="0" indent="0">
              <a:buNone/>
            </a:pPr>
            <a:r>
              <a:rPr lang="en-GB" sz="3600" dirty="0">
                <a:latin typeface="Arial Rounded MT Bold" panose="020F0704030504030204" pitchFamily="34" charset="0"/>
              </a:rPr>
              <a:t>Response:</a:t>
            </a:r>
          </a:p>
          <a:p>
            <a:r>
              <a:rPr lang="en-GB" sz="3600" dirty="0">
                <a:latin typeface="Arial Rounded MT Bold" panose="020F0704030504030204" pitchFamily="34" charset="0"/>
              </a:rPr>
              <a:t>sleep</a:t>
            </a:r>
          </a:p>
          <a:p>
            <a:r>
              <a:rPr lang="en-GB" sz="3600" dirty="0">
                <a:latin typeface="Arial Rounded MT Bold" panose="020F0704030504030204" pitchFamily="34" charset="0"/>
              </a:rPr>
              <a:t>crash</a:t>
            </a:r>
          </a:p>
          <a:p>
            <a:r>
              <a:rPr lang="en-GB" sz="3600" dirty="0">
                <a:latin typeface="Arial Rounded MT Bold" panose="020F0704030504030204" pitchFamily="34" charset="0"/>
              </a:rPr>
              <a:t>approach with prayer</a:t>
            </a:r>
          </a:p>
          <a:p>
            <a:pPr lvl="1"/>
            <a:r>
              <a:rPr lang="en-GB" sz="3200" dirty="0">
                <a:latin typeface="Arial Rounded MT Bold" panose="020F0704030504030204" pitchFamily="34" charset="0"/>
              </a:rPr>
              <a:t>God wants me in New Malden</a:t>
            </a:r>
          </a:p>
          <a:p>
            <a:pPr lvl="1"/>
            <a:r>
              <a:rPr lang="en-GB" sz="3200" dirty="0">
                <a:latin typeface="Arial Rounded MT Bold" panose="020F0704030504030204" pitchFamily="34" charset="0"/>
              </a:rPr>
              <a:t>God wants me in Malden Manor</a:t>
            </a:r>
          </a:p>
          <a:p>
            <a:pPr marL="0" indent="0">
              <a:buNone/>
            </a:pPr>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233954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‘..a great door for effective work has opened to us..’</a:t>
            </a:r>
          </a:p>
        </p:txBody>
      </p:sp>
      <p:sp>
        <p:nvSpPr>
          <p:cNvPr id="3" name="Content Placeholder 2"/>
          <p:cNvSpPr>
            <a:spLocks noGrp="1"/>
          </p:cNvSpPr>
          <p:nvPr>
            <p:ph idx="1"/>
          </p:nvPr>
        </p:nvSpPr>
        <p:spPr/>
        <p:txBody>
          <a:bodyPr>
            <a:normAutofit/>
          </a:bodyPr>
          <a:lstStyle/>
          <a:p>
            <a:pPr marL="0" indent="0">
              <a:buNone/>
            </a:pPr>
            <a:r>
              <a:rPr lang="en-GB" sz="3600" dirty="0">
                <a:latin typeface="Arial Rounded MT Bold" panose="020F0704030504030204" pitchFamily="34" charset="0"/>
              </a:rPr>
              <a:t>Response:</a:t>
            </a:r>
          </a:p>
          <a:p>
            <a:r>
              <a:rPr lang="en-GB" sz="3600" dirty="0">
                <a:latin typeface="Arial Rounded MT Bold" panose="020F0704030504030204" pitchFamily="34" charset="0"/>
              </a:rPr>
              <a:t>sleep</a:t>
            </a:r>
          </a:p>
          <a:p>
            <a:r>
              <a:rPr lang="en-GB" sz="3600" dirty="0">
                <a:latin typeface="Arial Rounded MT Bold" panose="020F0704030504030204" pitchFamily="34" charset="0"/>
              </a:rPr>
              <a:t>crash</a:t>
            </a:r>
          </a:p>
          <a:p>
            <a:r>
              <a:rPr lang="en-GB" sz="3600" dirty="0">
                <a:latin typeface="Arial Rounded MT Bold" panose="020F0704030504030204" pitchFamily="34" charset="0"/>
              </a:rPr>
              <a:t>approach with prayer</a:t>
            </a:r>
          </a:p>
          <a:p>
            <a:pPr lvl="1"/>
            <a:r>
              <a:rPr lang="en-GB" sz="3200" dirty="0">
                <a:latin typeface="Arial Rounded MT Bold" panose="020F0704030504030204" pitchFamily="34" charset="0"/>
              </a:rPr>
              <a:t>God wants me in New Malden</a:t>
            </a:r>
          </a:p>
          <a:p>
            <a:pPr lvl="1"/>
            <a:r>
              <a:rPr lang="en-GB" sz="3200" dirty="0">
                <a:latin typeface="Arial Rounded MT Bold" panose="020F0704030504030204" pitchFamily="34" charset="0"/>
              </a:rPr>
              <a:t>God wants me in Malden Manor</a:t>
            </a:r>
          </a:p>
          <a:p>
            <a:pPr lvl="1"/>
            <a:r>
              <a:rPr lang="en-GB" sz="3200" dirty="0">
                <a:latin typeface="Arial Rounded MT Bold" panose="020F0704030504030204" pitchFamily="34" charset="0"/>
              </a:rPr>
              <a:t>I don’t know: you tell me where</a:t>
            </a: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267294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‘..a great door for effective work has opened to us..’</a:t>
            </a:r>
          </a:p>
        </p:txBody>
      </p:sp>
      <p:sp>
        <p:nvSpPr>
          <p:cNvPr id="3" name="Content Placeholder 2"/>
          <p:cNvSpPr>
            <a:spLocks noGrp="1"/>
          </p:cNvSpPr>
          <p:nvPr>
            <p:ph idx="1"/>
          </p:nvPr>
        </p:nvSpPr>
        <p:spPr>
          <a:xfrm>
            <a:off x="628650" y="1825624"/>
            <a:ext cx="7886700" cy="4893227"/>
          </a:xfrm>
        </p:spPr>
        <p:txBody>
          <a:bodyPr>
            <a:normAutofit lnSpcReduction="10000"/>
          </a:bodyPr>
          <a:lstStyle/>
          <a:p>
            <a:pPr marL="0" indent="0">
              <a:buNone/>
            </a:pPr>
            <a:r>
              <a:rPr lang="en-GB" sz="3600" dirty="0">
                <a:latin typeface="Arial Rounded MT Bold" panose="020F0704030504030204" pitchFamily="34" charset="0"/>
              </a:rPr>
              <a:t>Response:</a:t>
            </a:r>
          </a:p>
          <a:p>
            <a:r>
              <a:rPr lang="en-GB" sz="3600" dirty="0">
                <a:latin typeface="Arial Rounded MT Bold" panose="020F0704030504030204" pitchFamily="34" charset="0"/>
              </a:rPr>
              <a:t>sleep</a:t>
            </a:r>
          </a:p>
          <a:p>
            <a:r>
              <a:rPr lang="en-GB" sz="3600" dirty="0">
                <a:latin typeface="Arial Rounded MT Bold" panose="020F0704030504030204" pitchFamily="34" charset="0"/>
              </a:rPr>
              <a:t>crash</a:t>
            </a:r>
          </a:p>
          <a:p>
            <a:r>
              <a:rPr lang="en-GB" sz="3600" dirty="0">
                <a:latin typeface="Arial Rounded MT Bold" panose="020F0704030504030204" pitchFamily="34" charset="0"/>
              </a:rPr>
              <a:t>approach with prayer</a:t>
            </a:r>
          </a:p>
          <a:p>
            <a:pPr lvl="1"/>
            <a:r>
              <a:rPr lang="en-GB" sz="3200" dirty="0">
                <a:latin typeface="Arial Rounded MT Bold" panose="020F0704030504030204" pitchFamily="34" charset="0"/>
              </a:rPr>
              <a:t>God wants me in New Malden</a:t>
            </a:r>
          </a:p>
          <a:p>
            <a:pPr lvl="1"/>
            <a:r>
              <a:rPr lang="en-GB" sz="3200" dirty="0">
                <a:latin typeface="Arial Rounded MT Bold" panose="020F0704030504030204" pitchFamily="34" charset="0"/>
              </a:rPr>
              <a:t>God wants me in Malden Manor</a:t>
            </a:r>
          </a:p>
          <a:p>
            <a:pPr lvl="1"/>
            <a:r>
              <a:rPr lang="en-GB" sz="3200" dirty="0">
                <a:latin typeface="Arial Rounded MT Bold" panose="020F0704030504030204" pitchFamily="34" charset="0"/>
              </a:rPr>
              <a:t>I don’t know: you tell me where</a:t>
            </a:r>
          </a:p>
          <a:p>
            <a:pPr lvl="1"/>
            <a:endParaRPr lang="en-GB" sz="3200" dirty="0">
              <a:latin typeface="Arial Rounded MT Bold" panose="020F0704030504030204" pitchFamily="34" charset="0"/>
            </a:endParaRPr>
          </a:p>
          <a:p>
            <a:pPr marL="457200" lvl="1" indent="0" algn="ctr">
              <a:buNone/>
            </a:pPr>
            <a:r>
              <a:rPr lang="en-GB" sz="3200" dirty="0">
                <a:latin typeface="Arial Rounded MT Bold" panose="020F0704030504030204" pitchFamily="34" charset="0"/>
              </a:rPr>
              <a:t>By Easter….please !!</a:t>
            </a: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2745717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‘..a great door for effective work has opened to us..’</a:t>
            </a:r>
          </a:p>
        </p:txBody>
      </p:sp>
      <p:sp>
        <p:nvSpPr>
          <p:cNvPr id="3" name="Content Placeholder 2"/>
          <p:cNvSpPr>
            <a:spLocks noGrp="1"/>
          </p:cNvSpPr>
          <p:nvPr>
            <p:ph idx="1"/>
          </p:nvPr>
        </p:nvSpPr>
        <p:spPr/>
        <p:txBody>
          <a:bodyPr>
            <a:normAutofit/>
          </a:bodyPr>
          <a:lstStyle/>
          <a:p>
            <a:pPr marL="0" indent="0" algn="ctr">
              <a:buNone/>
            </a:pPr>
            <a:r>
              <a:rPr lang="en-GB" sz="3600" dirty="0">
                <a:latin typeface="Arial Rounded MT Bold" panose="020F0704030504030204" pitchFamily="34" charset="0"/>
              </a:rPr>
              <a:t>Biblical mission always involves</a:t>
            </a:r>
          </a:p>
          <a:p>
            <a:pPr marL="0" indent="0" algn="ctr">
              <a:buNone/>
            </a:pPr>
            <a:r>
              <a:rPr lang="en-GB" sz="3600" dirty="0">
                <a:latin typeface="Arial Rounded MT Bold" panose="020F0704030504030204" pitchFamily="34" charset="0"/>
              </a:rPr>
              <a:t>Cost</a:t>
            </a:r>
          </a:p>
          <a:p>
            <a:pPr marL="0" indent="0" algn="ctr">
              <a:buNone/>
            </a:pPr>
            <a:r>
              <a:rPr lang="en-GB" sz="3600" dirty="0">
                <a:latin typeface="Arial Rounded MT Bold" panose="020F0704030504030204" pitchFamily="34" charset="0"/>
              </a:rPr>
              <a:t> </a:t>
            </a:r>
          </a:p>
          <a:p>
            <a:pPr marL="0" indent="0">
              <a:buNone/>
            </a:pPr>
            <a:endParaRPr lang="en-GB" sz="3200" dirty="0">
              <a:latin typeface="Arial Rounded MT Bold" panose="020F0704030504030204" pitchFamily="34" charset="0"/>
            </a:endParaRP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397893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1 Corinthians 16:</a:t>
            </a:r>
          </a:p>
        </p:txBody>
      </p:sp>
      <p:sp>
        <p:nvSpPr>
          <p:cNvPr id="5" name="Content Placeholder 4"/>
          <p:cNvSpPr>
            <a:spLocks noGrp="1"/>
          </p:cNvSpPr>
          <p:nvPr>
            <p:ph idx="1"/>
          </p:nvPr>
        </p:nvSpPr>
        <p:spPr/>
        <p:txBody>
          <a:bodyPr/>
          <a:lstStyle/>
          <a:p>
            <a:pPr marL="0" indent="0">
              <a:buNone/>
            </a:pPr>
            <a:r>
              <a:rPr lang="en-GB" sz="3200" dirty="0">
                <a:latin typeface="Arial Rounded MT Bold" panose="020F0704030504030204" pitchFamily="34" charset="0"/>
              </a:rPr>
              <a:t>But I will stay on at Ephesus until Pentecost, because a great door for effective work has opened to me, and there are many who oppose me.</a:t>
            </a:r>
          </a:p>
          <a:p>
            <a:pPr marL="0" indent="0">
              <a:buNone/>
            </a:pPr>
            <a:r>
              <a:rPr lang="en-GB" sz="3200" dirty="0">
                <a:latin typeface="Arial Rounded MT Bold" panose="020F0704030504030204" pitchFamily="34" charset="0"/>
              </a:rPr>
              <a:t>Be on your guard; stand firm in the faith; be courageous; be strong. Do everything in love.</a:t>
            </a:r>
          </a:p>
          <a:p>
            <a:endParaRPr lang="en-GB" dirty="0"/>
          </a:p>
        </p:txBody>
      </p:sp>
    </p:spTree>
    <p:extLst>
      <p:ext uri="{BB962C8B-B14F-4D97-AF65-F5344CB8AC3E}">
        <p14:creationId xmlns:p14="http://schemas.microsoft.com/office/powerpoint/2010/main" val="2902020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‘..a great door for effective work has opened to us..’</a:t>
            </a:r>
          </a:p>
        </p:txBody>
      </p:sp>
      <p:sp>
        <p:nvSpPr>
          <p:cNvPr id="3" name="Content Placeholder 2"/>
          <p:cNvSpPr>
            <a:spLocks noGrp="1"/>
          </p:cNvSpPr>
          <p:nvPr>
            <p:ph idx="1"/>
          </p:nvPr>
        </p:nvSpPr>
        <p:spPr/>
        <p:txBody>
          <a:bodyPr>
            <a:normAutofit/>
          </a:bodyPr>
          <a:lstStyle/>
          <a:p>
            <a:pPr marL="0" indent="0" algn="ctr">
              <a:buNone/>
            </a:pPr>
            <a:r>
              <a:rPr lang="en-GB" sz="3600" dirty="0">
                <a:latin typeface="Arial Rounded MT Bold" panose="020F0704030504030204" pitchFamily="34" charset="0"/>
              </a:rPr>
              <a:t>Biblical mission always involves</a:t>
            </a:r>
          </a:p>
          <a:p>
            <a:pPr marL="0" indent="0" algn="ctr">
              <a:buNone/>
            </a:pPr>
            <a:r>
              <a:rPr lang="en-GB" sz="3600" dirty="0">
                <a:latin typeface="Arial Rounded MT Bold" panose="020F0704030504030204" pitchFamily="34" charset="0"/>
              </a:rPr>
              <a:t>Cost</a:t>
            </a:r>
          </a:p>
          <a:p>
            <a:pPr marL="0" indent="0" algn="ctr">
              <a:buNone/>
            </a:pPr>
            <a:r>
              <a:rPr lang="en-GB" sz="3600" dirty="0">
                <a:latin typeface="Arial Rounded MT Bold" panose="020F0704030504030204" pitchFamily="34" charset="0"/>
              </a:rPr>
              <a:t> </a:t>
            </a:r>
          </a:p>
          <a:p>
            <a:pPr marL="0" indent="0" algn="ctr">
              <a:buNone/>
            </a:pPr>
            <a:r>
              <a:rPr lang="en-GB" sz="3200" i="1" dirty="0">
                <a:latin typeface="Arial Rounded MT Bold" panose="020F0704030504030204" pitchFamily="34" charset="0"/>
              </a:rPr>
              <a:t>“Whoever wants to be my disciple must deny themselves and take up their cross daily and follow me”</a:t>
            </a:r>
            <a:endParaRPr lang="en-GB" sz="3200" dirty="0">
              <a:latin typeface="Arial Rounded MT Bold" panose="020F0704030504030204" pitchFamily="34" charset="0"/>
            </a:endParaRPr>
          </a:p>
        </p:txBody>
      </p:sp>
    </p:spTree>
    <p:extLst>
      <p:ext uri="{BB962C8B-B14F-4D97-AF65-F5344CB8AC3E}">
        <p14:creationId xmlns:p14="http://schemas.microsoft.com/office/powerpoint/2010/main" val="3128538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‘..a great door for effective work has opened to us..’</a:t>
            </a:r>
          </a:p>
        </p:txBody>
      </p:sp>
      <p:sp>
        <p:nvSpPr>
          <p:cNvPr id="3" name="Content Placeholder 2"/>
          <p:cNvSpPr>
            <a:spLocks noGrp="1"/>
          </p:cNvSpPr>
          <p:nvPr>
            <p:ph idx="1"/>
          </p:nvPr>
        </p:nvSpPr>
        <p:spPr>
          <a:xfrm>
            <a:off x="371061" y="1825624"/>
            <a:ext cx="8441635" cy="4919733"/>
          </a:xfrm>
        </p:spPr>
        <p:txBody>
          <a:bodyPr>
            <a:normAutofit lnSpcReduction="10000"/>
          </a:bodyPr>
          <a:lstStyle/>
          <a:p>
            <a:pPr marL="0" indent="0" algn="ctr">
              <a:buNone/>
            </a:pPr>
            <a:r>
              <a:rPr lang="en-GB" sz="3600" dirty="0">
                <a:latin typeface="Arial Rounded MT Bold" panose="020F0704030504030204" pitchFamily="34" charset="0"/>
              </a:rPr>
              <a:t>Biblical mission always involves</a:t>
            </a:r>
          </a:p>
          <a:p>
            <a:pPr marL="0" indent="0" algn="ctr">
              <a:buNone/>
            </a:pPr>
            <a:r>
              <a:rPr lang="en-GB" sz="3600" dirty="0">
                <a:latin typeface="Arial Rounded MT Bold" panose="020F0704030504030204" pitchFamily="34" charset="0"/>
              </a:rPr>
              <a:t>Cost and Blessing</a:t>
            </a:r>
            <a:br>
              <a:rPr lang="en-GB" sz="3600" dirty="0">
                <a:latin typeface="Arial Rounded MT Bold" panose="020F0704030504030204" pitchFamily="34" charset="0"/>
              </a:rPr>
            </a:br>
            <a:r>
              <a:rPr lang="en-GB" sz="3600" i="1" dirty="0"/>
              <a:t>“Truly I tell you, no one who has left home or brothers or sisters or mother or father or children or fields for me &amp; the good news will fail to receive a hundred times as much in this present age: homes, brothers, sisters, mothers, children and fields—along with persecutions—and in the age to come eternal life.”</a:t>
            </a:r>
            <a:endParaRPr lang="en-GB" sz="3600" dirty="0"/>
          </a:p>
          <a:p>
            <a:pPr marL="0" indent="0" algn="ctr">
              <a:buNone/>
            </a:pPr>
            <a:endParaRPr lang="en-GB" sz="3600" dirty="0">
              <a:latin typeface="Arial Rounded MT Bold" panose="020F0704030504030204" pitchFamily="34" charset="0"/>
            </a:endParaRPr>
          </a:p>
          <a:p>
            <a:pPr marL="0" indent="0">
              <a:buNone/>
            </a:pPr>
            <a:endParaRPr lang="en-GB" sz="3200" dirty="0">
              <a:latin typeface="Arial Rounded MT Bold" panose="020F0704030504030204" pitchFamily="34" charset="0"/>
            </a:endParaRP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3690572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‘..a great door for effective work has opened to us..’</a:t>
            </a:r>
          </a:p>
        </p:txBody>
      </p:sp>
      <p:sp>
        <p:nvSpPr>
          <p:cNvPr id="3" name="Content Placeholder 2"/>
          <p:cNvSpPr>
            <a:spLocks noGrp="1"/>
          </p:cNvSpPr>
          <p:nvPr>
            <p:ph idx="1"/>
          </p:nvPr>
        </p:nvSpPr>
        <p:spPr>
          <a:xfrm>
            <a:off x="628650" y="2209938"/>
            <a:ext cx="7886700" cy="4351338"/>
          </a:xfrm>
        </p:spPr>
        <p:txBody>
          <a:bodyPr>
            <a:normAutofit/>
          </a:bodyPr>
          <a:lstStyle/>
          <a:p>
            <a:pPr marL="0" indent="0" algn="ctr">
              <a:buNone/>
            </a:pPr>
            <a:endParaRPr lang="en-GB" sz="3600" dirty="0">
              <a:latin typeface="Arial Rounded MT Bold" panose="020F0704030504030204" pitchFamily="34" charset="0"/>
            </a:endParaRPr>
          </a:p>
          <a:p>
            <a:pPr marL="0" indent="0" algn="ctr">
              <a:buNone/>
            </a:pPr>
            <a:r>
              <a:rPr lang="en-GB" sz="4800" dirty="0">
                <a:latin typeface="Arial Rounded MT Bold" panose="020F0704030504030204" pitchFamily="34" charset="0"/>
              </a:rPr>
              <a:t>…what is your response..?</a:t>
            </a:r>
          </a:p>
          <a:p>
            <a:pPr marL="0" indent="0">
              <a:buNone/>
            </a:pPr>
            <a:endParaRPr lang="en-GB" sz="3200" dirty="0">
              <a:latin typeface="Arial Rounded MT Bold" panose="020F0704030504030204" pitchFamily="34" charset="0"/>
            </a:endParaRP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50741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‘..a great door for effective work has opened to us..’</a:t>
            </a:r>
          </a:p>
        </p:txBody>
      </p:sp>
      <p:sp>
        <p:nvSpPr>
          <p:cNvPr id="3" name="Content Placeholder 2"/>
          <p:cNvSpPr>
            <a:spLocks noGrp="1"/>
          </p:cNvSpPr>
          <p:nvPr>
            <p:ph idx="1"/>
          </p:nvPr>
        </p:nvSpPr>
        <p:spPr/>
        <p:txBody>
          <a:bodyPr>
            <a:normAutofit/>
          </a:bodyPr>
          <a:lstStyle/>
          <a:p>
            <a:pPr marL="0" indent="0">
              <a:buNone/>
            </a:pPr>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378655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‘..a great door for effective work has opened to us..’</a:t>
            </a:r>
          </a:p>
        </p:txBody>
      </p:sp>
      <p:sp>
        <p:nvSpPr>
          <p:cNvPr id="3" name="Content Placeholder 2"/>
          <p:cNvSpPr>
            <a:spLocks noGrp="1"/>
          </p:cNvSpPr>
          <p:nvPr>
            <p:ph idx="1"/>
          </p:nvPr>
        </p:nvSpPr>
        <p:spPr/>
        <p:txBody>
          <a:bodyPr>
            <a:normAutofit/>
          </a:bodyPr>
          <a:lstStyle/>
          <a:p>
            <a:pPr marL="0" indent="0">
              <a:buNone/>
            </a:pPr>
            <a:r>
              <a:rPr lang="en-GB" sz="3600" dirty="0">
                <a:latin typeface="Arial Rounded MT Bold" panose="020F0704030504030204" pitchFamily="34" charset="0"/>
              </a:rPr>
              <a:t>Response:</a:t>
            </a:r>
          </a:p>
          <a:p>
            <a:r>
              <a:rPr lang="en-GB" sz="3600" dirty="0">
                <a:latin typeface="Arial Rounded MT Bold" panose="020F0704030504030204" pitchFamily="34" charset="0"/>
              </a:rPr>
              <a:t>sleep</a:t>
            </a:r>
          </a:p>
        </p:txBody>
      </p:sp>
    </p:spTree>
    <p:extLst>
      <p:ext uri="{BB962C8B-B14F-4D97-AF65-F5344CB8AC3E}">
        <p14:creationId xmlns:p14="http://schemas.microsoft.com/office/powerpoint/2010/main" val="313998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68626"/>
            <a:ext cx="7886700" cy="5817703"/>
          </a:xfrm>
        </p:spPr>
        <p:txBody>
          <a:bodyPr>
            <a:normAutofit fontScale="92500" lnSpcReduction="20000"/>
          </a:bodyPr>
          <a:lstStyle/>
          <a:p>
            <a:pPr marL="0" indent="0">
              <a:buNone/>
            </a:pPr>
            <a:r>
              <a:rPr lang="en-GB" sz="3600" dirty="0">
                <a:latin typeface="Arial Rounded MT Bold" panose="020F0704030504030204" pitchFamily="34" charset="0"/>
              </a:rPr>
              <a:t>Ephesians 5:</a:t>
            </a:r>
          </a:p>
          <a:p>
            <a:pPr marL="0" indent="0">
              <a:buNone/>
            </a:pPr>
            <a:r>
              <a:rPr lang="en-GB" sz="3600" dirty="0">
                <a:latin typeface="Arial Rounded MT Bold" panose="020F0704030504030204" pitchFamily="34" charset="0"/>
              </a:rPr>
              <a:t>For you were once darkness, but now you are light in the Lord. Live as children of light. But everything exposed by the light becomes visible—and everything that is illuminated becomes a light. This is why it is said:</a:t>
            </a:r>
          </a:p>
          <a:p>
            <a:pPr marL="0" indent="0">
              <a:buNone/>
            </a:pPr>
            <a:r>
              <a:rPr lang="en-GB" sz="3600" dirty="0">
                <a:latin typeface="Arial Rounded MT Bold" panose="020F0704030504030204" pitchFamily="34" charset="0"/>
              </a:rPr>
              <a:t>“Wake up, sleeper, rise from the dead,</a:t>
            </a:r>
          </a:p>
          <a:p>
            <a:pPr marL="0" indent="0">
              <a:buNone/>
            </a:pPr>
            <a:r>
              <a:rPr lang="en-GB" sz="3600" dirty="0">
                <a:latin typeface="Arial Rounded MT Bold" panose="020F0704030504030204" pitchFamily="34" charset="0"/>
              </a:rPr>
              <a:t>    and Christ will shine on you.”</a:t>
            </a:r>
          </a:p>
          <a:p>
            <a:pPr marL="0" indent="0">
              <a:buNone/>
            </a:pPr>
            <a:r>
              <a:rPr lang="en-GB" sz="3600" dirty="0">
                <a:latin typeface="Arial Rounded MT Bold" panose="020F0704030504030204" pitchFamily="34" charset="0"/>
              </a:rPr>
              <a:t>Be very careful, then, how you live—not as unwise but as wise, making the most of every opportunity, because the days are evil.</a:t>
            </a: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335658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‘..a great door for effective work has opened to us..’</a:t>
            </a:r>
          </a:p>
        </p:txBody>
      </p:sp>
      <p:sp>
        <p:nvSpPr>
          <p:cNvPr id="3" name="Content Placeholder 2"/>
          <p:cNvSpPr>
            <a:spLocks noGrp="1"/>
          </p:cNvSpPr>
          <p:nvPr>
            <p:ph idx="1"/>
          </p:nvPr>
        </p:nvSpPr>
        <p:spPr/>
        <p:txBody>
          <a:bodyPr>
            <a:normAutofit/>
          </a:bodyPr>
          <a:lstStyle/>
          <a:p>
            <a:pPr marL="0" indent="0">
              <a:buNone/>
            </a:pPr>
            <a:r>
              <a:rPr lang="en-GB" sz="3600" dirty="0">
                <a:latin typeface="Arial Rounded MT Bold" panose="020F0704030504030204" pitchFamily="34" charset="0"/>
              </a:rPr>
              <a:t>Response:</a:t>
            </a:r>
          </a:p>
          <a:p>
            <a:r>
              <a:rPr lang="en-GB" sz="3600" dirty="0">
                <a:latin typeface="Arial Rounded MT Bold" panose="020F0704030504030204" pitchFamily="34" charset="0"/>
              </a:rPr>
              <a:t>sleep</a:t>
            </a:r>
          </a:p>
          <a:p>
            <a:r>
              <a:rPr lang="en-GB" sz="3600" dirty="0">
                <a:latin typeface="Arial Rounded MT Bold" panose="020F0704030504030204" pitchFamily="34" charset="0"/>
              </a:rPr>
              <a:t>crash</a:t>
            </a: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3612072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68626"/>
            <a:ext cx="7886700" cy="5817703"/>
          </a:xfrm>
        </p:spPr>
        <p:txBody>
          <a:bodyPr>
            <a:normAutofit fontScale="92500" lnSpcReduction="20000"/>
          </a:bodyPr>
          <a:lstStyle/>
          <a:p>
            <a:pPr marL="0" indent="0">
              <a:buNone/>
            </a:pPr>
            <a:r>
              <a:rPr lang="en-GB" sz="3600" dirty="0">
                <a:latin typeface="Arial Rounded MT Bold" panose="020F0704030504030204" pitchFamily="34" charset="0"/>
              </a:rPr>
              <a:t>Ephesians 5:</a:t>
            </a:r>
          </a:p>
          <a:p>
            <a:pPr marL="0" indent="0">
              <a:buNone/>
            </a:pPr>
            <a:r>
              <a:rPr lang="en-GB" sz="3600" dirty="0">
                <a:solidFill>
                  <a:schemeClr val="bg1">
                    <a:lumMod val="75000"/>
                  </a:schemeClr>
                </a:solidFill>
                <a:latin typeface="Arial Rounded MT Bold" panose="020F0704030504030204" pitchFamily="34" charset="0"/>
              </a:rPr>
              <a:t>For you were once darkness, but now you are light in the Lord. Live as children of light. But everything exposed by the light becomes visible—and everything that is illuminated becomes a light. This is why it is said:</a:t>
            </a:r>
          </a:p>
          <a:p>
            <a:pPr marL="0" indent="0">
              <a:buNone/>
            </a:pPr>
            <a:r>
              <a:rPr lang="en-GB" sz="3600" dirty="0">
                <a:solidFill>
                  <a:schemeClr val="bg1">
                    <a:lumMod val="75000"/>
                  </a:schemeClr>
                </a:solidFill>
                <a:latin typeface="Arial Rounded MT Bold" panose="020F0704030504030204" pitchFamily="34" charset="0"/>
              </a:rPr>
              <a:t>“Wake up, sleeper, rise from the dead,</a:t>
            </a:r>
          </a:p>
          <a:p>
            <a:pPr marL="0" indent="0">
              <a:buNone/>
            </a:pPr>
            <a:r>
              <a:rPr lang="en-GB" sz="3600" dirty="0">
                <a:solidFill>
                  <a:schemeClr val="bg1">
                    <a:lumMod val="75000"/>
                  </a:schemeClr>
                </a:solidFill>
                <a:latin typeface="Arial Rounded MT Bold" panose="020F0704030504030204" pitchFamily="34" charset="0"/>
              </a:rPr>
              <a:t>    and Christ will shine on you.”</a:t>
            </a:r>
          </a:p>
          <a:p>
            <a:pPr marL="0" indent="0">
              <a:buNone/>
            </a:pPr>
            <a:r>
              <a:rPr lang="en-GB" sz="3600" dirty="0">
                <a:latin typeface="Arial Rounded MT Bold" panose="020F0704030504030204" pitchFamily="34" charset="0"/>
              </a:rPr>
              <a:t>Be very careful, then, how you live—not as unwise but as wise, making the most of every opportunity, because the days are evil.</a:t>
            </a: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2544068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Rounded MT Bold" panose="020F0704030504030204" pitchFamily="34" charset="0"/>
              </a:rPr>
              <a:t>Church-Planting Course</a:t>
            </a:r>
          </a:p>
        </p:txBody>
      </p:sp>
      <p:sp>
        <p:nvSpPr>
          <p:cNvPr id="3" name="Content Placeholder 2"/>
          <p:cNvSpPr>
            <a:spLocks noGrp="1"/>
          </p:cNvSpPr>
          <p:nvPr>
            <p:ph idx="1"/>
          </p:nvPr>
        </p:nvSpPr>
        <p:spPr/>
        <p:txBody>
          <a:bodyPr>
            <a:normAutofit/>
          </a:bodyPr>
          <a:lstStyle/>
          <a:p>
            <a:pPr marL="0" indent="0">
              <a:buNone/>
            </a:pPr>
            <a:r>
              <a:rPr lang="en-GB" sz="3600" dirty="0">
                <a:latin typeface="Arial Rounded MT Bold" panose="020F0704030504030204" pitchFamily="34" charset="0"/>
              </a:rPr>
              <a:t>Preparation, planning, prayer</a:t>
            </a: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13323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78378"/>
            <a:ext cx="7886700" cy="1325563"/>
          </a:xfrm>
        </p:spPr>
        <p:txBody>
          <a:bodyPr/>
          <a:lstStyle/>
          <a:p>
            <a:r>
              <a:rPr lang="en-GB" dirty="0">
                <a:latin typeface="Arial Rounded MT Bold" panose="020F0704030504030204" pitchFamily="34" charset="0"/>
              </a:rPr>
              <a:t>Church-Planting Course</a:t>
            </a:r>
          </a:p>
        </p:txBody>
      </p:sp>
      <p:sp>
        <p:nvSpPr>
          <p:cNvPr id="3" name="Content Placeholder 2"/>
          <p:cNvSpPr>
            <a:spLocks noGrp="1"/>
          </p:cNvSpPr>
          <p:nvPr>
            <p:ph idx="1"/>
          </p:nvPr>
        </p:nvSpPr>
        <p:spPr/>
        <p:txBody>
          <a:bodyPr>
            <a:normAutofit/>
          </a:bodyPr>
          <a:lstStyle/>
          <a:p>
            <a:pPr marL="0" indent="0">
              <a:buNone/>
            </a:pPr>
            <a:r>
              <a:rPr lang="en-GB" sz="3600" dirty="0">
                <a:latin typeface="Arial Rounded MT Bold" panose="020F0704030504030204" pitchFamily="34" charset="0"/>
              </a:rPr>
              <a:t>Preparation, planning, prayer</a:t>
            </a:r>
          </a:p>
          <a:p>
            <a:pPr marL="0" indent="0">
              <a:buNone/>
            </a:pPr>
            <a:endParaRPr lang="en-GB" sz="3600" dirty="0">
              <a:latin typeface="Arial Rounded MT Bold" panose="020F0704030504030204" pitchFamily="34" charset="0"/>
            </a:endParaRPr>
          </a:p>
          <a:p>
            <a:pPr marL="0" indent="0" algn="ctr">
              <a:buNone/>
            </a:pPr>
            <a:r>
              <a:rPr lang="en-GB" sz="3600" dirty="0">
                <a:latin typeface="Arial Rounded MT Bold" panose="020F0704030504030204" pitchFamily="34" charset="0"/>
              </a:rPr>
              <a:t>“Good News”</a:t>
            </a:r>
          </a:p>
          <a:p>
            <a:endParaRPr lang="en-GB" sz="3600" dirty="0">
              <a:latin typeface="Arial Rounded MT Bold" panose="020F0704030504030204" pitchFamily="34" charset="0"/>
            </a:endParaRPr>
          </a:p>
        </p:txBody>
      </p:sp>
    </p:spTree>
    <p:extLst>
      <p:ext uri="{BB962C8B-B14F-4D97-AF65-F5344CB8AC3E}">
        <p14:creationId xmlns:p14="http://schemas.microsoft.com/office/powerpoint/2010/main" val="30085343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646</Words>
  <Application>Microsoft Office PowerPoint</Application>
  <PresentationFormat>On-screen Show (4:3)</PresentationFormat>
  <Paragraphs>121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Rounded MT Bold</vt:lpstr>
      <vt:lpstr>Calibri</vt:lpstr>
      <vt:lpstr>Calibri Light</vt:lpstr>
      <vt:lpstr>Times New Roman</vt:lpstr>
      <vt:lpstr>Office Theme</vt:lpstr>
      <vt:lpstr>PowerPoint Presentation</vt:lpstr>
      <vt:lpstr>1 Corinthians 16:</vt:lpstr>
      <vt:lpstr>‘..a great door for effective work has opened to us..’</vt:lpstr>
      <vt:lpstr>‘..a great door for effective work has opened to us..’</vt:lpstr>
      <vt:lpstr>PowerPoint Presentation</vt:lpstr>
      <vt:lpstr>‘..a great door for effective work has opened to us..’</vt:lpstr>
      <vt:lpstr>PowerPoint Presentation</vt:lpstr>
      <vt:lpstr>Church-Planting Course</vt:lpstr>
      <vt:lpstr>Church-Planting Course</vt:lpstr>
      <vt:lpstr>Church-Planting Course</vt:lpstr>
      <vt:lpstr>Church-Planting Course</vt:lpstr>
      <vt:lpstr>PowerPoint Presentation</vt:lpstr>
      <vt:lpstr>‘..a great door for effective work has opened to us..’</vt:lpstr>
      <vt:lpstr>‘..a great door for effective work has opened to us..’</vt:lpstr>
      <vt:lpstr>‘..a great door for effective work has opened to us..’</vt:lpstr>
      <vt:lpstr>‘..a great door for effective work has opened to us..’</vt:lpstr>
      <vt:lpstr>‘..a great door for effective work has opened to us..’</vt:lpstr>
      <vt:lpstr>‘..a great door for effective work has opened to us..’</vt:lpstr>
      <vt:lpstr>‘..a great door for effective work has opened to us..’</vt:lpstr>
      <vt:lpstr>‘..a great door for effective work has opened to us..’</vt:lpstr>
      <vt:lpstr>‘..a great door for effective work has opened to us..’</vt:lpstr>
      <vt:lpstr>‘..a great door for effective work has opened to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12</cp:revision>
  <dcterms:created xsi:type="dcterms:W3CDTF">2017-03-03T11:23:16Z</dcterms:created>
  <dcterms:modified xsi:type="dcterms:W3CDTF">2017-03-05T07:13:25Z</dcterms:modified>
</cp:coreProperties>
</file>