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1" r:id="rId6"/>
    <p:sldId id="262" r:id="rId7"/>
    <p:sldId id="263" r:id="rId8"/>
    <p:sldId id="260" r:id="rId9"/>
    <p:sldId id="266" r:id="rId10"/>
    <p:sldId id="271" r:id="rId11"/>
    <p:sldId id="265" r:id="rId12"/>
    <p:sldId id="264" r:id="rId13"/>
    <p:sldId id="267" r:id="rId14"/>
    <p:sldId id="268"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135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3066857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C318BA-5239-4053-BE30-B18A6946E10F}" type="datetimeFigureOut">
              <a:rPr lang="en-GB" smtClean="0"/>
              <a:t>19/03/2017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271499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1254718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16332472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1897596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40921722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40136616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25191993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2500767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2119084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3377512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9C318BA-5239-4053-BE30-B18A6946E10F}" type="datetimeFigureOut">
              <a:rPr lang="en-GB" smtClean="0"/>
              <a:t>19/03/2017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4085453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9C318BA-5239-4053-BE30-B18A6946E10F}" type="datetimeFigureOut">
              <a:rPr lang="en-GB" smtClean="0"/>
              <a:t>19/03/2017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3511649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1449573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2137906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9C318BA-5239-4053-BE30-B18A6946E10F}" type="datetimeFigureOut">
              <a:rPr lang="en-GB" smtClean="0"/>
              <a:t>19/03/2017</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8726846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9C318BA-5239-4053-BE30-B18A6946E10F}" type="datetimeFigureOut">
              <a:rPr lang="en-GB" smtClean="0"/>
              <a:t>19/03/2017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6C6E06-22F7-4779-B9BC-2489DE9F87C4}" type="slidenum">
              <a:rPr lang="en-GB" smtClean="0"/>
              <a:t>‹#›</a:t>
            </a:fld>
            <a:endParaRPr lang="en-GB"/>
          </a:p>
        </p:txBody>
      </p:sp>
    </p:spTree>
    <p:extLst>
      <p:ext uri="{BB962C8B-B14F-4D97-AF65-F5344CB8AC3E}">
        <p14:creationId xmlns:p14="http://schemas.microsoft.com/office/powerpoint/2010/main" val="12350022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9C318BA-5239-4053-BE30-B18A6946E10F}" type="datetimeFigureOut">
              <a:rPr lang="en-GB" smtClean="0"/>
              <a:t>19/03/2017</a:t>
            </a:fld>
            <a:endParaRPr lang="en-GB"/>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786C6E06-22F7-4779-B9BC-2489DE9F87C4}" type="slidenum">
              <a:rPr lang="en-GB" smtClean="0"/>
              <a:t>‹#›</a:t>
            </a:fld>
            <a:endParaRPr lang="en-GB"/>
          </a:p>
        </p:txBody>
      </p:sp>
    </p:spTree>
    <p:extLst>
      <p:ext uri="{BB962C8B-B14F-4D97-AF65-F5344CB8AC3E}">
        <p14:creationId xmlns:p14="http://schemas.microsoft.com/office/powerpoint/2010/main" val="233507775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Spiritual Gifts –</a:t>
            </a:r>
            <a:br>
              <a:rPr lang="en-GB" dirty="0"/>
            </a:br>
            <a:r>
              <a:rPr lang="en-GB" dirty="0"/>
              <a:t>Faith</a:t>
            </a: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1350578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469829"/>
            <a:ext cx="7691881" cy="5076745"/>
          </a:xfrm>
        </p:spPr>
        <p:txBody>
          <a:bodyPr>
            <a:normAutofit/>
          </a:bodyPr>
          <a:lstStyle/>
          <a:p>
            <a:r>
              <a:rPr lang="en-GB" sz="3200" dirty="0"/>
              <a:t>Different to ‘saving faith’</a:t>
            </a:r>
          </a:p>
          <a:p>
            <a:r>
              <a:rPr lang="en-GB" sz="3200" dirty="0"/>
              <a:t>Biblical examples of gift of faith:</a:t>
            </a:r>
          </a:p>
          <a:p>
            <a:pPr lvl="1"/>
            <a:r>
              <a:rPr lang="en-GB" sz="3000" dirty="0"/>
              <a:t>Abram – Genesis 12</a:t>
            </a:r>
          </a:p>
          <a:p>
            <a:pPr lvl="1"/>
            <a:r>
              <a:rPr lang="en-GB" sz="3000" dirty="0"/>
              <a:t>Elijah – 1 Kings 18</a:t>
            </a:r>
          </a:p>
        </p:txBody>
      </p:sp>
    </p:spTree>
    <p:extLst>
      <p:ext uri="{BB962C8B-B14F-4D97-AF65-F5344CB8AC3E}">
        <p14:creationId xmlns:p14="http://schemas.microsoft.com/office/powerpoint/2010/main" val="730751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469829"/>
            <a:ext cx="7691881" cy="5076745"/>
          </a:xfrm>
        </p:spPr>
        <p:txBody>
          <a:bodyPr>
            <a:normAutofit/>
          </a:bodyPr>
          <a:lstStyle/>
          <a:p>
            <a:r>
              <a:rPr lang="en-GB" sz="3200" dirty="0"/>
              <a:t>Different to ‘saving faith’</a:t>
            </a:r>
          </a:p>
          <a:p>
            <a:r>
              <a:rPr lang="en-GB" sz="3200" dirty="0"/>
              <a:t>Biblical examples of gift of faith:</a:t>
            </a:r>
          </a:p>
          <a:p>
            <a:pPr lvl="1"/>
            <a:r>
              <a:rPr lang="en-GB" sz="3000" dirty="0"/>
              <a:t>Abram – Genesis 12</a:t>
            </a:r>
          </a:p>
          <a:p>
            <a:pPr lvl="1"/>
            <a:r>
              <a:rPr lang="en-GB" sz="3000" dirty="0"/>
              <a:t>Elijah – 1 Kings 18</a:t>
            </a:r>
          </a:p>
          <a:p>
            <a:pPr lvl="1"/>
            <a:r>
              <a:rPr lang="en-GB" sz="3000" dirty="0"/>
              <a:t>Woman with bleeding – Matthew 9</a:t>
            </a:r>
          </a:p>
        </p:txBody>
      </p:sp>
    </p:spTree>
    <p:extLst>
      <p:ext uri="{BB962C8B-B14F-4D97-AF65-F5344CB8AC3E}">
        <p14:creationId xmlns:p14="http://schemas.microsoft.com/office/powerpoint/2010/main" val="28918988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469829"/>
            <a:ext cx="7691881" cy="5076745"/>
          </a:xfrm>
        </p:spPr>
        <p:txBody>
          <a:bodyPr>
            <a:normAutofit/>
          </a:bodyPr>
          <a:lstStyle/>
          <a:p>
            <a:r>
              <a:rPr lang="en-GB" sz="3200" dirty="0"/>
              <a:t>Different to ‘saving faith’</a:t>
            </a:r>
          </a:p>
          <a:p>
            <a:r>
              <a:rPr lang="en-GB" sz="3200" dirty="0"/>
              <a:t>Biblical examples of gift of faith:</a:t>
            </a:r>
          </a:p>
          <a:p>
            <a:pPr lvl="1"/>
            <a:r>
              <a:rPr lang="en-GB" sz="3000" dirty="0"/>
              <a:t>Abram - Genesis 12</a:t>
            </a:r>
          </a:p>
          <a:p>
            <a:pPr lvl="1"/>
            <a:r>
              <a:rPr lang="en-GB" sz="3000" dirty="0"/>
              <a:t>Elijah – 1 Kings 18</a:t>
            </a:r>
          </a:p>
          <a:p>
            <a:pPr lvl="1"/>
            <a:r>
              <a:rPr lang="en-GB" sz="3000" dirty="0"/>
              <a:t>Woman with bleeding – Matthew 9</a:t>
            </a:r>
          </a:p>
          <a:p>
            <a:pPr lvl="1"/>
            <a:r>
              <a:rPr lang="en-GB" sz="3000" dirty="0"/>
              <a:t>Peter &amp; John – Acts 3 </a:t>
            </a:r>
            <a:br>
              <a:rPr lang="en-GB" sz="3000" dirty="0"/>
            </a:br>
            <a:r>
              <a:rPr lang="en-GB" sz="3000" dirty="0"/>
              <a:t>Ananias – Acts 9</a:t>
            </a:r>
          </a:p>
        </p:txBody>
      </p:sp>
    </p:spTree>
    <p:extLst>
      <p:ext uri="{BB962C8B-B14F-4D97-AF65-F5344CB8AC3E}">
        <p14:creationId xmlns:p14="http://schemas.microsoft.com/office/powerpoint/2010/main" val="19595837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469829"/>
            <a:ext cx="7691881" cy="5076745"/>
          </a:xfrm>
        </p:spPr>
        <p:txBody>
          <a:bodyPr>
            <a:normAutofit/>
          </a:bodyPr>
          <a:lstStyle/>
          <a:p>
            <a:r>
              <a:rPr lang="en-GB" sz="3200" dirty="0"/>
              <a:t>Different to ‘saving faith’</a:t>
            </a:r>
          </a:p>
          <a:p>
            <a:r>
              <a:rPr lang="en-GB" sz="3200" dirty="0"/>
              <a:t>Biblical examples of gift of faith:</a:t>
            </a:r>
          </a:p>
          <a:p>
            <a:r>
              <a:rPr lang="en-GB" sz="3200" dirty="0"/>
              <a:t>Purpose of the gift of faith:</a:t>
            </a:r>
          </a:p>
          <a:p>
            <a:pPr lvl="1"/>
            <a:r>
              <a:rPr lang="en-GB" sz="3000" dirty="0"/>
              <a:t>Glorify God</a:t>
            </a:r>
          </a:p>
        </p:txBody>
      </p:sp>
    </p:spTree>
    <p:extLst>
      <p:ext uri="{BB962C8B-B14F-4D97-AF65-F5344CB8AC3E}">
        <p14:creationId xmlns:p14="http://schemas.microsoft.com/office/powerpoint/2010/main" val="36506456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469829"/>
            <a:ext cx="7691881" cy="5076745"/>
          </a:xfrm>
        </p:spPr>
        <p:txBody>
          <a:bodyPr>
            <a:normAutofit/>
          </a:bodyPr>
          <a:lstStyle/>
          <a:p>
            <a:r>
              <a:rPr lang="en-GB" sz="3200" dirty="0"/>
              <a:t>Different to ‘saving faith’</a:t>
            </a:r>
          </a:p>
          <a:p>
            <a:r>
              <a:rPr lang="en-GB" sz="3200" dirty="0"/>
              <a:t>Biblical examples of gift of faith:</a:t>
            </a:r>
          </a:p>
          <a:p>
            <a:r>
              <a:rPr lang="en-GB" sz="3200" dirty="0"/>
              <a:t>Purpose of the gift of faith:</a:t>
            </a:r>
          </a:p>
          <a:p>
            <a:pPr lvl="1"/>
            <a:r>
              <a:rPr lang="en-GB" sz="3000" dirty="0"/>
              <a:t>Glorify God</a:t>
            </a:r>
          </a:p>
          <a:p>
            <a:pPr lvl="1"/>
            <a:r>
              <a:rPr lang="en-GB" sz="3000" dirty="0"/>
              <a:t>Build faith in believers</a:t>
            </a:r>
          </a:p>
        </p:txBody>
      </p:sp>
    </p:spTree>
    <p:extLst>
      <p:ext uri="{BB962C8B-B14F-4D97-AF65-F5344CB8AC3E}">
        <p14:creationId xmlns:p14="http://schemas.microsoft.com/office/powerpoint/2010/main" val="29767596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297549"/>
            <a:ext cx="7691881" cy="5388171"/>
          </a:xfrm>
        </p:spPr>
        <p:txBody>
          <a:bodyPr>
            <a:normAutofit/>
          </a:bodyPr>
          <a:lstStyle/>
          <a:p>
            <a:r>
              <a:rPr lang="en-GB" sz="3200" dirty="0"/>
              <a:t>Different to ‘saving faith’</a:t>
            </a:r>
          </a:p>
          <a:p>
            <a:r>
              <a:rPr lang="en-GB" sz="3200" dirty="0"/>
              <a:t>Biblical examples of gift of faith:</a:t>
            </a:r>
          </a:p>
          <a:p>
            <a:r>
              <a:rPr lang="en-GB" sz="3200" dirty="0"/>
              <a:t>Purpose of the gift of faith:</a:t>
            </a:r>
          </a:p>
          <a:p>
            <a:pPr lvl="1"/>
            <a:r>
              <a:rPr lang="en-GB" sz="3000" dirty="0"/>
              <a:t>Glorify God</a:t>
            </a:r>
          </a:p>
          <a:p>
            <a:pPr lvl="1"/>
            <a:r>
              <a:rPr lang="en-GB" sz="3000" dirty="0"/>
              <a:t>Build faith in believers</a:t>
            </a:r>
          </a:p>
          <a:p>
            <a:pPr lvl="1"/>
            <a:r>
              <a:rPr lang="en-GB" sz="3000" dirty="0"/>
              <a:t>Bring people to faith</a:t>
            </a:r>
          </a:p>
        </p:txBody>
      </p:sp>
    </p:spTree>
    <p:extLst>
      <p:ext uri="{BB962C8B-B14F-4D97-AF65-F5344CB8AC3E}">
        <p14:creationId xmlns:p14="http://schemas.microsoft.com/office/powerpoint/2010/main" val="11324674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974574"/>
            <a:ext cx="7691881" cy="4572000"/>
          </a:xfrm>
        </p:spPr>
        <p:txBody>
          <a:bodyPr>
            <a:normAutofit/>
          </a:bodyPr>
          <a:lstStyle/>
          <a:p>
            <a:pPr marL="0" indent="0" algn="ctr">
              <a:buNone/>
            </a:pPr>
            <a:r>
              <a:rPr lang="en-GB" sz="7200" dirty="0"/>
              <a:t>Eagerly desire the spiritual gifts…</a:t>
            </a:r>
          </a:p>
        </p:txBody>
      </p:sp>
    </p:spTree>
    <p:extLst>
      <p:ext uri="{BB962C8B-B14F-4D97-AF65-F5344CB8AC3E}">
        <p14:creationId xmlns:p14="http://schemas.microsoft.com/office/powerpoint/2010/main" val="2910863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2052925"/>
            <a:ext cx="7054644" cy="4195481"/>
          </a:xfrm>
        </p:spPr>
        <p:txBody>
          <a:bodyPr>
            <a:normAutofit/>
          </a:bodyPr>
          <a:lstStyle/>
          <a:p>
            <a:r>
              <a:rPr lang="en-GB" sz="3200" dirty="0"/>
              <a:t>Different to ‘saving faith’</a:t>
            </a:r>
          </a:p>
        </p:txBody>
      </p:sp>
    </p:spTree>
    <p:extLst>
      <p:ext uri="{BB962C8B-B14F-4D97-AF65-F5344CB8AC3E}">
        <p14:creationId xmlns:p14="http://schemas.microsoft.com/office/powerpoint/2010/main" val="1004108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09" y="2052925"/>
            <a:ext cx="7691881" cy="4195481"/>
          </a:xfrm>
        </p:spPr>
        <p:txBody>
          <a:bodyPr>
            <a:normAutofit/>
          </a:bodyPr>
          <a:lstStyle/>
          <a:p>
            <a:r>
              <a:rPr lang="en-GB" sz="3200" dirty="0"/>
              <a:t>Different to ‘saving faith’</a:t>
            </a:r>
            <a:br>
              <a:rPr lang="en-GB" sz="3200" dirty="0"/>
            </a:br>
            <a:r>
              <a:rPr lang="en-GB" sz="3200" i="1" dirty="0"/>
              <a:t>To the church of God in Corinth, to those sanctified in Christ Jesus and called to be holy, together with all those everywhere who call on the name of our Lord Jesus Christ..</a:t>
            </a:r>
            <a:br>
              <a:rPr lang="en-GB" sz="3200" i="1" dirty="0"/>
            </a:br>
            <a:r>
              <a:rPr lang="en-GB" sz="3200" i="1" dirty="0"/>
              <a:t>1 Corinthians 1 v 2</a:t>
            </a:r>
            <a:endParaRPr lang="en-GB" sz="3200" dirty="0"/>
          </a:p>
        </p:txBody>
      </p:sp>
    </p:spTree>
    <p:extLst>
      <p:ext uri="{BB962C8B-B14F-4D97-AF65-F5344CB8AC3E}">
        <p14:creationId xmlns:p14="http://schemas.microsoft.com/office/powerpoint/2010/main" val="2596255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09" y="2052925"/>
            <a:ext cx="7691881" cy="4506901"/>
          </a:xfrm>
        </p:spPr>
        <p:txBody>
          <a:bodyPr>
            <a:normAutofit lnSpcReduction="10000"/>
          </a:bodyPr>
          <a:lstStyle/>
          <a:p>
            <a:r>
              <a:rPr lang="en-GB" sz="3200" dirty="0"/>
              <a:t>Different to ‘saving faith’</a:t>
            </a:r>
            <a:br>
              <a:rPr lang="en-GB" sz="3200" dirty="0"/>
            </a:br>
            <a:r>
              <a:rPr lang="en-GB" sz="2800" i="1" dirty="0"/>
              <a:t>Ephesians 2 v 8 – For it is by grace you have been saved, through faith – and this not from yourselves, it is the gift of God!</a:t>
            </a:r>
            <a:br>
              <a:rPr lang="en-GB" sz="2800" dirty="0"/>
            </a:br>
            <a:r>
              <a:rPr lang="en-GB" sz="2800" i="1" dirty="0"/>
              <a:t>Romans 5 v 1 – Therefore, since we have been justified through faith, we have peace with God through our Lord Jesus Christ, through whom we have gained access by faith into this grace in which we now stand.</a:t>
            </a:r>
            <a:endParaRPr lang="en-GB" dirty="0"/>
          </a:p>
        </p:txBody>
      </p:sp>
    </p:spTree>
    <p:extLst>
      <p:ext uri="{BB962C8B-B14F-4D97-AF65-F5344CB8AC3E}">
        <p14:creationId xmlns:p14="http://schemas.microsoft.com/office/powerpoint/2010/main" val="22179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9810373"/>
              </p:ext>
            </p:extLst>
          </p:nvPr>
        </p:nvGraphicFramePr>
        <p:xfrm>
          <a:off x="484188" y="1497013"/>
          <a:ext cx="7997826" cy="3017520"/>
        </p:xfrm>
        <a:graphic>
          <a:graphicData uri="http://schemas.openxmlformats.org/drawingml/2006/table">
            <a:tbl>
              <a:tblPr firstRow="1" bandRow="1">
                <a:tableStyleId>{5C22544A-7EE6-4342-B048-85BDC9FD1C3A}</a:tableStyleId>
              </a:tblPr>
              <a:tblGrid>
                <a:gridCol w="3998913">
                  <a:extLst>
                    <a:ext uri="{9D8B030D-6E8A-4147-A177-3AD203B41FA5}">
                      <a16:colId xmlns:a16="http://schemas.microsoft.com/office/drawing/2014/main" val="1991272520"/>
                    </a:ext>
                  </a:extLst>
                </a:gridCol>
                <a:gridCol w="3998913">
                  <a:extLst>
                    <a:ext uri="{9D8B030D-6E8A-4147-A177-3AD203B41FA5}">
                      <a16:colId xmlns:a16="http://schemas.microsoft.com/office/drawing/2014/main" val="425801874"/>
                    </a:ext>
                  </a:extLst>
                </a:gridCol>
              </a:tblGrid>
              <a:tr h="370840">
                <a:tc>
                  <a:txBody>
                    <a:bodyPr/>
                    <a:lstStyle/>
                    <a:p>
                      <a:r>
                        <a:rPr lang="en-GB" sz="3600" dirty="0"/>
                        <a:t>Saving Faith</a:t>
                      </a:r>
                    </a:p>
                  </a:txBody>
                  <a:tcPr>
                    <a:solidFill>
                      <a:schemeClr val="accent4">
                        <a:lumMod val="50000"/>
                      </a:schemeClr>
                    </a:solidFill>
                  </a:tcPr>
                </a:tc>
                <a:tc>
                  <a:txBody>
                    <a:bodyPr/>
                    <a:lstStyle/>
                    <a:p>
                      <a:r>
                        <a:rPr lang="en-GB" sz="3600" dirty="0"/>
                        <a:t>Gift of Faith</a:t>
                      </a:r>
                    </a:p>
                  </a:txBody>
                  <a:tcPr>
                    <a:solidFill>
                      <a:schemeClr val="accent4">
                        <a:lumMod val="50000"/>
                      </a:schemeClr>
                    </a:solidFill>
                  </a:tcPr>
                </a:tc>
                <a:extLst>
                  <a:ext uri="{0D108BD9-81ED-4DB2-BD59-A6C34878D82A}">
                    <a16:rowId xmlns:a16="http://schemas.microsoft.com/office/drawing/2014/main" val="2466183313"/>
                  </a:ext>
                </a:extLst>
              </a:tr>
              <a:tr h="370840">
                <a:tc>
                  <a:txBody>
                    <a:bodyPr/>
                    <a:lstStyle/>
                    <a:p>
                      <a:r>
                        <a:rPr lang="en-GB" sz="3600" dirty="0">
                          <a:solidFill>
                            <a:schemeClr val="tx1"/>
                          </a:solidFill>
                        </a:rPr>
                        <a:t>For everyone who trusts in Jesus</a:t>
                      </a:r>
                    </a:p>
                  </a:txBody>
                  <a:tcPr>
                    <a:solidFill>
                      <a:schemeClr val="accent4">
                        <a:lumMod val="50000"/>
                      </a:schemeClr>
                    </a:solidFill>
                  </a:tcPr>
                </a:tc>
                <a:tc>
                  <a:txBody>
                    <a:bodyPr/>
                    <a:lstStyle/>
                    <a:p>
                      <a:endParaRPr lang="en-GB" sz="3600" dirty="0">
                        <a:solidFill>
                          <a:schemeClr val="tx1"/>
                        </a:solidFill>
                      </a:endParaRPr>
                    </a:p>
                  </a:txBody>
                  <a:tcPr>
                    <a:solidFill>
                      <a:schemeClr val="accent4">
                        <a:lumMod val="50000"/>
                      </a:schemeClr>
                    </a:solidFill>
                  </a:tcPr>
                </a:tc>
                <a:extLst>
                  <a:ext uri="{0D108BD9-81ED-4DB2-BD59-A6C34878D82A}">
                    <a16:rowId xmlns:a16="http://schemas.microsoft.com/office/drawing/2014/main" val="1706580972"/>
                  </a:ext>
                </a:extLst>
              </a:tr>
              <a:tr h="370840">
                <a:tc>
                  <a:txBody>
                    <a:bodyPr/>
                    <a:lstStyle/>
                    <a:p>
                      <a:r>
                        <a:rPr lang="en-GB" sz="3600" dirty="0">
                          <a:solidFill>
                            <a:schemeClr val="tx1"/>
                          </a:solidFill>
                        </a:rPr>
                        <a:t>For lifetime</a:t>
                      </a:r>
                    </a:p>
                  </a:txBody>
                  <a:tcPr>
                    <a:solidFill>
                      <a:schemeClr val="accent4">
                        <a:lumMod val="50000"/>
                      </a:schemeClr>
                    </a:solidFill>
                  </a:tcPr>
                </a:tc>
                <a:tc>
                  <a:txBody>
                    <a:bodyPr/>
                    <a:lstStyle/>
                    <a:p>
                      <a:endParaRPr lang="en-GB" sz="3600" dirty="0">
                        <a:solidFill>
                          <a:schemeClr val="tx1"/>
                        </a:solidFill>
                      </a:endParaRPr>
                    </a:p>
                  </a:txBody>
                  <a:tcPr>
                    <a:solidFill>
                      <a:schemeClr val="accent4">
                        <a:lumMod val="50000"/>
                      </a:schemeClr>
                    </a:solidFill>
                  </a:tcPr>
                </a:tc>
                <a:extLst>
                  <a:ext uri="{0D108BD9-81ED-4DB2-BD59-A6C34878D82A}">
                    <a16:rowId xmlns:a16="http://schemas.microsoft.com/office/drawing/2014/main" val="3787541716"/>
                  </a:ext>
                </a:extLst>
              </a:tr>
            </a:tbl>
          </a:graphicData>
        </a:graphic>
      </p:graphicFrame>
    </p:spTree>
    <p:extLst>
      <p:ext uri="{BB962C8B-B14F-4D97-AF65-F5344CB8AC3E}">
        <p14:creationId xmlns:p14="http://schemas.microsoft.com/office/powerpoint/2010/main" val="2471915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graphicFrame>
        <p:nvGraphicFramePr>
          <p:cNvPr id="4" name="Content Placeholder 3"/>
          <p:cNvGraphicFramePr>
            <a:graphicFrameLocks noGrp="1"/>
          </p:cNvGraphicFramePr>
          <p:nvPr>
            <p:ph idx="1"/>
          </p:nvPr>
        </p:nvGraphicFramePr>
        <p:xfrm>
          <a:off x="484188" y="1497013"/>
          <a:ext cx="7997826" cy="3017520"/>
        </p:xfrm>
        <a:graphic>
          <a:graphicData uri="http://schemas.openxmlformats.org/drawingml/2006/table">
            <a:tbl>
              <a:tblPr firstRow="1" bandRow="1">
                <a:tableStyleId>{5C22544A-7EE6-4342-B048-85BDC9FD1C3A}</a:tableStyleId>
              </a:tblPr>
              <a:tblGrid>
                <a:gridCol w="3998913">
                  <a:extLst>
                    <a:ext uri="{9D8B030D-6E8A-4147-A177-3AD203B41FA5}">
                      <a16:colId xmlns:a16="http://schemas.microsoft.com/office/drawing/2014/main" val="1991272520"/>
                    </a:ext>
                  </a:extLst>
                </a:gridCol>
                <a:gridCol w="3998913">
                  <a:extLst>
                    <a:ext uri="{9D8B030D-6E8A-4147-A177-3AD203B41FA5}">
                      <a16:colId xmlns:a16="http://schemas.microsoft.com/office/drawing/2014/main" val="425801874"/>
                    </a:ext>
                  </a:extLst>
                </a:gridCol>
              </a:tblGrid>
              <a:tr h="370840">
                <a:tc>
                  <a:txBody>
                    <a:bodyPr/>
                    <a:lstStyle/>
                    <a:p>
                      <a:r>
                        <a:rPr lang="en-GB" sz="3600" dirty="0"/>
                        <a:t>Saving Faith</a:t>
                      </a:r>
                    </a:p>
                  </a:txBody>
                  <a:tcPr>
                    <a:solidFill>
                      <a:schemeClr val="accent4">
                        <a:lumMod val="50000"/>
                      </a:schemeClr>
                    </a:solidFill>
                  </a:tcPr>
                </a:tc>
                <a:tc>
                  <a:txBody>
                    <a:bodyPr/>
                    <a:lstStyle/>
                    <a:p>
                      <a:r>
                        <a:rPr lang="en-GB" sz="3600" dirty="0"/>
                        <a:t>Gift of Faith</a:t>
                      </a:r>
                    </a:p>
                  </a:txBody>
                  <a:tcPr>
                    <a:solidFill>
                      <a:schemeClr val="accent4">
                        <a:lumMod val="50000"/>
                      </a:schemeClr>
                    </a:solidFill>
                  </a:tcPr>
                </a:tc>
                <a:extLst>
                  <a:ext uri="{0D108BD9-81ED-4DB2-BD59-A6C34878D82A}">
                    <a16:rowId xmlns:a16="http://schemas.microsoft.com/office/drawing/2014/main" val="2466183313"/>
                  </a:ext>
                </a:extLst>
              </a:tr>
              <a:tr h="370840">
                <a:tc>
                  <a:txBody>
                    <a:bodyPr/>
                    <a:lstStyle/>
                    <a:p>
                      <a:r>
                        <a:rPr lang="en-GB" sz="3600" dirty="0">
                          <a:solidFill>
                            <a:schemeClr val="tx1"/>
                          </a:solidFill>
                        </a:rPr>
                        <a:t>For everyone who trusts in Jesus</a:t>
                      </a:r>
                    </a:p>
                  </a:txBody>
                  <a:tcPr>
                    <a:solidFill>
                      <a:schemeClr val="accent4">
                        <a:lumMod val="50000"/>
                      </a:schemeClr>
                    </a:solidFill>
                  </a:tcPr>
                </a:tc>
                <a:tc>
                  <a:txBody>
                    <a:bodyPr/>
                    <a:lstStyle/>
                    <a:p>
                      <a:endParaRPr lang="en-GB" sz="3600" dirty="0">
                        <a:solidFill>
                          <a:schemeClr val="tx1"/>
                        </a:solidFill>
                      </a:endParaRPr>
                    </a:p>
                  </a:txBody>
                  <a:tcPr>
                    <a:solidFill>
                      <a:schemeClr val="accent4">
                        <a:lumMod val="50000"/>
                      </a:schemeClr>
                    </a:solidFill>
                  </a:tcPr>
                </a:tc>
                <a:extLst>
                  <a:ext uri="{0D108BD9-81ED-4DB2-BD59-A6C34878D82A}">
                    <a16:rowId xmlns:a16="http://schemas.microsoft.com/office/drawing/2014/main" val="1706580972"/>
                  </a:ext>
                </a:extLst>
              </a:tr>
              <a:tr h="370840">
                <a:tc>
                  <a:txBody>
                    <a:bodyPr/>
                    <a:lstStyle/>
                    <a:p>
                      <a:r>
                        <a:rPr lang="en-GB" sz="3600" dirty="0">
                          <a:solidFill>
                            <a:schemeClr val="tx1"/>
                          </a:solidFill>
                        </a:rPr>
                        <a:t>For lifetime</a:t>
                      </a:r>
                    </a:p>
                  </a:txBody>
                  <a:tcPr>
                    <a:solidFill>
                      <a:schemeClr val="accent4">
                        <a:lumMod val="50000"/>
                      </a:schemeClr>
                    </a:solidFill>
                  </a:tcPr>
                </a:tc>
                <a:tc>
                  <a:txBody>
                    <a:bodyPr/>
                    <a:lstStyle/>
                    <a:p>
                      <a:endParaRPr lang="en-GB" sz="3600" dirty="0">
                        <a:solidFill>
                          <a:schemeClr val="tx1"/>
                        </a:solidFill>
                      </a:endParaRPr>
                    </a:p>
                  </a:txBody>
                  <a:tcPr>
                    <a:solidFill>
                      <a:schemeClr val="accent4">
                        <a:lumMod val="50000"/>
                      </a:schemeClr>
                    </a:solidFill>
                  </a:tcPr>
                </a:tc>
                <a:extLst>
                  <a:ext uri="{0D108BD9-81ED-4DB2-BD59-A6C34878D82A}">
                    <a16:rowId xmlns:a16="http://schemas.microsoft.com/office/drawing/2014/main" val="3787541716"/>
                  </a:ext>
                </a:extLst>
              </a:tr>
            </a:tbl>
          </a:graphicData>
        </a:graphic>
      </p:graphicFrame>
      <p:sp>
        <p:nvSpPr>
          <p:cNvPr id="3" name="TextBox 2"/>
          <p:cNvSpPr txBox="1"/>
          <p:nvPr/>
        </p:nvSpPr>
        <p:spPr>
          <a:xfrm>
            <a:off x="484188" y="4797287"/>
            <a:ext cx="8182734" cy="1569660"/>
          </a:xfrm>
          <a:prstGeom prst="rect">
            <a:avLst/>
          </a:prstGeom>
          <a:noFill/>
        </p:spPr>
        <p:txBody>
          <a:bodyPr wrap="square" rtlCol="0">
            <a:spAutoFit/>
          </a:bodyPr>
          <a:lstStyle/>
          <a:p>
            <a:r>
              <a:rPr lang="en-GB" sz="3200" i="1" dirty="0"/>
              <a:t>Romans 10:17 – faith comes by hearing the message , and the message is heard through the  word of Christ</a:t>
            </a:r>
            <a:r>
              <a:rPr lang="en-GB" sz="3200" dirty="0"/>
              <a:t>.</a:t>
            </a:r>
          </a:p>
        </p:txBody>
      </p:sp>
    </p:spTree>
    <p:extLst>
      <p:ext uri="{BB962C8B-B14F-4D97-AF65-F5344CB8AC3E}">
        <p14:creationId xmlns:p14="http://schemas.microsoft.com/office/powerpoint/2010/main" val="334898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38360132"/>
              </p:ext>
            </p:extLst>
          </p:nvPr>
        </p:nvGraphicFramePr>
        <p:xfrm>
          <a:off x="484188" y="1497013"/>
          <a:ext cx="7997826" cy="3017520"/>
        </p:xfrm>
        <a:graphic>
          <a:graphicData uri="http://schemas.openxmlformats.org/drawingml/2006/table">
            <a:tbl>
              <a:tblPr firstRow="1" bandRow="1">
                <a:tableStyleId>{5C22544A-7EE6-4342-B048-85BDC9FD1C3A}</a:tableStyleId>
              </a:tblPr>
              <a:tblGrid>
                <a:gridCol w="3998913">
                  <a:extLst>
                    <a:ext uri="{9D8B030D-6E8A-4147-A177-3AD203B41FA5}">
                      <a16:colId xmlns:a16="http://schemas.microsoft.com/office/drawing/2014/main" val="1991272520"/>
                    </a:ext>
                  </a:extLst>
                </a:gridCol>
                <a:gridCol w="3998913">
                  <a:extLst>
                    <a:ext uri="{9D8B030D-6E8A-4147-A177-3AD203B41FA5}">
                      <a16:colId xmlns:a16="http://schemas.microsoft.com/office/drawing/2014/main" val="425801874"/>
                    </a:ext>
                  </a:extLst>
                </a:gridCol>
              </a:tblGrid>
              <a:tr h="370840">
                <a:tc>
                  <a:txBody>
                    <a:bodyPr/>
                    <a:lstStyle/>
                    <a:p>
                      <a:r>
                        <a:rPr lang="en-GB" sz="3600" dirty="0"/>
                        <a:t>Saving Faith</a:t>
                      </a:r>
                    </a:p>
                  </a:txBody>
                  <a:tcPr>
                    <a:solidFill>
                      <a:schemeClr val="accent4">
                        <a:lumMod val="50000"/>
                      </a:schemeClr>
                    </a:solidFill>
                  </a:tcPr>
                </a:tc>
                <a:tc>
                  <a:txBody>
                    <a:bodyPr/>
                    <a:lstStyle/>
                    <a:p>
                      <a:r>
                        <a:rPr lang="en-GB" sz="3600" dirty="0"/>
                        <a:t>Gift of Faith</a:t>
                      </a:r>
                    </a:p>
                  </a:txBody>
                  <a:tcPr>
                    <a:solidFill>
                      <a:schemeClr val="accent4">
                        <a:lumMod val="50000"/>
                      </a:schemeClr>
                    </a:solidFill>
                  </a:tcPr>
                </a:tc>
                <a:extLst>
                  <a:ext uri="{0D108BD9-81ED-4DB2-BD59-A6C34878D82A}">
                    <a16:rowId xmlns:a16="http://schemas.microsoft.com/office/drawing/2014/main" val="2466183313"/>
                  </a:ext>
                </a:extLst>
              </a:tr>
              <a:tr h="370840">
                <a:tc>
                  <a:txBody>
                    <a:bodyPr/>
                    <a:lstStyle/>
                    <a:p>
                      <a:r>
                        <a:rPr lang="en-GB" sz="3600" dirty="0">
                          <a:solidFill>
                            <a:schemeClr val="tx1"/>
                          </a:solidFill>
                        </a:rPr>
                        <a:t>For everyone who trusts in Jesus</a:t>
                      </a:r>
                    </a:p>
                  </a:txBody>
                  <a:tcPr>
                    <a:solidFill>
                      <a:schemeClr val="accent4">
                        <a:lumMod val="50000"/>
                      </a:schemeClr>
                    </a:solidFill>
                  </a:tcPr>
                </a:tc>
                <a:tc>
                  <a:txBody>
                    <a:bodyPr/>
                    <a:lstStyle/>
                    <a:p>
                      <a:r>
                        <a:rPr lang="en-GB" sz="3600" dirty="0">
                          <a:solidFill>
                            <a:schemeClr val="tx1"/>
                          </a:solidFill>
                        </a:rPr>
                        <a:t> </a:t>
                      </a:r>
                    </a:p>
                  </a:txBody>
                  <a:tcPr>
                    <a:solidFill>
                      <a:schemeClr val="accent4">
                        <a:lumMod val="50000"/>
                      </a:schemeClr>
                    </a:solidFill>
                  </a:tcPr>
                </a:tc>
                <a:extLst>
                  <a:ext uri="{0D108BD9-81ED-4DB2-BD59-A6C34878D82A}">
                    <a16:rowId xmlns:a16="http://schemas.microsoft.com/office/drawing/2014/main" val="1706580972"/>
                  </a:ext>
                </a:extLst>
              </a:tr>
              <a:tr h="370840">
                <a:tc>
                  <a:txBody>
                    <a:bodyPr/>
                    <a:lstStyle/>
                    <a:p>
                      <a:r>
                        <a:rPr lang="en-GB" sz="3600" dirty="0">
                          <a:solidFill>
                            <a:schemeClr val="tx1"/>
                          </a:solidFill>
                        </a:rPr>
                        <a:t>For lifetime</a:t>
                      </a:r>
                    </a:p>
                  </a:txBody>
                  <a:tcPr>
                    <a:solidFill>
                      <a:schemeClr val="accent4">
                        <a:lumMod val="50000"/>
                      </a:schemeClr>
                    </a:solidFill>
                  </a:tcPr>
                </a:tc>
                <a:tc>
                  <a:txBody>
                    <a:bodyPr/>
                    <a:lstStyle/>
                    <a:p>
                      <a:r>
                        <a:rPr lang="en-GB" sz="3600" dirty="0">
                          <a:solidFill>
                            <a:schemeClr val="tx1"/>
                          </a:solidFill>
                        </a:rPr>
                        <a:t> </a:t>
                      </a:r>
                    </a:p>
                  </a:txBody>
                  <a:tcPr>
                    <a:solidFill>
                      <a:schemeClr val="accent4">
                        <a:lumMod val="50000"/>
                      </a:schemeClr>
                    </a:solidFill>
                  </a:tcPr>
                </a:tc>
                <a:extLst>
                  <a:ext uri="{0D108BD9-81ED-4DB2-BD59-A6C34878D82A}">
                    <a16:rowId xmlns:a16="http://schemas.microsoft.com/office/drawing/2014/main" val="3787541716"/>
                  </a:ext>
                </a:extLst>
              </a:tr>
            </a:tbl>
          </a:graphicData>
        </a:graphic>
      </p:graphicFrame>
      <p:sp>
        <p:nvSpPr>
          <p:cNvPr id="3" name="TextBox 2"/>
          <p:cNvSpPr txBox="1"/>
          <p:nvPr/>
        </p:nvSpPr>
        <p:spPr>
          <a:xfrm>
            <a:off x="304800" y="4837043"/>
            <a:ext cx="8348870" cy="1077218"/>
          </a:xfrm>
          <a:prstGeom prst="rect">
            <a:avLst/>
          </a:prstGeom>
          <a:noFill/>
        </p:spPr>
        <p:txBody>
          <a:bodyPr wrap="square" rtlCol="0">
            <a:spAutoFit/>
          </a:bodyPr>
          <a:lstStyle/>
          <a:p>
            <a:pPr algn="ctr"/>
            <a:r>
              <a:rPr lang="en-GB" sz="3200" dirty="0"/>
              <a:t>Surge of faith / confidence that God is going to act in a certain way.</a:t>
            </a:r>
          </a:p>
        </p:txBody>
      </p:sp>
    </p:spTree>
    <p:extLst>
      <p:ext uri="{BB962C8B-B14F-4D97-AF65-F5344CB8AC3E}">
        <p14:creationId xmlns:p14="http://schemas.microsoft.com/office/powerpoint/2010/main" val="23939557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09036888"/>
              </p:ext>
            </p:extLst>
          </p:nvPr>
        </p:nvGraphicFramePr>
        <p:xfrm>
          <a:off x="484188" y="1497013"/>
          <a:ext cx="7997826" cy="3566160"/>
        </p:xfrm>
        <a:graphic>
          <a:graphicData uri="http://schemas.openxmlformats.org/drawingml/2006/table">
            <a:tbl>
              <a:tblPr firstRow="1" bandRow="1">
                <a:tableStyleId>{5C22544A-7EE6-4342-B048-85BDC9FD1C3A}</a:tableStyleId>
              </a:tblPr>
              <a:tblGrid>
                <a:gridCol w="3998913">
                  <a:extLst>
                    <a:ext uri="{9D8B030D-6E8A-4147-A177-3AD203B41FA5}">
                      <a16:colId xmlns:a16="http://schemas.microsoft.com/office/drawing/2014/main" val="1991272520"/>
                    </a:ext>
                  </a:extLst>
                </a:gridCol>
                <a:gridCol w="3998913">
                  <a:extLst>
                    <a:ext uri="{9D8B030D-6E8A-4147-A177-3AD203B41FA5}">
                      <a16:colId xmlns:a16="http://schemas.microsoft.com/office/drawing/2014/main" val="425801874"/>
                    </a:ext>
                  </a:extLst>
                </a:gridCol>
              </a:tblGrid>
              <a:tr h="370840">
                <a:tc>
                  <a:txBody>
                    <a:bodyPr/>
                    <a:lstStyle/>
                    <a:p>
                      <a:r>
                        <a:rPr lang="en-GB" sz="3600" dirty="0"/>
                        <a:t>Saving Faith</a:t>
                      </a:r>
                    </a:p>
                  </a:txBody>
                  <a:tcPr>
                    <a:solidFill>
                      <a:schemeClr val="accent4">
                        <a:lumMod val="50000"/>
                      </a:schemeClr>
                    </a:solidFill>
                  </a:tcPr>
                </a:tc>
                <a:tc>
                  <a:txBody>
                    <a:bodyPr/>
                    <a:lstStyle/>
                    <a:p>
                      <a:r>
                        <a:rPr lang="en-GB" sz="3600" dirty="0"/>
                        <a:t>Gift of Faith</a:t>
                      </a:r>
                    </a:p>
                  </a:txBody>
                  <a:tcPr>
                    <a:solidFill>
                      <a:schemeClr val="accent4">
                        <a:lumMod val="50000"/>
                      </a:schemeClr>
                    </a:solidFill>
                  </a:tcPr>
                </a:tc>
                <a:extLst>
                  <a:ext uri="{0D108BD9-81ED-4DB2-BD59-A6C34878D82A}">
                    <a16:rowId xmlns:a16="http://schemas.microsoft.com/office/drawing/2014/main" val="2466183313"/>
                  </a:ext>
                </a:extLst>
              </a:tr>
              <a:tr h="370840">
                <a:tc>
                  <a:txBody>
                    <a:bodyPr/>
                    <a:lstStyle/>
                    <a:p>
                      <a:r>
                        <a:rPr lang="en-GB" sz="3600" dirty="0">
                          <a:solidFill>
                            <a:schemeClr val="tx1"/>
                          </a:solidFill>
                        </a:rPr>
                        <a:t>For everyone who trusts in Jesus</a:t>
                      </a:r>
                    </a:p>
                  </a:txBody>
                  <a:tcPr>
                    <a:solidFill>
                      <a:schemeClr val="accent4">
                        <a:lumMod val="50000"/>
                      </a:schemeClr>
                    </a:solidFill>
                  </a:tcPr>
                </a:tc>
                <a:tc>
                  <a:txBody>
                    <a:bodyPr/>
                    <a:lstStyle/>
                    <a:p>
                      <a:r>
                        <a:rPr lang="en-GB" sz="3600" dirty="0">
                          <a:solidFill>
                            <a:schemeClr val="tx1"/>
                          </a:solidFill>
                        </a:rPr>
                        <a:t>For those God choses to give it to</a:t>
                      </a:r>
                    </a:p>
                  </a:txBody>
                  <a:tcPr>
                    <a:solidFill>
                      <a:schemeClr val="accent4">
                        <a:lumMod val="50000"/>
                      </a:schemeClr>
                    </a:solidFill>
                  </a:tcPr>
                </a:tc>
                <a:extLst>
                  <a:ext uri="{0D108BD9-81ED-4DB2-BD59-A6C34878D82A}">
                    <a16:rowId xmlns:a16="http://schemas.microsoft.com/office/drawing/2014/main" val="1706580972"/>
                  </a:ext>
                </a:extLst>
              </a:tr>
              <a:tr h="370840">
                <a:tc>
                  <a:txBody>
                    <a:bodyPr/>
                    <a:lstStyle/>
                    <a:p>
                      <a:r>
                        <a:rPr lang="en-GB" sz="3600" dirty="0">
                          <a:solidFill>
                            <a:schemeClr val="tx1"/>
                          </a:solidFill>
                        </a:rPr>
                        <a:t>For lifetime</a:t>
                      </a:r>
                    </a:p>
                  </a:txBody>
                  <a:tcPr>
                    <a:solidFill>
                      <a:schemeClr val="accent4">
                        <a:lumMod val="50000"/>
                      </a:schemeClr>
                    </a:solidFill>
                  </a:tcPr>
                </a:tc>
                <a:tc>
                  <a:txBody>
                    <a:bodyPr/>
                    <a:lstStyle/>
                    <a:p>
                      <a:r>
                        <a:rPr lang="en-GB" sz="3600" dirty="0">
                          <a:solidFill>
                            <a:schemeClr val="tx1"/>
                          </a:solidFill>
                        </a:rPr>
                        <a:t>For certain occasion</a:t>
                      </a:r>
                    </a:p>
                  </a:txBody>
                  <a:tcPr>
                    <a:solidFill>
                      <a:schemeClr val="accent4">
                        <a:lumMod val="50000"/>
                      </a:schemeClr>
                    </a:solidFill>
                  </a:tcPr>
                </a:tc>
                <a:extLst>
                  <a:ext uri="{0D108BD9-81ED-4DB2-BD59-A6C34878D82A}">
                    <a16:rowId xmlns:a16="http://schemas.microsoft.com/office/drawing/2014/main" val="3787541716"/>
                  </a:ext>
                </a:extLst>
              </a:tr>
            </a:tbl>
          </a:graphicData>
        </a:graphic>
      </p:graphicFrame>
      <p:sp>
        <p:nvSpPr>
          <p:cNvPr id="5" name="TextBox 4"/>
          <p:cNvSpPr txBox="1"/>
          <p:nvPr/>
        </p:nvSpPr>
        <p:spPr>
          <a:xfrm>
            <a:off x="308666" y="5063173"/>
            <a:ext cx="8348870" cy="1077218"/>
          </a:xfrm>
          <a:prstGeom prst="rect">
            <a:avLst/>
          </a:prstGeom>
          <a:noFill/>
        </p:spPr>
        <p:txBody>
          <a:bodyPr wrap="square" rtlCol="0">
            <a:spAutoFit/>
          </a:bodyPr>
          <a:lstStyle/>
          <a:p>
            <a:pPr algn="ctr"/>
            <a:r>
              <a:rPr lang="en-GB" sz="3200" dirty="0"/>
              <a:t>Surge of faith / confidence that God is going to act in a certain way.</a:t>
            </a:r>
          </a:p>
        </p:txBody>
      </p:sp>
    </p:spTree>
    <p:extLst>
      <p:ext uri="{BB962C8B-B14F-4D97-AF65-F5344CB8AC3E}">
        <p14:creationId xmlns:p14="http://schemas.microsoft.com/office/powerpoint/2010/main" val="30225347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Spiritual Gift of Faith</a:t>
            </a:r>
          </a:p>
        </p:txBody>
      </p:sp>
      <p:sp>
        <p:nvSpPr>
          <p:cNvPr id="3" name="Content Placeholder 2"/>
          <p:cNvSpPr>
            <a:spLocks noGrp="1"/>
          </p:cNvSpPr>
          <p:nvPr>
            <p:ph idx="1"/>
          </p:nvPr>
        </p:nvSpPr>
        <p:spPr>
          <a:xfrm>
            <a:off x="484710" y="1469829"/>
            <a:ext cx="7691881" cy="5076745"/>
          </a:xfrm>
        </p:spPr>
        <p:txBody>
          <a:bodyPr>
            <a:normAutofit/>
          </a:bodyPr>
          <a:lstStyle/>
          <a:p>
            <a:r>
              <a:rPr lang="en-GB" sz="3200" dirty="0"/>
              <a:t>Different to ‘saving faith’</a:t>
            </a:r>
          </a:p>
          <a:p>
            <a:r>
              <a:rPr lang="en-GB" sz="3200" dirty="0"/>
              <a:t>Biblical examples of gift of faith:</a:t>
            </a:r>
          </a:p>
          <a:p>
            <a:pPr lvl="1"/>
            <a:r>
              <a:rPr lang="en-GB" sz="3000" dirty="0"/>
              <a:t>Abram – Genesis 12</a:t>
            </a:r>
          </a:p>
        </p:txBody>
      </p:sp>
    </p:spTree>
    <p:extLst>
      <p:ext uri="{BB962C8B-B14F-4D97-AF65-F5344CB8AC3E}">
        <p14:creationId xmlns:p14="http://schemas.microsoft.com/office/powerpoint/2010/main" val="3790918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72</TotalTime>
  <Words>384</Words>
  <Application>Microsoft Office PowerPoint</Application>
  <PresentationFormat>On-screen Show (4:3)</PresentationFormat>
  <Paragraphs>76</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Century Gothic</vt:lpstr>
      <vt:lpstr>Wingdings 3</vt:lpstr>
      <vt:lpstr>Ion</vt:lpstr>
      <vt:lpstr>Spiritual Gifts –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lpstr>Spiritual Gift of Faith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Spiritual Gifts – Faith</dc:title>
  <dc:creator>Andy Fuller</dc:creator>
  <cp:lastModifiedBy>Andy Fuller</cp:lastModifiedBy>
  <cp:revision>6</cp:revision>
  <dcterms:created xsi:type="dcterms:W3CDTF">2017-03-17T15:45:06Z</dcterms:created>
  <dcterms:modified xsi:type="dcterms:W3CDTF">2017-03-19T09:21:01Z</dcterms:modified>
</cp:coreProperties>
</file>