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285" r:id="rId3"/>
    <p:sldId id="287" r:id="rId4"/>
    <p:sldId id="286" r:id="rId5"/>
    <p:sldId id="289" r:id="rId6"/>
    <p:sldId id="291" r:id="rId7"/>
    <p:sldId id="292" r:id="rId8"/>
    <p:sldId id="293" r:id="rId9"/>
    <p:sldId id="294" r:id="rId10"/>
    <p:sldId id="295" r:id="rId11"/>
    <p:sldId id="296" r:id="rId12"/>
    <p:sldId id="297" r:id="rId13"/>
    <p:sldId id="29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142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08013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3959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89996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FED93E4C-CB24-2C4D-9F74-B5AFE5A401A1}"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49062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ED93E4C-CB24-2C4D-9F74-B5AFE5A401A1}" type="datetimeFigureOut">
              <a:rPr lang="en-US" smtClean="0"/>
              <a:t>5/31/2020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642696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FED93E4C-CB24-2C4D-9F74-B5AFE5A401A1}"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337057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FED93E4C-CB24-2C4D-9F74-B5AFE5A401A1}" type="datetimeFigureOut">
              <a:rPr lang="en-US" smtClean="0"/>
              <a:t>5/31/2020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22025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FED93E4C-CB24-2C4D-9F74-B5AFE5A401A1}" type="datetimeFigureOut">
              <a:rPr lang="en-US" smtClean="0"/>
              <a:t>5/31/2020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4134218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D93E4C-CB24-2C4D-9F74-B5AFE5A401A1}" type="datetimeFigureOut">
              <a:rPr lang="en-US" smtClean="0"/>
              <a:t>5/31/2020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50098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ED93E4C-CB24-2C4D-9F74-B5AFE5A401A1}"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245971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ED93E4C-CB24-2C4D-9F74-B5AFE5A401A1}" type="datetimeFigureOut">
              <a:rPr lang="en-US" smtClean="0"/>
              <a:t>5/31/2020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43C38-FE17-1D45-8E0A-FA7EB437836A}" type="slidenum">
              <a:rPr lang="en-US" smtClean="0"/>
              <a:t>‹#›</a:t>
            </a:fld>
            <a:endParaRPr lang="en-US"/>
          </a:p>
        </p:txBody>
      </p:sp>
    </p:spTree>
    <p:extLst>
      <p:ext uri="{BB962C8B-B14F-4D97-AF65-F5344CB8AC3E}">
        <p14:creationId xmlns:p14="http://schemas.microsoft.com/office/powerpoint/2010/main" val="176766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D93E4C-CB24-2C4D-9F74-B5AFE5A401A1}" type="datetimeFigureOut">
              <a:rPr lang="en-US" smtClean="0"/>
              <a:t>5/31/2020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343C38-FE17-1D45-8E0A-FA7EB437836A}" type="slidenum">
              <a:rPr lang="en-US" smtClean="0"/>
              <a:t>‹#›</a:t>
            </a:fld>
            <a:endParaRPr lang="en-US"/>
          </a:p>
        </p:txBody>
      </p:sp>
    </p:spTree>
    <p:extLst>
      <p:ext uri="{BB962C8B-B14F-4D97-AF65-F5344CB8AC3E}">
        <p14:creationId xmlns:p14="http://schemas.microsoft.com/office/powerpoint/2010/main" val="34169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MBC_Roman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57086" y="370988"/>
            <a:ext cx="3537493" cy="2359620"/>
          </a:xfrm>
          <a:prstGeom prst="rect">
            <a:avLst/>
          </a:prstGeom>
          <a:noFill/>
        </p:spPr>
        <p:txBody>
          <a:bodyPr wrap="square" rtlCol="0">
            <a:spAutoFit/>
          </a:bodyPr>
          <a:lstStyle/>
          <a:p>
            <a:pPr>
              <a:lnSpc>
                <a:spcPct val="90000"/>
              </a:lnSpc>
              <a:spcAft>
                <a:spcPts val="1200"/>
              </a:spcAft>
            </a:pPr>
            <a:r>
              <a:rPr lang="en-GB" sz="6000" b="1" dirty="0">
                <a:solidFill>
                  <a:srgbClr val="FFFFFF"/>
                </a:solidFill>
              </a:rPr>
              <a:t>Faith for </a:t>
            </a:r>
            <a:br>
              <a:rPr lang="en-GB" sz="6000" b="1" dirty="0">
                <a:solidFill>
                  <a:srgbClr val="FFFFFF"/>
                </a:solidFill>
              </a:rPr>
            </a:br>
            <a:r>
              <a:rPr lang="en-GB" sz="6000" b="1" dirty="0">
                <a:solidFill>
                  <a:srgbClr val="FFFFFF"/>
                </a:solidFill>
              </a:rPr>
              <a:t>the Ages</a:t>
            </a:r>
          </a:p>
          <a:p>
            <a:pPr>
              <a:lnSpc>
                <a:spcPct val="90000"/>
              </a:lnSpc>
              <a:spcAft>
                <a:spcPts val="1200"/>
              </a:spcAft>
            </a:pPr>
            <a:r>
              <a:rPr lang="en-GB" sz="3200" dirty="0">
                <a:solidFill>
                  <a:srgbClr val="FFD409"/>
                </a:solidFill>
              </a:rPr>
              <a:t>Romans 4</a:t>
            </a:r>
            <a:r>
              <a:rPr lang="en-GB" sz="3200" dirty="0">
                <a:solidFill>
                  <a:srgbClr val="FFCD07"/>
                </a:solidFill>
              </a:rPr>
              <a:t> </a:t>
            </a:r>
            <a:endParaRPr lang="en-GB" sz="3200" i="1" dirty="0">
              <a:solidFill>
                <a:srgbClr val="FFCD07"/>
              </a:solidFill>
            </a:endParaRPr>
          </a:p>
        </p:txBody>
      </p:sp>
    </p:spTree>
    <p:extLst>
      <p:ext uri="{BB962C8B-B14F-4D97-AF65-F5344CB8AC3E}">
        <p14:creationId xmlns:p14="http://schemas.microsoft.com/office/powerpoint/2010/main" val="154254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27219" y="2201459"/>
            <a:ext cx="7896974" cy="2385782"/>
          </a:xfrm>
          <a:prstGeom prst="rect">
            <a:avLst/>
          </a:prstGeom>
          <a:noFill/>
        </p:spPr>
        <p:txBody>
          <a:bodyPr wrap="square" rtlCol="0">
            <a:spAutoFit/>
          </a:bodyPr>
          <a:lstStyle/>
          <a:p>
            <a:pPr algn="ctr">
              <a:lnSpc>
                <a:spcPct val="110000"/>
              </a:lnSpc>
            </a:pPr>
            <a:r>
              <a:rPr lang="en-GB" sz="3400" b="1" dirty="0">
                <a:solidFill>
                  <a:srgbClr val="660066"/>
                </a:solidFill>
              </a:rPr>
              <a:t>Paul believes that Jesus came to obliterate a works based relationship and to reveal Gods heart of unconditional, grace – </a:t>
            </a:r>
            <a:br>
              <a:rPr lang="en-GB" sz="3400" b="1" dirty="0">
                <a:solidFill>
                  <a:srgbClr val="660066"/>
                </a:solidFill>
              </a:rPr>
            </a:br>
            <a:r>
              <a:rPr lang="en-GB" sz="3400" b="1" dirty="0">
                <a:solidFill>
                  <a:srgbClr val="660066"/>
                </a:solidFill>
              </a:rPr>
              <a:t>filled, unchanging love. </a:t>
            </a:r>
            <a:endParaRPr lang="en-GB" sz="3400" b="1" i="1" dirty="0">
              <a:solidFill>
                <a:srgbClr val="660066"/>
              </a:solidFill>
            </a:endParaRPr>
          </a:p>
        </p:txBody>
      </p:sp>
    </p:spTree>
    <p:extLst>
      <p:ext uri="{BB962C8B-B14F-4D97-AF65-F5344CB8AC3E}">
        <p14:creationId xmlns:p14="http://schemas.microsoft.com/office/powerpoint/2010/main" val="152416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811590"/>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83281"/>
            <a:ext cx="7755718" cy="5262979"/>
          </a:xfrm>
          <a:prstGeom prst="rect">
            <a:avLst/>
          </a:prstGeom>
          <a:noFill/>
        </p:spPr>
        <p:txBody>
          <a:bodyPr wrap="square" rtlCol="0">
            <a:spAutoFit/>
          </a:bodyPr>
          <a:lstStyle/>
          <a:p>
            <a:pPr lvl="0"/>
            <a:r>
              <a:rPr lang="en-GB" sz="3200" b="1" dirty="0">
                <a:solidFill>
                  <a:srgbClr val="FFFFFF"/>
                </a:solidFill>
              </a:rPr>
              <a:t>Faith alone, not rituals – </a:t>
            </a:r>
            <a:r>
              <a:rPr lang="en-GB" sz="3200" dirty="0">
                <a:solidFill>
                  <a:srgbClr val="FFFFFF"/>
                </a:solidFill>
              </a:rPr>
              <a:t>Romans: 4:9-12</a:t>
            </a:r>
          </a:p>
          <a:p>
            <a:pPr lvl="0"/>
            <a:endParaRPr lang="en-GB" sz="3200" dirty="0"/>
          </a:p>
          <a:p>
            <a:pPr lvl="0"/>
            <a:r>
              <a:rPr lang="en-GB" sz="2400" dirty="0"/>
              <a:t>If Abraham and his descendants, including David, were set apart by God by the Jewish ritual of circumcision, then how can Paul argue that justification by faith is available to both Jews (the circumcised) and gentiles (the un circumcised)?</a:t>
            </a:r>
          </a:p>
          <a:p>
            <a:pPr lvl="0"/>
            <a:endParaRPr lang="en-GB" sz="2400" dirty="0"/>
          </a:p>
          <a:p>
            <a:r>
              <a:rPr lang="en-GB" sz="2400" dirty="0"/>
              <a:t>Paul’s answer couldn’t be any clearer. God accepted (justified) Abraham first, and Abraham was circumcised </a:t>
            </a:r>
            <a:br>
              <a:rPr lang="en-GB" sz="2400" dirty="0"/>
            </a:br>
            <a:r>
              <a:rPr lang="en-GB" sz="2400" dirty="0"/>
              <a:t>later – Verse 10</a:t>
            </a:r>
          </a:p>
          <a:p>
            <a:pPr lvl="0"/>
            <a:r>
              <a:rPr lang="en-GB" sz="2400" dirty="0"/>
              <a:t> </a:t>
            </a:r>
          </a:p>
          <a:p>
            <a:pPr lvl="0"/>
            <a:r>
              <a:rPr lang="en-GB" sz="2800" b="1" dirty="0"/>
              <a:t>What does that mean for us today? </a:t>
            </a:r>
          </a:p>
          <a:p>
            <a:pPr lvl="0"/>
            <a:r>
              <a:rPr lang="en-GB" sz="2800" b="1" dirty="0"/>
              <a:t>Do we have rituals?</a:t>
            </a:r>
            <a:endParaRPr lang="en-GB" sz="2800" dirty="0"/>
          </a:p>
        </p:txBody>
      </p:sp>
    </p:spTree>
    <p:extLst>
      <p:ext uri="{BB962C8B-B14F-4D97-AF65-F5344CB8AC3E}">
        <p14:creationId xmlns:p14="http://schemas.microsoft.com/office/powerpoint/2010/main" val="614933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811590"/>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83281"/>
            <a:ext cx="7755718" cy="4401205"/>
          </a:xfrm>
          <a:prstGeom prst="rect">
            <a:avLst/>
          </a:prstGeom>
          <a:noFill/>
        </p:spPr>
        <p:txBody>
          <a:bodyPr wrap="square" rtlCol="0">
            <a:spAutoFit/>
          </a:bodyPr>
          <a:lstStyle/>
          <a:p>
            <a:pPr lvl="0"/>
            <a:r>
              <a:rPr lang="en-GB" sz="3200" b="1" dirty="0">
                <a:solidFill>
                  <a:srgbClr val="FFFFFF"/>
                </a:solidFill>
              </a:rPr>
              <a:t>Faith alone, not the Law – </a:t>
            </a:r>
            <a:r>
              <a:rPr lang="en-GB" sz="3200" dirty="0">
                <a:solidFill>
                  <a:srgbClr val="FFFFFF"/>
                </a:solidFill>
              </a:rPr>
              <a:t>Romans: 4:13-17</a:t>
            </a:r>
          </a:p>
          <a:p>
            <a:pPr lvl="0"/>
            <a:endParaRPr lang="en-GB" sz="3200" dirty="0"/>
          </a:p>
          <a:p>
            <a:pPr lvl="0"/>
            <a:r>
              <a:rPr lang="en-GB" sz="2400" dirty="0"/>
              <a:t>The Jews considered the Mosaic Law, which was a special revelation of God’s standards for human conduct, to be the basis for a right relationship with God. </a:t>
            </a:r>
          </a:p>
          <a:p>
            <a:pPr lvl="0"/>
            <a:endParaRPr lang="en-GB" sz="2400" dirty="0"/>
          </a:p>
          <a:p>
            <a:pPr lvl="0"/>
            <a:r>
              <a:rPr lang="en-GB" sz="2400" dirty="0"/>
              <a:t>If they kept the law, they reasoned, then they were good enough in god’s sight. </a:t>
            </a:r>
          </a:p>
          <a:p>
            <a:pPr lvl="0"/>
            <a:endParaRPr lang="en-GB" sz="2400" dirty="0"/>
          </a:p>
          <a:p>
            <a:pPr lvl="0"/>
            <a:r>
              <a:rPr lang="en-GB" sz="2400" b="1" dirty="0"/>
              <a:t>Paul reminds us that no one can keep the law in </a:t>
            </a:r>
            <a:br>
              <a:rPr lang="en-GB" sz="2400" b="1" dirty="0"/>
            </a:br>
            <a:r>
              <a:rPr lang="en-GB" sz="2400" b="1" dirty="0"/>
              <a:t>all its entirety.</a:t>
            </a:r>
            <a:endParaRPr lang="en-GB" sz="2800" b="1" dirty="0"/>
          </a:p>
        </p:txBody>
      </p:sp>
    </p:spTree>
    <p:extLst>
      <p:ext uri="{BB962C8B-B14F-4D97-AF65-F5344CB8AC3E}">
        <p14:creationId xmlns:p14="http://schemas.microsoft.com/office/powerpoint/2010/main" val="2392886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976708"/>
            <a:ext cx="3994578"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6" name="Rectangle 5"/>
          <p:cNvSpPr/>
          <p:nvPr/>
        </p:nvSpPr>
        <p:spPr>
          <a:xfrm>
            <a:off x="635034" y="2614144"/>
            <a:ext cx="6165991"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1048399"/>
            <a:ext cx="7755718" cy="4616648"/>
          </a:xfrm>
          <a:prstGeom prst="rect">
            <a:avLst/>
          </a:prstGeom>
          <a:noFill/>
        </p:spPr>
        <p:txBody>
          <a:bodyPr wrap="square" rtlCol="0">
            <a:spAutoFit/>
          </a:bodyPr>
          <a:lstStyle/>
          <a:p>
            <a:pPr>
              <a:spcAft>
                <a:spcPts val="1200"/>
              </a:spcAft>
            </a:pPr>
            <a:r>
              <a:rPr lang="en-GB" sz="3200" b="1" dirty="0">
                <a:solidFill>
                  <a:schemeClr val="bg1"/>
                </a:solidFill>
              </a:rPr>
              <a:t>How can I be justified </a:t>
            </a:r>
          </a:p>
          <a:p>
            <a:r>
              <a:rPr lang="en-GB" sz="3200" b="1" dirty="0"/>
              <a:t>Sola Fide – By faith alone</a:t>
            </a:r>
          </a:p>
          <a:p>
            <a:endParaRPr lang="en-GB" sz="3200" b="1" dirty="0"/>
          </a:p>
          <a:p>
            <a:pPr>
              <a:spcAft>
                <a:spcPts val="1200"/>
              </a:spcAft>
            </a:pPr>
            <a:r>
              <a:rPr lang="en-GB" sz="3200" b="1" dirty="0">
                <a:solidFill>
                  <a:schemeClr val="bg1"/>
                </a:solidFill>
              </a:rPr>
              <a:t>How can I be made right with God</a:t>
            </a:r>
          </a:p>
          <a:p>
            <a:pPr>
              <a:spcAft>
                <a:spcPts val="1200"/>
              </a:spcAft>
            </a:pPr>
            <a:r>
              <a:rPr lang="en-GB" sz="3200" b="1" dirty="0"/>
              <a:t>Sola Fide – By faith alone</a:t>
            </a:r>
          </a:p>
          <a:p>
            <a:endParaRPr lang="en-GB" sz="3200" b="1" dirty="0"/>
          </a:p>
          <a:p>
            <a:pPr lvl="0"/>
            <a:r>
              <a:rPr lang="en-GB" sz="2400" dirty="0"/>
              <a:t>So the big theme in Romans 4 is that </a:t>
            </a:r>
            <a:r>
              <a:rPr lang="en-GB" sz="2400" b="1" dirty="0"/>
              <a:t>we are saved by faith alone</a:t>
            </a:r>
            <a:r>
              <a:rPr lang="en-GB" sz="2400" dirty="0"/>
              <a:t>. We are declared not guilty not because of what we have done but because of what he has done for us in Jesus.</a:t>
            </a:r>
            <a:endParaRPr lang="en-GB" sz="2800" b="1" dirty="0"/>
          </a:p>
        </p:txBody>
      </p:sp>
    </p:spTree>
    <p:extLst>
      <p:ext uri="{BB962C8B-B14F-4D97-AF65-F5344CB8AC3E}">
        <p14:creationId xmlns:p14="http://schemas.microsoft.com/office/powerpoint/2010/main" val="3309508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525573" y="660979"/>
            <a:ext cx="8116764" cy="854080"/>
          </a:xfrm>
          <a:prstGeom prst="rect">
            <a:avLst/>
          </a:prstGeom>
          <a:noFill/>
        </p:spPr>
        <p:txBody>
          <a:bodyPr wrap="square" rtlCol="0">
            <a:spAutoFit/>
          </a:bodyPr>
          <a:lstStyle/>
          <a:p>
            <a:pPr algn="ctr">
              <a:lnSpc>
                <a:spcPct val="90000"/>
              </a:lnSpc>
              <a:spcAft>
                <a:spcPts val="1200"/>
              </a:spcAft>
            </a:pPr>
            <a:r>
              <a:rPr lang="en-GB" sz="5400" i="1" dirty="0">
                <a:solidFill>
                  <a:srgbClr val="660066"/>
                </a:solidFill>
              </a:rPr>
              <a:t>“The just shall live by faith”</a:t>
            </a:r>
          </a:p>
        </p:txBody>
      </p:sp>
      <p:pic>
        <p:nvPicPr>
          <p:cNvPr id="3" name="Picture 2" descr="circa-1520-protestant-reformer-martin-luther-1483---1546-a-leading-figure-in-the-reformation-photo-by-stock-montage_getty-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60" y="1792269"/>
            <a:ext cx="4462680" cy="4462680"/>
          </a:xfrm>
          <a:prstGeom prst="rect">
            <a:avLst/>
          </a:prstGeom>
        </p:spPr>
      </p:pic>
      <p:sp>
        <p:nvSpPr>
          <p:cNvPr id="6" name="TextBox 5"/>
          <p:cNvSpPr txBox="1"/>
          <p:nvPr/>
        </p:nvSpPr>
        <p:spPr>
          <a:xfrm>
            <a:off x="2665020" y="5565456"/>
            <a:ext cx="2271869" cy="487313"/>
          </a:xfrm>
          <a:prstGeom prst="rect">
            <a:avLst/>
          </a:prstGeom>
          <a:noFill/>
        </p:spPr>
        <p:txBody>
          <a:bodyPr wrap="square" rtlCol="0">
            <a:spAutoFit/>
          </a:bodyPr>
          <a:lstStyle/>
          <a:p>
            <a:pPr>
              <a:lnSpc>
                <a:spcPct val="90000"/>
              </a:lnSpc>
              <a:spcAft>
                <a:spcPts val="1200"/>
              </a:spcAft>
            </a:pPr>
            <a:r>
              <a:rPr lang="en-GB" sz="2800" dirty="0">
                <a:solidFill>
                  <a:srgbClr val="FFFFFF"/>
                </a:solidFill>
              </a:rPr>
              <a:t>Martin Luther</a:t>
            </a:r>
          </a:p>
        </p:txBody>
      </p:sp>
    </p:spTree>
    <p:extLst>
      <p:ext uri="{BB962C8B-B14F-4D97-AF65-F5344CB8AC3E}">
        <p14:creationId xmlns:p14="http://schemas.microsoft.com/office/powerpoint/2010/main" val="265752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888958" y="882027"/>
            <a:ext cx="7622567" cy="4647427"/>
          </a:xfrm>
          <a:prstGeom prst="rect">
            <a:avLst/>
          </a:prstGeom>
          <a:noFill/>
        </p:spPr>
        <p:txBody>
          <a:bodyPr wrap="square" rtlCol="0">
            <a:spAutoFit/>
          </a:bodyPr>
          <a:lstStyle/>
          <a:p>
            <a:r>
              <a:rPr lang="en-GB" sz="3600" dirty="0">
                <a:solidFill>
                  <a:srgbClr val="660066"/>
                </a:solidFill>
              </a:rPr>
              <a:t>The big theme in Romans Chapter 4 is </a:t>
            </a:r>
            <a:r>
              <a:rPr lang="en-GB" sz="3600" i="1" dirty="0">
                <a:solidFill>
                  <a:srgbClr val="660066"/>
                </a:solidFill>
              </a:rPr>
              <a:t>Justification by faith alone</a:t>
            </a:r>
            <a:r>
              <a:rPr lang="en-GB" sz="3600" dirty="0">
                <a:solidFill>
                  <a:srgbClr val="660066"/>
                </a:solidFill>
              </a:rPr>
              <a:t> – </a:t>
            </a:r>
            <a:r>
              <a:rPr lang="en-GB" sz="3600" b="1" dirty="0">
                <a:solidFill>
                  <a:srgbClr val="660066"/>
                </a:solidFill>
              </a:rPr>
              <a:t>‘Sola Fide’</a:t>
            </a:r>
          </a:p>
          <a:p>
            <a:endParaRPr lang="en-GB" sz="2800" b="1" i="1" dirty="0">
              <a:solidFill>
                <a:srgbClr val="660066"/>
              </a:solidFill>
            </a:endParaRPr>
          </a:p>
          <a:p>
            <a:pPr lvl="1"/>
            <a:r>
              <a:rPr lang="en-GB" sz="2800" b="1" i="1" dirty="0"/>
              <a:t>Justification means being declared righteous. </a:t>
            </a:r>
            <a:br>
              <a:rPr lang="en-GB" sz="2800" b="1" i="1" dirty="0"/>
            </a:br>
            <a:r>
              <a:rPr lang="en-GB" sz="2800" b="1" i="1" dirty="0"/>
              <a:t>It is a legal term used in the Bible to describe </a:t>
            </a:r>
            <a:br>
              <a:rPr lang="en-GB" sz="2800" b="1" i="1" dirty="0"/>
            </a:br>
            <a:r>
              <a:rPr lang="en-GB" sz="2800" b="1" i="1" dirty="0"/>
              <a:t>the act of God in which He declares that a </a:t>
            </a:r>
            <a:br>
              <a:rPr lang="en-GB" sz="2800" b="1" i="1" dirty="0"/>
            </a:br>
            <a:r>
              <a:rPr lang="en-GB" sz="2800" b="1" i="1" dirty="0"/>
              <a:t>person is not guilty. </a:t>
            </a:r>
          </a:p>
          <a:p>
            <a:pPr lvl="1"/>
            <a:br>
              <a:rPr lang="en-GB" sz="2800" b="1" i="1" dirty="0"/>
            </a:br>
            <a:r>
              <a:rPr lang="en-GB" sz="2800" b="1" i="1" dirty="0"/>
              <a:t>A person who is justified is therefore in a </a:t>
            </a:r>
            <a:br>
              <a:rPr lang="en-GB" sz="2800" b="1" i="1" dirty="0"/>
            </a:br>
            <a:r>
              <a:rPr lang="en-GB" sz="2800" b="1" i="1" dirty="0"/>
              <a:t>state of acceptance with God.</a:t>
            </a:r>
          </a:p>
        </p:txBody>
      </p:sp>
    </p:spTree>
    <p:extLst>
      <p:ext uri="{BB962C8B-B14F-4D97-AF65-F5344CB8AC3E}">
        <p14:creationId xmlns:p14="http://schemas.microsoft.com/office/powerpoint/2010/main" val="3213234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35866" y="1035651"/>
            <a:ext cx="8482934" cy="1754327"/>
          </a:xfrm>
          <a:prstGeom prst="rect">
            <a:avLst/>
          </a:prstGeom>
          <a:noFill/>
        </p:spPr>
        <p:txBody>
          <a:bodyPr wrap="square" rtlCol="0">
            <a:spAutoFit/>
          </a:bodyPr>
          <a:lstStyle/>
          <a:p>
            <a:pPr algn="ctr"/>
            <a:r>
              <a:rPr lang="en-GB" sz="3600" dirty="0">
                <a:solidFill>
                  <a:srgbClr val="000000"/>
                </a:solidFill>
              </a:rPr>
              <a:t>Who would you say has been the most revered, honoured, respected, influential man or woman who has ever lived?</a:t>
            </a:r>
          </a:p>
        </p:txBody>
      </p:sp>
      <p:pic>
        <p:nvPicPr>
          <p:cNvPr id="5" name="Picture 4" descr="220px-Mother_Teresa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322" y="3306906"/>
            <a:ext cx="1723688" cy="2373989"/>
          </a:xfrm>
          <a:prstGeom prst="rect">
            <a:avLst/>
          </a:prstGeom>
        </p:spPr>
      </p:pic>
      <p:sp>
        <p:nvSpPr>
          <p:cNvPr id="6" name="Rectangle 5"/>
          <p:cNvSpPr/>
          <p:nvPr/>
        </p:nvSpPr>
        <p:spPr>
          <a:xfrm>
            <a:off x="953202" y="3304668"/>
            <a:ext cx="505555" cy="923330"/>
          </a:xfrm>
          <a:prstGeom prst="rect">
            <a:avLst/>
          </a:prstGeom>
        </p:spPr>
        <p:txBody>
          <a:bodyPr wrap="none">
            <a:spAutoFit/>
          </a:bodyPr>
          <a:lstStyle/>
          <a:p>
            <a:r>
              <a:rPr lang="en-GB" sz="5400" b="1" dirty="0">
                <a:solidFill>
                  <a:schemeClr val="bg1"/>
                </a:solidFill>
              </a:rPr>
              <a:t>?</a:t>
            </a:r>
            <a:endParaRPr lang="en-US" sz="5400" b="1" dirty="0">
              <a:solidFill>
                <a:schemeClr val="bg1"/>
              </a:solidFill>
            </a:endParaRPr>
          </a:p>
        </p:txBody>
      </p:sp>
      <p:pic>
        <p:nvPicPr>
          <p:cNvPr id="8" name="Picture 7"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7801" y="3306906"/>
            <a:ext cx="1584750" cy="2381455"/>
          </a:xfrm>
          <a:prstGeom prst="rect">
            <a:avLst/>
          </a:prstGeom>
        </p:spPr>
      </p:pic>
      <p:sp>
        <p:nvSpPr>
          <p:cNvPr id="9" name="Rectangle 8"/>
          <p:cNvSpPr/>
          <p:nvPr/>
        </p:nvSpPr>
        <p:spPr>
          <a:xfrm>
            <a:off x="3765538" y="3306906"/>
            <a:ext cx="505555" cy="923330"/>
          </a:xfrm>
          <a:prstGeom prst="rect">
            <a:avLst/>
          </a:prstGeom>
        </p:spPr>
        <p:txBody>
          <a:bodyPr wrap="none">
            <a:spAutoFit/>
          </a:bodyPr>
          <a:lstStyle/>
          <a:p>
            <a:r>
              <a:rPr lang="en-GB" sz="5400" b="1" dirty="0">
                <a:solidFill>
                  <a:schemeClr val="bg1"/>
                </a:solidFill>
              </a:rPr>
              <a:t>?</a:t>
            </a:r>
            <a:endParaRPr lang="en-US" sz="5400" b="1" dirty="0">
              <a:solidFill>
                <a:schemeClr val="bg1"/>
              </a:solidFill>
            </a:endParaRPr>
          </a:p>
        </p:txBody>
      </p:sp>
      <p:pic>
        <p:nvPicPr>
          <p:cNvPr id="10" name="Picture 9"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7152" y="3303882"/>
            <a:ext cx="1646261" cy="2376264"/>
          </a:xfrm>
          <a:prstGeom prst="rect">
            <a:avLst/>
          </a:prstGeom>
        </p:spPr>
      </p:pic>
      <p:sp>
        <p:nvSpPr>
          <p:cNvPr id="11" name="Rectangle 10"/>
          <p:cNvSpPr/>
          <p:nvPr/>
        </p:nvSpPr>
        <p:spPr>
          <a:xfrm>
            <a:off x="4573458" y="3314808"/>
            <a:ext cx="505555" cy="923330"/>
          </a:xfrm>
          <a:prstGeom prst="rect">
            <a:avLst/>
          </a:prstGeom>
        </p:spPr>
        <p:txBody>
          <a:bodyPr wrap="none">
            <a:spAutoFit/>
          </a:bodyPr>
          <a:lstStyle/>
          <a:p>
            <a:r>
              <a:rPr lang="en-GB" sz="5400" b="1" dirty="0">
                <a:solidFill>
                  <a:schemeClr val="bg1"/>
                </a:solidFill>
              </a:rPr>
              <a:t>?</a:t>
            </a:r>
            <a:endParaRPr lang="en-US" sz="5400" b="1" dirty="0">
              <a:solidFill>
                <a:schemeClr val="bg1"/>
              </a:solidFill>
            </a:endParaRPr>
          </a:p>
        </p:txBody>
      </p:sp>
      <p:pic>
        <p:nvPicPr>
          <p:cNvPr id="16" name="Picture 15" descr="Screen Shot 2020-05-29 at 21.25.1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13443" y="3303882"/>
            <a:ext cx="1885001" cy="2376263"/>
          </a:xfrm>
          <a:prstGeom prst="rect">
            <a:avLst/>
          </a:prstGeom>
        </p:spPr>
      </p:pic>
      <p:sp>
        <p:nvSpPr>
          <p:cNvPr id="13" name="Rectangle 12"/>
          <p:cNvSpPr/>
          <p:nvPr/>
        </p:nvSpPr>
        <p:spPr>
          <a:xfrm>
            <a:off x="6313444" y="3314808"/>
            <a:ext cx="505555" cy="923330"/>
          </a:xfrm>
          <a:prstGeom prst="rect">
            <a:avLst/>
          </a:prstGeom>
        </p:spPr>
        <p:txBody>
          <a:bodyPr wrap="none">
            <a:spAutoFit/>
          </a:bodyPr>
          <a:lstStyle/>
          <a:p>
            <a:r>
              <a:rPr lang="en-GB" sz="5400" b="1" dirty="0">
                <a:solidFill>
                  <a:schemeClr val="bg1"/>
                </a:solidFill>
              </a:rPr>
              <a:t>?</a:t>
            </a:r>
            <a:endParaRPr lang="en-US" sz="5400" b="1" dirty="0">
              <a:solidFill>
                <a:schemeClr val="bg1"/>
              </a:solidFill>
            </a:endParaRPr>
          </a:p>
        </p:txBody>
      </p:sp>
    </p:spTree>
    <p:extLst>
      <p:ext uri="{BB962C8B-B14F-4D97-AF65-F5344CB8AC3E}">
        <p14:creationId xmlns:p14="http://schemas.microsoft.com/office/powerpoint/2010/main" val="1499557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735323" y="647725"/>
            <a:ext cx="6178370" cy="5262980"/>
          </a:xfrm>
          <a:prstGeom prst="rect">
            <a:avLst/>
          </a:prstGeom>
          <a:noFill/>
        </p:spPr>
        <p:txBody>
          <a:bodyPr wrap="square" rtlCol="0">
            <a:spAutoFit/>
          </a:bodyPr>
          <a:lstStyle/>
          <a:p>
            <a:r>
              <a:rPr lang="en-GB" sz="2800" dirty="0"/>
              <a:t>Abraham is considered to </a:t>
            </a:r>
            <a:br>
              <a:rPr lang="en-GB" sz="2800" dirty="0"/>
            </a:br>
            <a:r>
              <a:rPr lang="en-GB" sz="2800" dirty="0"/>
              <a:t>be the founding Father </a:t>
            </a:r>
            <a:br>
              <a:rPr lang="en-GB" sz="2800" dirty="0"/>
            </a:br>
            <a:r>
              <a:rPr lang="en-GB" sz="2800" dirty="0"/>
              <a:t>of three monotheistic </a:t>
            </a:r>
            <a:br>
              <a:rPr lang="en-GB" sz="2800" dirty="0"/>
            </a:br>
            <a:r>
              <a:rPr lang="en-GB" sz="2800" dirty="0"/>
              <a:t>religions: Judaism, Islam </a:t>
            </a:r>
            <a:br>
              <a:rPr lang="en-GB" sz="2800" dirty="0"/>
            </a:br>
            <a:r>
              <a:rPr lang="en-GB" sz="2800" dirty="0"/>
              <a:t>&amp; Christianity.</a:t>
            </a:r>
          </a:p>
          <a:p>
            <a:endParaRPr lang="en-GB" sz="2800" dirty="0"/>
          </a:p>
          <a:p>
            <a:r>
              <a:rPr lang="en-GB" sz="2800" dirty="0"/>
              <a:t>Whether you are reading </a:t>
            </a:r>
            <a:br>
              <a:rPr lang="en-GB" sz="2800" dirty="0"/>
            </a:br>
            <a:r>
              <a:rPr lang="en-GB" sz="2800" dirty="0"/>
              <a:t>the writings of the </a:t>
            </a:r>
            <a:br>
              <a:rPr lang="en-GB" sz="2800" dirty="0"/>
            </a:br>
            <a:r>
              <a:rPr lang="en-GB" sz="2800" dirty="0"/>
              <a:t>Old Testament Hebrew </a:t>
            </a:r>
            <a:br>
              <a:rPr lang="en-GB" sz="2800" dirty="0"/>
            </a:br>
            <a:r>
              <a:rPr lang="en-GB" sz="2800" dirty="0"/>
              <a:t>prophets, the Epistles in the </a:t>
            </a:r>
            <a:br>
              <a:rPr lang="en-GB" sz="2800" dirty="0"/>
            </a:br>
            <a:r>
              <a:rPr lang="en-GB" sz="2800" dirty="0"/>
              <a:t>New Testament, or the Koran each refers to Abraham as the ‘Friend of God’. </a:t>
            </a:r>
          </a:p>
        </p:txBody>
      </p:sp>
      <p:pic>
        <p:nvPicPr>
          <p:cNvPr id="6" name="Picture 5" descr="1102013273_univ_lsr_x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8831" y="586273"/>
            <a:ext cx="3761831" cy="3482746"/>
          </a:xfrm>
          <a:prstGeom prst="rect">
            <a:avLst/>
          </a:prstGeom>
        </p:spPr>
      </p:pic>
    </p:spTree>
    <p:extLst>
      <p:ext uri="{BB962C8B-B14F-4D97-AF65-F5344CB8AC3E}">
        <p14:creationId xmlns:p14="http://schemas.microsoft.com/office/powerpoint/2010/main" val="3227230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811590"/>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83281"/>
            <a:ext cx="7520139" cy="4524315"/>
          </a:xfrm>
          <a:prstGeom prst="rect">
            <a:avLst/>
          </a:prstGeom>
          <a:noFill/>
        </p:spPr>
        <p:txBody>
          <a:bodyPr wrap="square" rtlCol="0">
            <a:spAutoFit/>
          </a:bodyPr>
          <a:lstStyle/>
          <a:p>
            <a:pPr lvl="0"/>
            <a:r>
              <a:rPr lang="en-GB" sz="3200" b="1" dirty="0">
                <a:solidFill>
                  <a:srgbClr val="FFFFFF"/>
                </a:solidFill>
              </a:rPr>
              <a:t>Faith alone, not works – </a:t>
            </a:r>
            <a:r>
              <a:rPr lang="en-GB" sz="3200" dirty="0">
                <a:solidFill>
                  <a:srgbClr val="FFFFFF"/>
                </a:solidFill>
              </a:rPr>
              <a:t>Romans: 4:1-8</a:t>
            </a:r>
          </a:p>
          <a:p>
            <a:pPr lvl="0"/>
            <a:endParaRPr lang="en-GB" sz="3200" dirty="0"/>
          </a:p>
          <a:p>
            <a:pPr lvl="0"/>
            <a:r>
              <a:rPr lang="en-GB" sz="3200" dirty="0"/>
              <a:t>So was Abraham saved by works or faith? </a:t>
            </a:r>
          </a:p>
          <a:p>
            <a:pPr lvl="0"/>
            <a:endParaRPr lang="en-GB" sz="3200" dirty="0"/>
          </a:p>
          <a:p>
            <a:pPr lvl="0"/>
            <a:r>
              <a:rPr lang="en-GB" sz="3200" b="1" dirty="0"/>
              <a:t>What does the scripture say? </a:t>
            </a:r>
          </a:p>
          <a:p>
            <a:pPr lvl="0"/>
            <a:endParaRPr lang="en-GB" sz="3200" dirty="0"/>
          </a:p>
          <a:p>
            <a:pPr lvl="0"/>
            <a:r>
              <a:rPr lang="en-GB" sz="3200" dirty="0"/>
              <a:t>Paul quotes Genesis 15:6 </a:t>
            </a:r>
            <a:br>
              <a:rPr lang="en-GB" sz="3200" dirty="0"/>
            </a:br>
            <a:r>
              <a:rPr lang="en-GB" sz="3200" i="1" dirty="0"/>
              <a:t>Abraham believed God, and it was credited it him as righteousness – </a:t>
            </a:r>
            <a:r>
              <a:rPr lang="en-GB" sz="3200" dirty="0"/>
              <a:t>Verse 3</a:t>
            </a:r>
          </a:p>
        </p:txBody>
      </p:sp>
    </p:spTree>
    <p:extLst>
      <p:ext uri="{BB962C8B-B14F-4D97-AF65-F5344CB8AC3E}">
        <p14:creationId xmlns:p14="http://schemas.microsoft.com/office/powerpoint/2010/main" val="490190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2"/>
          <p:cNvSpPr/>
          <p:nvPr/>
        </p:nvSpPr>
        <p:spPr>
          <a:xfrm>
            <a:off x="635036" y="811590"/>
            <a:ext cx="7856004" cy="1113822"/>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811590"/>
            <a:ext cx="7755718" cy="5293756"/>
          </a:xfrm>
          <a:prstGeom prst="rect">
            <a:avLst/>
          </a:prstGeom>
          <a:noFill/>
        </p:spPr>
        <p:txBody>
          <a:bodyPr wrap="square" rtlCol="0">
            <a:spAutoFit/>
          </a:bodyPr>
          <a:lstStyle/>
          <a:p>
            <a:r>
              <a:rPr lang="en-GB" sz="3200" dirty="0">
                <a:solidFill>
                  <a:srgbClr val="FFFFFF"/>
                </a:solidFill>
              </a:rPr>
              <a:t>Paul goes on to say if we </a:t>
            </a:r>
            <a:r>
              <a:rPr lang="en-GB" sz="3200" b="1" dirty="0">
                <a:solidFill>
                  <a:srgbClr val="FFFFFF"/>
                </a:solidFill>
              </a:rPr>
              <a:t>work for something then it is not a free gift</a:t>
            </a:r>
            <a:r>
              <a:rPr lang="en-GB" sz="3200" dirty="0">
                <a:solidFill>
                  <a:srgbClr val="FFFFFF"/>
                </a:solidFill>
              </a:rPr>
              <a:t>. Verse 4 </a:t>
            </a:r>
          </a:p>
          <a:p>
            <a:r>
              <a:rPr lang="en-GB" dirty="0"/>
              <a:t> </a:t>
            </a:r>
          </a:p>
          <a:p>
            <a:r>
              <a:rPr lang="en-GB" sz="3200" dirty="0"/>
              <a:t>He then brings King David into the argument. David is right up there with Abraham in significance to the Jews. He is the greatest King of Israel, a man after God’s own heart. Was David justified by faith as well? Absolutely. David had a sin debt he couldn’t pay back, yet he experienced God’s great mercy and forgiveness. Verses 6-8</a:t>
            </a:r>
          </a:p>
        </p:txBody>
      </p:sp>
    </p:spTree>
    <p:extLst>
      <p:ext uri="{BB962C8B-B14F-4D97-AF65-F5344CB8AC3E}">
        <p14:creationId xmlns:p14="http://schemas.microsoft.com/office/powerpoint/2010/main" val="3521187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635036" y="688693"/>
            <a:ext cx="7856004" cy="755368"/>
          </a:xfrm>
          <a:prstGeom prst="rect">
            <a:avLst/>
          </a:prstGeom>
          <a:solidFill>
            <a:srgbClr val="FF66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FFFFFF"/>
              </a:solidFill>
            </a:endParaRPr>
          </a:p>
        </p:txBody>
      </p:sp>
      <p:sp>
        <p:nvSpPr>
          <p:cNvPr id="4" name="TextBox 3"/>
          <p:cNvSpPr txBox="1"/>
          <p:nvPr/>
        </p:nvSpPr>
        <p:spPr>
          <a:xfrm>
            <a:off x="735322" y="760384"/>
            <a:ext cx="7520139" cy="5386090"/>
          </a:xfrm>
          <a:prstGeom prst="rect">
            <a:avLst/>
          </a:prstGeom>
          <a:noFill/>
        </p:spPr>
        <p:txBody>
          <a:bodyPr wrap="square" rtlCol="0">
            <a:spAutoFit/>
          </a:bodyPr>
          <a:lstStyle/>
          <a:p>
            <a:pPr lvl="0"/>
            <a:r>
              <a:rPr lang="en-GB" sz="3200" b="1" dirty="0">
                <a:solidFill>
                  <a:srgbClr val="FFFFFF"/>
                </a:solidFill>
              </a:rPr>
              <a:t>What about us?</a:t>
            </a:r>
          </a:p>
          <a:p>
            <a:pPr lvl="0"/>
            <a:endParaRPr lang="en-GB" sz="3200" dirty="0"/>
          </a:p>
          <a:p>
            <a:pPr lvl="0"/>
            <a:r>
              <a:rPr lang="en-GB" sz="2000" dirty="0"/>
              <a:t>The first beatitude is: “</a:t>
            </a:r>
            <a:r>
              <a:rPr lang="en-GB" sz="2000" i="1" dirty="0"/>
              <a:t>Blessed are the poor in spirit for theirs is the Kingdom of Heaven.” </a:t>
            </a:r>
          </a:p>
          <a:p>
            <a:pPr lvl="0"/>
            <a:endParaRPr lang="en-GB" sz="2000" dirty="0"/>
          </a:p>
          <a:p>
            <a:pPr lvl="0"/>
            <a:r>
              <a:rPr lang="en-GB" sz="2000" b="1" dirty="0"/>
              <a:t>What does it mean to be poor in spirit? </a:t>
            </a:r>
          </a:p>
          <a:p>
            <a:pPr lvl="0"/>
            <a:endParaRPr lang="en-GB" sz="2000" dirty="0"/>
          </a:p>
          <a:p>
            <a:pPr lvl="0"/>
            <a:r>
              <a:rPr lang="en-GB" sz="2000" dirty="0"/>
              <a:t>To be poor in spirit means to recognize how far short we fall in relation to God’s standards, to understand that we are up to our eyes in debt and as a consequence throw ourselves on the mercy of God. </a:t>
            </a:r>
          </a:p>
          <a:p>
            <a:pPr lvl="0"/>
            <a:endParaRPr lang="en-GB" sz="2000" dirty="0"/>
          </a:p>
          <a:p>
            <a:pPr lvl="0"/>
            <a:r>
              <a:rPr lang="en-GB" sz="2000" dirty="0"/>
              <a:t>To be poor in spirit is to acknowledge that we are totally dependent on God’s grace and mercy, and to cry out to him for his help in all things.</a:t>
            </a:r>
          </a:p>
          <a:p>
            <a:pPr lvl="0"/>
            <a:endParaRPr lang="en-GB" sz="2000" dirty="0"/>
          </a:p>
          <a:p>
            <a:pPr lvl="0"/>
            <a:r>
              <a:rPr lang="en-GB" sz="2000" dirty="0"/>
              <a:t>So why are we so often reluctant to do this? To acknowledge our need to acknowledge our weakness?</a:t>
            </a:r>
          </a:p>
        </p:txBody>
      </p:sp>
    </p:spTree>
    <p:extLst>
      <p:ext uri="{BB962C8B-B14F-4D97-AF65-F5344CB8AC3E}">
        <p14:creationId xmlns:p14="http://schemas.microsoft.com/office/powerpoint/2010/main" val="179246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BC_Roman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114293" y="882027"/>
            <a:ext cx="7089957" cy="4893647"/>
          </a:xfrm>
          <a:prstGeom prst="rect">
            <a:avLst/>
          </a:prstGeom>
          <a:noFill/>
        </p:spPr>
        <p:txBody>
          <a:bodyPr wrap="square" rtlCol="0">
            <a:spAutoFit/>
          </a:bodyPr>
          <a:lstStyle/>
          <a:p>
            <a:r>
              <a:rPr lang="en-GB" sz="2400" b="1" dirty="0">
                <a:solidFill>
                  <a:srgbClr val="000000"/>
                </a:solidFill>
              </a:rPr>
              <a:t>Brennan Manning in his book the Ragamuffin Gospel reminds us of this truth.</a:t>
            </a:r>
          </a:p>
          <a:p>
            <a:endParaRPr lang="en-GB" sz="2400" dirty="0">
              <a:solidFill>
                <a:srgbClr val="000000"/>
              </a:solidFill>
            </a:endParaRPr>
          </a:p>
          <a:p>
            <a:r>
              <a:rPr lang="en-GB" sz="2400" i="1" dirty="0">
                <a:solidFill>
                  <a:srgbClr val="000000"/>
                </a:solidFill>
              </a:rPr>
              <a:t>“All of us are broken. All of us are in need. The greatest symptom of our brokenness is not acknowledging it. </a:t>
            </a:r>
            <a:br>
              <a:rPr lang="en-GB" sz="2400" i="1" dirty="0">
                <a:solidFill>
                  <a:srgbClr val="000000"/>
                </a:solidFill>
              </a:rPr>
            </a:br>
            <a:r>
              <a:rPr lang="en-GB" sz="2400" i="1" dirty="0">
                <a:solidFill>
                  <a:srgbClr val="000000"/>
                </a:solidFill>
              </a:rPr>
              <a:t>It’s only in pride that our need goes unmet. It’s only in pride that our brokenness is without healing. We serve a good loving Father who has always loved us. When we stop trying to prove to ourselves, God and others that we have our lives together, we actually begin to truly live. This is overwhelming freedom, joy and love </a:t>
            </a:r>
            <a:br>
              <a:rPr lang="en-GB" sz="2400" i="1" dirty="0">
                <a:solidFill>
                  <a:srgbClr val="000000"/>
                </a:solidFill>
              </a:rPr>
            </a:br>
            <a:r>
              <a:rPr lang="en-GB" sz="2400" i="1" dirty="0">
                <a:solidFill>
                  <a:srgbClr val="000000"/>
                </a:solidFill>
              </a:rPr>
              <a:t>in living with the reality that we are wholly accepted and loved just as we are.”</a:t>
            </a:r>
            <a:endParaRPr lang="en-GB" sz="2400" b="1" i="1" dirty="0">
              <a:solidFill>
                <a:srgbClr val="000000"/>
              </a:solidFill>
            </a:endParaRPr>
          </a:p>
        </p:txBody>
      </p:sp>
    </p:spTree>
    <p:extLst>
      <p:ext uri="{BB962C8B-B14F-4D97-AF65-F5344CB8AC3E}">
        <p14:creationId xmlns:p14="http://schemas.microsoft.com/office/powerpoint/2010/main" val="3451667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758</TotalTime>
  <Words>819</Words>
  <Application>Microsoft Office PowerPoint</Application>
  <PresentationFormat>On-screen Show (4:3)</PresentationFormat>
  <Paragraphs>63</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Pozzo</dc:creator>
  <cp:lastModifiedBy>Robert Bishop</cp:lastModifiedBy>
  <cp:revision>171</cp:revision>
  <dcterms:created xsi:type="dcterms:W3CDTF">2020-05-28T06:39:30Z</dcterms:created>
  <dcterms:modified xsi:type="dcterms:W3CDTF">2020-05-31T21:45:09Z</dcterms:modified>
</cp:coreProperties>
</file>