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85" r:id="rId3"/>
    <p:sldId id="287" r:id="rId4"/>
    <p:sldId id="289" r:id="rId5"/>
    <p:sldId id="291" r:id="rId6"/>
    <p:sldId id="292" r:id="rId7"/>
    <p:sldId id="293" r:id="rId8"/>
    <p:sldId id="294" r:id="rId9"/>
    <p:sldId id="295" r:id="rId10"/>
    <p:sldId id="296" r:id="rId11"/>
    <p:sldId id="297" r:id="rId12"/>
    <p:sldId id="298" r:id="rId13"/>
    <p:sldId id="300" r:id="rId14"/>
    <p:sldId id="299" r:id="rId15"/>
    <p:sldId id="302" r:id="rId16"/>
    <p:sldId id="301" r:id="rId17"/>
    <p:sldId id="303" r:id="rId18"/>
    <p:sldId id="304" r:id="rId19"/>
    <p:sldId id="305" r:id="rId20"/>
    <p:sldId id="306" r:id="rId21"/>
    <p:sldId id="30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09"/>
    <a:srgbClr val="750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2" d="100"/>
          <a:sy n="172" d="100"/>
        </p:scale>
        <p:origin x="-120"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05/06/20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08013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05/06/20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39597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05/06/20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8999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05/06/20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49062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ED93E4C-CB24-2C4D-9F74-B5AFE5A401A1}" type="datetimeFigureOut">
              <a:rPr lang="en-US" smtClean="0"/>
              <a:t>05/06/20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64269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ED93E4C-CB24-2C4D-9F74-B5AFE5A401A1}" type="datetimeFigureOut">
              <a:rPr lang="en-US" smtClean="0"/>
              <a:t>05/06/20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37057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D93E4C-CB24-2C4D-9F74-B5AFE5A401A1}" type="datetimeFigureOut">
              <a:rPr lang="en-US" smtClean="0"/>
              <a:t>05/06/20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22025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ED93E4C-CB24-2C4D-9F74-B5AFE5A401A1}" type="datetimeFigureOut">
              <a:rPr lang="en-US" smtClean="0"/>
              <a:t>05/06/20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413421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93E4C-CB24-2C4D-9F74-B5AFE5A401A1}" type="datetimeFigureOut">
              <a:rPr lang="en-US" smtClean="0"/>
              <a:t>05/06/20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50098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D93E4C-CB24-2C4D-9F74-B5AFE5A401A1}" type="datetimeFigureOut">
              <a:rPr lang="en-US" smtClean="0"/>
              <a:t>05/06/20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45971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D93E4C-CB24-2C4D-9F74-B5AFE5A401A1}" type="datetimeFigureOut">
              <a:rPr lang="en-US" smtClean="0"/>
              <a:t>05/06/20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767667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93E4C-CB24-2C4D-9F74-B5AFE5A401A1}" type="datetimeFigureOut">
              <a:rPr lang="en-US" smtClean="0"/>
              <a:t>05/06/20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43C38-FE17-1D45-8E0A-FA7EB437836A}" type="slidenum">
              <a:rPr lang="en-US" smtClean="0"/>
              <a:t>‹#›</a:t>
            </a:fld>
            <a:endParaRPr lang="en-US"/>
          </a:p>
        </p:txBody>
      </p:sp>
    </p:spTree>
    <p:extLst>
      <p:ext uri="{BB962C8B-B14F-4D97-AF65-F5344CB8AC3E}">
        <p14:creationId xmlns:p14="http://schemas.microsoft.com/office/powerpoint/2010/main" val="3416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BC_Roma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086" y="370988"/>
            <a:ext cx="3537493" cy="2205732"/>
          </a:xfrm>
          <a:prstGeom prst="rect">
            <a:avLst/>
          </a:prstGeom>
          <a:noFill/>
        </p:spPr>
        <p:txBody>
          <a:bodyPr wrap="square" rtlCol="0">
            <a:spAutoFit/>
          </a:bodyPr>
          <a:lstStyle/>
          <a:p>
            <a:pPr>
              <a:lnSpc>
                <a:spcPct val="90000"/>
              </a:lnSpc>
            </a:pPr>
            <a:r>
              <a:rPr lang="en-GB" sz="6000" b="1" dirty="0">
                <a:solidFill>
                  <a:srgbClr val="FFFFFF"/>
                </a:solidFill>
              </a:rPr>
              <a:t>Truly </a:t>
            </a:r>
            <a:r>
              <a:rPr lang="en-GB" sz="6000" b="1" dirty="0" smtClean="0">
                <a:solidFill>
                  <a:srgbClr val="FFFFFF"/>
                </a:solidFill>
              </a:rPr>
              <a:t>Amazing</a:t>
            </a:r>
          </a:p>
          <a:p>
            <a:pPr>
              <a:lnSpc>
                <a:spcPct val="90000"/>
              </a:lnSpc>
              <a:spcAft>
                <a:spcPts val="1200"/>
              </a:spcAft>
            </a:pPr>
            <a:r>
              <a:rPr lang="en-GB" sz="3200" dirty="0" smtClean="0">
                <a:solidFill>
                  <a:srgbClr val="FFD409"/>
                </a:solidFill>
              </a:rPr>
              <a:t>Romans 5</a:t>
            </a:r>
            <a:r>
              <a:rPr lang="en-GB" sz="3200" dirty="0" smtClean="0">
                <a:solidFill>
                  <a:srgbClr val="FFCD07"/>
                </a:solidFill>
              </a:rPr>
              <a:t> </a:t>
            </a:r>
            <a:endParaRPr lang="en-GB" sz="3200" i="1" dirty="0">
              <a:solidFill>
                <a:srgbClr val="FFCD07"/>
              </a:solidFill>
            </a:endParaRPr>
          </a:p>
        </p:txBody>
      </p:sp>
    </p:spTree>
    <p:extLst>
      <p:ext uri="{BB962C8B-B14F-4D97-AF65-F5344CB8AC3E}">
        <p14:creationId xmlns:p14="http://schemas.microsoft.com/office/powerpoint/2010/main" val="15425472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010630" y="883281"/>
            <a:ext cx="7755718" cy="3697422"/>
          </a:xfrm>
          <a:prstGeom prst="rect">
            <a:avLst/>
          </a:prstGeom>
          <a:noFill/>
        </p:spPr>
        <p:txBody>
          <a:bodyPr wrap="square" rtlCol="0">
            <a:spAutoFit/>
          </a:bodyPr>
          <a:lstStyle/>
          <a:p>
            <a:pPr lvl="0">
              <a:lnSpc>
                <a:spcPct val="120000"/>
              </a:lnSpc>
            </a:pPr>
            <a:r>
              <a:rPr lang="en-GB" sz="2800" dirty="0" smtClean="0"/>
              <a:t>What came from this?</a:t>
            </a:r>
          </a:p>
          <a:p>
            <a:pPr lvl="0">
              <a:lnSpc>
                <a:spcPct val="120000"/>
              </a:lnSpc>
            </a:pPr>
            <a:r>
              <a:rPr lang="en-GB" sz="2800" dirty="0" smtClean="0"/>
              <a:t>Genesis </a:t>
            </a:r>
            <a:r>
              <a:rPr lang="en-GB" sz="2800" dirty="0"/>
              <a:t>3:1-7 – </a:t>
            </a:r>
            <a:r>
              <a:rPr lang="en-GB" sz="2800" b="1" dirty="0">
                <a:solidFill>
                  <a:srgbClr val="660066"/>
                </a:solidFill>
              </a:rPr>
              <a:t>Shame</a:t>
            </a:r>
            <a:r>
              <a:rPr lang="en-GB" sz="2800" dirty="0"/>
              <a:t> </a:t>
            </a:r>
          </a:p>
          <a:p>
            <a:pPr lvl="0">
              <a:lnSpc>
                <a:spcPct val="120000"/>
              </a:lnSpc>
            </a:pPr>
            <a:r>
              <a:rPr lang="en-GB" sz="2800" dirty="0"/>
              <a:t>Genesis 3:8-9 – </a:t>
            </a:r>
            <a:r>
              <a:rPr lang="en-GB" sz="2800" b="1" dirty="0">
                <a:solidFill>
                  <a:srgbClr val="660066"/>
                </a:solidFill>
              </a:rPr>
              <a:t>Guilt </a:t>
            </a:r>
          </a:p>
          <a:p>
            <a:pPr lvl="0">
              <a:lnSpc>
                <a:spcPct val="120000"/>
              </a:lnSpc>
            </a:pPr>
            <a:r>
              <a:rPr lang="en-GB" sz="2800" dirty="0"/>
              <a:t>Genesis 3:10 –</a:t>
            </a:r>
            <a:r>
              <a:rPr lang="en-GB" sz="2800" b="1" dirty="0">
                <a:solidFill>
                  <a:srgbClr val="660066"/>
                </a:solidFill>
              </a:rPr>
              <a:t> Fear </a:t>
            </a:r>
          </a:p>
          <a:p>
            <a:pPr lvl="0">
              <a:lnSpc>
                <a:spcPct val="120000"/>
              </a:lnSpc>
            </a:pPr>
            <a:r>
              <a:rPr lang="en-GB" sz="2800" dirty="0"/>
              <a:t>Genesis 3:11-13 – </a:t>
            </a:r>
            <a:r>
              <a:rPr lang="en-GB" sz="2800" b="1" dirty="0">
                <a:solidFill>
                  <a:srgbClr val="660066"/>
                </a:solidFill>
              </a:rPr>
              <a:t>Blame </a:t>
            </a:r>
          </a:p>
          <a:p>
            <a:pPr lvl="0">
              <a:lnSpc>
                <a:spcPct val="120000"/>
              </a:lnSpc>
            </a:pPr>
            <a:r>
              <a:rPr lang="en-GB" sz="2800" dirty="0"/>
              <a:t>Genesis 3:14-</a:t>
            </a:r>
            <a:r>
              <a:rPr lang="en-GB" sz="2800" dirty="0" smtClean="0"/>
              <a:t>19</a:t>
            </a:r>
            <a:r>
              <a:rPr lang="en-GB" sz="2800" dirty="0"/>
              <a:t> – </a:t>
            </a:r>
            <a:r>
              <a:rPr lang="en-GB" sz="2800" b="1" dirty="0" smtClean="0">
                <a:solidFill>
                  <a:srgbClr val="660066"/>
                </a:solidFill>
              </a:rPr>
              <a:t>Death</a:t>
            </a:r>
            <a:r>
              <a:rPr lang="en-GB" sz="2800" dirty="0" smtClean="0"/>
              <a:t> </a:t>
            </a:r>
            <a:endParaRPr lang="en-GB" sz="2800" dirty="0"/>
          </a:p>
          <a:p>
            <a:pPr lvl="0">
              <a:lnSpc>
                <a:spcPct val="120000"/>
              </a:lnSpc>
            </a:pPr>
            <a:r>
              <a:rPr lang="en-GB" sz="2800" dirty="0"/>
              <a:t>Genesis 3:20-</a:t>
            </a:r>
            <a:r>
              <a:rPr lang="en-GB" sz="2800" dirty="0" smtClean="0"/>
              <a:t>24 </a:t>
            </a:r>
            <a:r>
              <a:rPr lang="en-GB" sz="2800" dirty="0"/>
              <a:t>– </a:t>
            </a:r>
            <a:r>
              <a:rPr lang="en-GB" sz="2800" b="1" dirty="0" smtClean="0">
                <a:solidFill>
                  <a:srgbClr val="660066"/>
                </a:solidFill>
              </a:rPr>
              <a:t>Separation</a:t>
            </a:r>
            <a:r>
              <a:rPr lang="en-GB" sz="2800" dirty="0" smtClean="0"/>
              <a:t> </a:t>
            </a:r>
            <a:endParaRPr lang="en-GB" sz="2800" dirty="0"/>
          </a:p>
        </p:txBody>
      </p:sp>
    </p:spTree>
    <p:extLst>
      <p:ext uri="{BB962C8B-B14F-4D97-AF65-F5344CB8AC3E}">
        <p14:creationId xmlns:p14="http://schemas.microsoft.com/office/powerpoint/2010/main" val="6149337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4560893" y="2492194"/>
            <a:ext cx="2570471" cy="1113822"/>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7" name="TextBox 6"/>
          <p:cNvSpPr txBox="1"/>
          <p:nvPr/>
        </p:nvSpPr>
        <p:spPr>
          <a:xfrm>
            <a:off x="1668316" y="1519476"/>
            <a:ext cx="5223265" cy="707886"/>
          </a:xfrm>
          <a:prstGeom prst="rect">
            <a:avLst/>
          </a:prstGeom>
          <a:noFill/>
        </p:spPr>
        <p:txBody>
          <a:bodyPr wrap="square" rtlCol="0">
            <a:spAutoFit/>
          </a:bodyPr>
          <a:lstStyle/>
          <a:p>
            <a:r>
              <a:rPr lang="en-GB" sz="4000" dirty="0" smtClean="0"/>
              <a:t>Paul </a:t>
            </a:r>
            <a:r>
              <a:rPr lang="en-GB" sz="4000" dirty="0"/>
              <a:t>tells us we </a:t>
            </a:r>
            <a:r>
              <a:rPr lang="en-GB" sz="4000" dirty="0" smtClean="0"/>
              <a:t>have:</a:t>
            </a:r>
          </a:p>
        </p:txBody>
      </p:sp>
      <p:sp>
        <p:nvSpPr>
          <p:cNvPr id="8" name="TextBox 7"/>
          <p:cNvSpPr txBox="1"/>
          <p:nvPr/>
        </p:nvSpPr>
        <p:spPr>
          <a:xfrm>
            <a:off x="4696704" y="2471398"/>
            <a:ext cx="2638921" cy="1015663"/>
          </a:xfrm>
          <a:prstGeom prst="rect">
            <a:avLst/>
          </a:prstGeom>
          <a:noFill/>
        </p:spPr>
        <p:txBody>
          <a:bodyPr wrap="square" rtlCol="0">
            <a:spAutoFit/>
          </a:bodyPr>
          <a:lstStyle/>
          <a:p>
            <a:r>
              <a:rPr lang="en-GB" sz="6000" b="1" dirty="0" smtClean="0">
                <a:solidFill>
                  <a:schemeClr val="bg1"/>
                </a:solidFill>
              </a:rPr>
              <a:t>Access</a:t>
            </a:r>
            <a:r>
              <a:rPr lang="en-GB" sz="6000" b="1" dirty="0">
                <a:solidFill>
                  <a:schemeClr val="bg1"/>
                </a:solidFill>
              </a:rPr>
              <a:t> </a:t>
            </a:r>
          </a:p>
        </p:txBody>
      </p:sp>
      <p:sp>
        <p:nvSpPr>
          <p:cNvPr id="3" name="TextBox 2"/>
          <p:cNvSpPr txBox="1"/>
          <p:nvPr/>
        </p:nvSpPr>
        <p:spPr>
          <a:xfrm>
            <a:off x="1668316" y="4024165"/>
            <a:ext cx="5463048" cy="1200328"/>
          </a:xfrm>
          <a:prstGeom prst="rect">
            <a:avLst/>
          </a:prstGeom>
          <a:noFill/>
        </p:spPr>
        <p:txBody>
          <a:bodyPr wrap="square" rtlCol="0">
            <a:spAutoFit/>
          </a:bodyPr>
          <a:lstStyle/>
          <a:p>
            <a:r>
              <a:rPr lang="en-US" sz="2400" dirty="0"/>
              <a:t>Because of our new life in Christ we have not only peace with God but also access to the very presence of God. </a:t>
            </a:r>
          </a:p>
        </p:txBody>
      </p:sp>
      <p:sp>
        <p:nvSpPr>
          <p:cNvPr id="9" name="TextBox 8"/>
          <p:cNvSpPr txBox="1"/>
          <p:nvPr/>
        </p:nvSpPr>
        <p:spPr>
          <a:xfrm>
            <a:off x="6536344" y="985968"/>
            <a:ext cx="1802824" cy="369332"/>
          </a:xfrm>
          <a:prstGeom prst="rect">
            <a:avLst/>
          </a:prstGeom>
          <a:noFill/>
        </p:spPr>
        <p:txBody>
          <a:bodyPr wrap="square" rtlCol="0">
            <a:spAutoFit/>
          </a:bodyPr>
          <a:lstStyle/>
          <a:p>
            <a:r>
              <a:rPr lang="en-US" b="1" dirty="0" smtClean="0"/>
              <a:t>Romans 5:2</a:t>
            </a:r>
            <a:endParaRPr lang="en-US" b="1" dirty="0"/>
          </a:p>
        </p:txBody>
      </p:sp>
    </p:spTree>
    <p:extLst>
      <p:ext uri="{BB962C8B-B14F-4D97-AF65-F5344CB8AC3E}">
        <p14:creationId xmlns:p14="http://schemas.microsoft.com/office/powerpoint/2010/main" val="23928862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758419" y="2832893"/>
            <a:ext cx="5648254" cy="584776"/>
          </a:xfrm>
          <a:prstGeom prst="rect">
            <a:avLst/>
          </a:prstGeom>
          <a:noFill/>
        </p:spPr>
        <p:txBody>
          <a:bodyPr wrap="square" rtlCol="0">
            <a:spAutoFit/>
          </a:bodyPr>
          <a:lstStyle/>
          <a:p>
            <a:r>
              <a:rPr lang="en-US" sz="3200" i="1" dirty="0"/>
              <a:t>Union </a:t>
            </a:r>
            <a:r>
              <a:rPr lang="en-US" sz="3200" i="1" dirty="0" smtClean="0"/>
              <a:t>Soldier </a:t>
            </a:r>
            <a:r>
              <a:rPr lang="en-US" sz="3200" i="1" dirty="0"/>
              <a:t>&amp; Lincoln’s </a:t>
            </a:r>
            <a:r>
              <a:rPr lang="en-US" sz="3200" i="1" dirty="0" smtClean="0"/>
              <a:t>Son… </a:t>
            </a:r>
            <a:endParaRPr lang="en-US" sz="3200" i="1" dirty="0"/>
          </a:p>
        </p:txBody>
      </p:sp>
    </p:spTree>
    <p:extLst>
      <p:ext uri="{BB962C8B-B14F-4D97-AF65-F5344CB8AC3E}">
        <p14:creationId xmlns:p14="http://schemas.microsoft.com/office/powerpoint/2010/main" val="33095081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MBC_Roman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1964" y="840306"/>
            <a:ext cx="7852511" cy="5170646"/>
          </a:xfrm>
          <a:prstGeom prst="rect">
            <a:avLst/>
          </a:prstGeom>
          <a:noFill/>
        </p:spPr>
        <p:txBody>
          <a:bodyPr wrap="square" rtlCol="0">
            <a:spAutoFit/>
          </a:bodyPr>
          <a:lstStyle/>
          <a:p>
            <a:pPr lvl="0"/>
            <a:r>
              <a:rPr lang="en-GB" sz="2400" dirty="0">
                <a:solidFill>
                  <a:srgbClr val="FFD409"/>
                </a:solidFill>
              </a:rPr>
              <a:t>William Barclay in his commentary writes that this word </a:t>
            </a:r>
            <a:r>
              <a:rPr lang="en-GB" sz="2400" b="1" dirty="0" smtClean="0">
                <a:solidFill>
                  <a:srgbClr val="FFD409"/>
                </a:solidFill>
              </a:rPr>
              <a:t>‘access’ </a:t>
            </a:r>
            <a:r>
              <a:rPr lang="en-GB" sz="2400" dirty="0">
                <a:solidFill>
                  <a:srgbClr val="FFD409"/>
                </a:solidFill>
              </a:rPr>
              <a:t>carries two meanings. </a:t>
            </a:r>
            <a:endParaRPr lang="en-GB" sz="2400" dirty="0" smtClean="0">
              <a:solidFill>
                <a:srgbClr val="FFD409"/>
              </a:solidFill>
            </a:endParaRPr>
          </a:p>
          <a:p>
            <a:pPr lvl="0"/>
            <a:endParaRPr lang="en-GB" sz="2400" dirty="0">
              <a:solidFill>
                <a:srgbClr val="FFD409"/>
              </a:solidFill>
            </a:endParaRPr>
          </a:p>
          <a:p>
            <a:pPr lvl="0"/>
            <a:r>
              <a:rPr lang="en-GB" sz="2400" b="1" i="1" dirty="0" smtClean="0">
                <a:solidFill>
                  <a:schemeClr val="bg1"/>
                </a:solidFill>
              </a:rPr>
              <a:t>First</a:t>
            </a:r>
            <a:r>
              <a:rPr lang="en-GB" sz="2400" i="1" dirty="0" smtClean="0">
                <a:solidFill>
                  <a:schemeClr val="bg1"/>
                </a:solidFill>
              </a:rPr>
              <a:t> </a:t>
            </a:r>
            <a:r>
              <a:rPr lang="en-GB" sz="2400" i="1" dirty="0">
                <a:solidFill>
                  <a:schemeClr val="bg1"/>
                </a:solidFill>
              </a:rPr>
              <a:t>it </a:t>
            </a:r>
            <a:r>
              <a:rPr lang="en-GB" sz="2400" i="1" dirty="0" smtClean="0">
                <a:solidFill>
                  <a:schemeClr val="bg1"/>
                </a:solidFill>
              </a:rPr>
              <a:t>gives a picture of </a:t>
            </a:r>
            <a:r>
              <a:rPr lang="en-GB" sz="2400" i="1" dirty="0">
                <a:solidFill>
                  <a:schemeClr val="bg1"/>
                </a:solidFill>
              </a:rPr>
              <a:t>our entry into the presence of royalty. Think of it, Christ ushers us into the presence of God himself. We who were once enemies of God can know stand before him without fear or shame. </a:t>
            </a:r>
          </a:p>
          <a:p>
            <a:pPr lvl="0"/>
            <a:endParaRPr lang="en-GB" sz="2400" i="1" dirty="0">
              <a:solidFill>
                <a:srgbClr val="FFD409"/>
              </a:solidFill>
            </a:endParaRPr>
          </a:p>
          <a:p>
            <a:pPr lvl="0"/>
            <a:r>
              <a:rPr lang="en-GB" sz="2400" b="1" i="1" dirty="0">
                <a:solidFill>
                  <a:srgbClr val="FFFFFF"/>
                </a:solidFill>
              </a:rPr>
              <a:t>S</a:t>
            </a:r>
            <a:r>
              <a:rPr lang="en-GB" sz="2400" b="1" i="1" dirty="0" smtClean="0">
                <a:solidFill>
                  <a:srgbClr val="FFFFFF"/>
                </a:solidFill>
              </a:rPr>
              <a:t>econd</a:t>
            </a:r>
            <a:r>
              <a:rPr lang="en-GB" sz="2400" i="1" dirty="0" smtClean="0">
                <a:solidFill>
                  <a:srgbClr val="FFFFFF"/>
                </a:solidFill>
              </a:rPr>
              <a:t> the word </a:t>
            </a:r>
            <a:r>
              <a:rPr lang="en-GB" sz="2400" i="1" dirty="0">
                <a:solidFill>
                  <a:srgbClr val="FFFFFF"/>
                </a:solidFill>
              </a:rPr>
              <a:t>for </a:t>
            </a:r>
            <a:r>
              <a:rPr lang="en-GB" sz="2400" i="1" dirty="0" smtClean="0">
                <a:solidFill>
                  <a:srgbClr val="FFFFFF"/>
                </a:solidFill>
              </a:rPr>
              <a:t>‘access’ </a:t>
            </a:r>
            <a:r>
              <a:rPr lang="en-GB" sz="2400" i="1" dirty="0">
                <a:solidFill>
                  <a:srgbClr val="FFFFFF"/>
                </a:solidFill>
              </a:rPr>
              <a:t>portrays a ship coming into a harbour, safe from the storm. Once we struggled in the open sea of sin, but know we can come and rest in Gods harbour </a:t>
            </a:r>
            <a:r>
              <a:rPr lang="en-GB" sz="2400" i="1" dirty="0" smtClean="0">
                <a:solidFill>
                  <a:srgbClr val="FFFFFF"/>
                </a:solidFill>
              </a:rPr>
              <a:t/>
            </a:r>
            <a:br>
              <a:rPr lang="en-GB" sz="2400" i="1" dirty="0" smtClean="0">
                <a:solidFill>
                  <a:srgbClr val="FFFFFF"/>
                </a:solidFill>
              </a:rPr>
            </a:br>
            <a:r>
              <a:rPr lang="en-GB" sz="2400" i="1" dirty="0" smtClean="0">
                <a:solidFill>
                  <a:srgbClr val="FFFFFF"/>
                </a:solidFill>
              </a:rPr>
              <a:t>of </a:t>
            </a:r>
            <a:r>
              <a:rPr lang="en-GB" sz="2400" i="1" dirty="0">
                <a:solidFill>
                  <a:srgbClr val="FFFFFF"/>
                </a:solidFill>
              </a:rPr>
              <a:t>acceptance and forgiveness. </a:t>
            </a:r>
            <a:endParaRPr lang="en-GB" sz="2400" i="1" dirty="0" smtClean="0">
              <a:solidFill>
                <a:srgbClr val="FFFFFF"/>
              </a:solidFill>
            </a:endParaRPr>
          </a:p>
          <a:p>
            <a:pPr lvl="0"/>
            <a:endParaRPr lang="en-GB" sz="2400" dirty="0">
              <a:solidFill>
                <a:srgbClr val="FFD409"/>
              </a:solidFill>
            </a:endParaRPr>
          </a:p>
          <a:p>
            <a:pPr lvl="0"/>
            <a:r>
              <a:rPr lang="en-GB" dirty="0" smtClean="0">
                <a:solidFill>
                  <a:srgbClr val="FFD409"/>
                </a:solidFill>
              </a:rPr>
              <a:t>William </a:t>
            </a:r>
            <a:r>
              <a:rPr lang="en-GB" dirty="0">
                <a:solidFill>
                  <a:srgbClr val="FFD409"/>
                </a:solidFill>
              </a:rPr>
              <a:t>Barclay </a:t>
            </a:r>
          </a:p>
        </p:txBody>
      </p:sp>
    </p:spTree>
    <p:extLst>
      <p:ext uri="{BB962C8B-B14F-4D97-AF65-F5344CB8AC3E}">
        <p14:creationId xmlns:p14="http://schemas.microsoft.com/office/powerpoint/2010/main" val="35440247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4560894" y="2492194"/>
            <a:ext cx="2099784" cy="1113822"/>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7" name="TextBox 6"/>
          <p:cNvSpPr txBox="1"/>
          <p:nvPr/>
        </p:nvSpPr>
        <p:spPr>
          <a:xfrm>
            <a:off x="1668316" y="1519476"/>
            <a:ext cx="5223265" cy="707886"/>
          </a:xfrm>
          <a:prstGeom prst="rect">
            <a:avLst/>
          </a:prstGeom>
          <a:noFill/>
        </p:spPr>
        <p:txBody>
          <a:bodyPr wrap="square" rtlCol="0">
            <a:spAutoFit/>
          </a:bodyPr>
          <a:lstStyle/>
          <a:p>
            <a:r>
              <a:rPr lang="en-GB" sz="4000" dirty="0" smtClean="0"/>
              <a:t>Paul </a:t>
            </a:r>
            <a:r>
              <a:rPr lang="en-GB" sz="4000" dirty="0"/>
              <a:t>tells us we </a:t>
            </a:r>
            <a:r>
              <a:rPr lang="en-GB" sz="4000" dirty="0" smtClean="0"/>
              <a:t>have:</a:t>
            </a:r>
          </a:p>
        </p:txBody>
      </p:sp>
      <p:sp>
        <p:nvSpPr>
          <p:cNvPr id="8" name="TextBox 7"/>
          <p:cNvSpPr txBox="1"/>
          <p:nvPr/>
        </p:nvSpPr>
        <p:spPr>
          <a:xfrm>
            <a:off x="4696704" y="2471398"/>
            <a:ext cx="2638921" cy="1015663"/>
          </a:xfrm>
          <a:prstGeom prst="rect">
            <a:avLst/>
          </a:prstGeom>
          <a:noFill/>
        </p:spPr>
        <p:txBody>
          <a:bodyPr wrap="square" rtlCol="0">
            <a:spAutoFit/>
          </a:bodyPr>
          <a:lstStyle/>
          <a:p>
            <a:r>
              <a:rPr lang="en-GB" sz="6000" b="1" dirty="0" smtClean="0">
                <a:solidFill>
                  <a:schemeClr val="bg1"/>
                </a:solidFill>
              </a:rPr>
              <a:t>Hope</a:t>
            </a:r>
            <a:r>
              <a:rPr lang="en-GB" sz="6000" b="1" dirty="0">
                <a:solidFill>
                  <a:schemeClr val="bg1"/>
                </a:solidFill>
              </a:rPr>
              <a:t> </a:t>
            </a:r>
          </a:p>
        </p:txBody>
      </p:sp>
      <p:sp>
        <p:nvSpPr>
          <p:cNvPr id="3" name="TextBox 2"/>
          <p:cNvSpPr txBox="1"/>
          <p:nvPr/>
        </p:nvSpPr>
        <p:spPr>
          <a:xfrm>
            <a:off x="1668316" y="4024165"/>
            <a:ext cx="5463048" cy="1200328"/>
          </a:xfrm>
          <a:prstGeom prst="rect">
            <a:avLst/>
          </a:prstGeom>
          <a:noFill/>
        </p:spPr>
        <p:txBody>
          <a:bodyPr wrap="square" rtlCol="0">
            <a:spAutoFit/>
          </a:bodyPr>
          <a:lstStyle/>
          <a:p>
            <a:r>
              <a:rPr lang="en-US" sz="2400" dirty="0"/>
              <a:t>Not only have we gained access to God but we have also received hope in the glory of God. </a:t>
            </a:r>
          </a:p>
        </p:txBody>
      </p:sp>
      <p:sp>
        <p:nvSpPr>
          <p:cNvPr id="9" name="TextBox 8"/>
          <p:cNvSpPr txBox="1"/>
          <p:nvPr/>
        </p:nvSpPr>
        <p:spPr>
          <a:xfrm>
            <a:off x="6536344" y="985968"/>
            <a:ext cx="1802824" cy="369332"/>
          </a:xfrm>
          <a:prstGeom prst="rect">
            <a:avLst/>
          </a:prstGeom>
          <a:noFill/>
        </p:spPr>
        <p:txBody>
          <a:bodyPr wrap="square" rtlCol="0">
            <a:spAutoFit/>
          </a:bodyPr>
          <a:lstStyle/>
          <a:p>
            <a:r>
              <a:rPr lang="en-US" b="1" dirty="0" smtClean="0"/>
              <a:t>Romans 5:2</a:t>
            </a:r>
            <a:endParaRPr lang="en-US" b="1" dirty="0"/>
          </a:p>
        </p:txBody>
      </p:sp>
    </p:spTree>
    <p:extLst>
      <p:ext uri="{BB962C8B-B14F-4D97-AF65-F5344CB8AC3E}">
        <p14:creationId xmlns:p14="http://schemas.microsoft.com/office/powerpoint/2010/main" val="24963712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70396" y="1018115"/>
            <a:ext cx="8046389" cy="4205254"/>
          </a:xfrm>
          <a:prstGeom prst="rect">
            <a:avLst/>
          </a:prstGeom>
          <a:noFill/>
        </p:spPr>
        <p:txBody>
          <a:bodyPr wrap="square" rtlCol="0">
            <a:spAutoFit/>
          </a:bodyPr>
          <a:lstStyle/>
          <a:p>
            <a:pPr>
              <a:lnSpc>
                <a:spcPct val="90000"/>
              </a:lnSpc>
              <a:spcAft>
                <a:spcPts val="2400"/>
              </a:spcAft>
            </a:pPr>
            <a:r>
              <a:rPr lang="en-GB" sz="2800" dirty="0">
                <a:solidFill>
                  <a:srgbClr val="FFD409"/>
                </a:solidFill>
              </a:rPr>
              <a:t>What Paul means here is that because we have a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new </a:t>
            </a:r>
            <a:r>
              <a:rPr lang="en-GB" sz="2800" dirty="0">
                <a:solidFill>
                  <a:srgbClr val="FFD409"/>
                </a:solidFill>
              </a:rPr>
              <a:t>standing with God, we will one day share in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God’s </a:t>
            </a:r>
            <a:r>
              <a:rPr lang="en-GB" sz="2800" dirty="0">
                <a:solidFill>
                  <a:srgbClr val="FFD409"/>
                </a:solidFill>
              </a:rPr>
              <a:t>glory. </a:t>
            </a:r>
          </a:p>
          <a:p>
            <a:pPr>
              <a:lnSpc>
                <a:spcPct val="90000"/>
              </a:lnSpc>
              <a:spcAft>
                <a:spcPts val="2400"/>
              </a:spcAft>
            </a:pPr>
            <a:r>
              <a:rPr lang="en-GB" sz="2800" dirty="0" smtClean="0">
                <a:solidFill>
                  <a:srgbClr val="FFD409"/>
                </a:solidFill>
              </a:rPr>
              <a:t>In a </a:t>
            </a:r>
            <a:r>
              <a:rPr lang="en-GB" sz="2800" dirty="0">
                <a:solidFill>
                  <a:srgbClr val="FFD409"/>
                </a:solidFill>
              </a:rPr>
              <a:t>deeper way </a:t>
            </a:r>
            <a:r>
              <a:rPr lang="en-GB" sz="2800" dirty="0" smtClean="0">
                <a:solidFill>
                  <a:srgbClr val="FFD409"/>
                </a:solidFill>
              </a:rPr>
              <a:t>we share </a:t>
            </a:r>
            <a:r>
              <a:rPr lang="en-GB" sz="2800" dirty="0">
                <a:solidFill>
                  <a:srgbClr val="FFD409"/>
                </a:solidFill>
              </a:rPr>
              <a:t>in the blessings,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success and </a:t>
            </a:r>
            <a:r>
              <a:rPr lang="en-GB" sz="2800" dirty="0">
                <a:solidFill>
                  <a:srgbClr val="FFD409"/>
                </a:solidFill>
              </a:rPr>
              <a:t>victories of God because we are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part </a:t>
            </a:r>
            <a:r>
              <a:rPr lang="en-GB" sz="2800" dirty="0">
                <a:solidFill>
                  <a:srgbClr val="FFD409"/>
                </a:solidFill>
              </a:rPr>
              <a:t>of his </a:t>
            </a:r>
            <a:r>
              <a:rPr lang="en-GB" sz="2800" dirty="0" smtClean="0">
                <a:solidFill>
                  <a:srgbClr val="FFD409"/>
                </a:solidFill>
              </a:rPr>
              <a:t>family</a:t>
            </a:r>
            <a:r>
              <a:rPr lang="en-GB" sz="2800" dirty="0">
                <a:solidFill>
                  <a:srgbClr val="FFD409"/>
                </a:solidFill>
              </a:rPr>
              <a:t>, we are sons and daughters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of </a:t>
            </a:r>
            <a:r>
              <a:rPr lang="en-GB" sz="2800" dirty="0">
                <a:solidFill>
                  <a:srgbClr val="FFD409"/>
                </a:solidFill>
              </a:rPr>
              <a:t>the </a:t>
            </a:r>
            <a:r>
              <a:rPr lang="en-GB" sz="2800" dirty="0" smtClean="0">
                <a:solidFill>
                  <a:srgbClr val="FFD409"/>
                </a:solidFill>
              </a:rPr>
              <a:t>King</a:t>
            </a:r>
            <a:r>
              <a:rPr lang="en-GB" sz="2800" dirty="0">
                <a:solidFill>
                  <a:srgbClr val="FFD409"/>
                </a:solidFill>
              </a:rPr>
              <a:t>.</a:t>
            </a:r>
          </a:p>
          <a:p>
            <a:pPr>
              <a:lnSpc>
                <a:spcPct val="90000"/>
              </a:lnSpc>
              <a:spcAft>
                <a:spcPts val="2400"/>
              </a:spcAft>
            </a:pPr>
            <a:r>
              <a:rPr lang="en-GB" sz="2800" dirty="0" smtClean="0">
                <a:solidFill>
                  <a:srgbClr val="FFFFFF"/>
                </a:solidFill>
              </a:rPr>
              <a:t>Therefore</a:t>
            </a:r>
            <a:r>
              <a:rPr lang="en-GB" sz="2800" dirty="0">
                <a:solidFill>
                  <a:srgbClr val="FFFFFF"/>
                </a:solidFill>
              </a:rPr>
              <a:t>, we have hope for today, </a:t>
            </a:r>
            <a:r>
              <a:rPr lang="en-GB" sz="2800" dirty="0" smtClean="0">
                <a:solidFill>
                  <a:srgbClr val="FFFFFF"/>
                </a:solidFill>
              </a:rPr>
              <a:t/>
            </a:r>
            <a:br>
              <a:rPr lang="en-GB" sz="2800" dirty="0" smtClean="0">
                <a:solidFill>
                  <a:srgbClr val="FFFFFF"/>
                </a:solidFill>
              </a:rPr>
            </a:br>
            <a:r>
              <a:rPr lang="en-GB" sz="2800" dirty="0" smtClean="0">
                <a:solidFill>
                  <a:srgbClr val="FFFFFF"/>
                </a:solidFill>
              </a:rPr>
              <a:t>tomorrow </a:t>
            </a:r>
            <a:r>
              <a:rPr lang="en-GB" sz="2800" dirty="0">
                <a:solidFill>
                  <a:srgbClr val="FFFFFF"/>
                </a:solidFill>
              </a:rPr>
              <a:t>and for all eternity.</a:t>
            </a:r>
            <a:endParaRPr lang="en-GB" sz="2800" i="1" dirty="0">
              <a:solidFill>
                <a:srgbClr val="FFFFFF"/>
              </a:solidFill>
            </a:endParaRPr>
          </a:p>
        </p:txBody>
      </p:sp>
    </p:spTree>
    <p:extLst>
      <p:ext uri="{BB962C8B-B14F-4D97-AF65-F5344CB8AC3E}">
        <p14:creationId xmlns:p14="http://schemas.microsoft.com/office/powerpoint/2010/main" val="220275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4560894" y="2492194"/>
            <a:ext cx="1469239" cy="1113822"/>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7" name="TextBox 6"/>
          <p:cNvSpPr txBox="1"/>
          <p:nvPr/>
        </p:nvSpPr>
        <p:spPr>
          <a:xfrm>
            <a:off x="1668316" y="1519476"/>
            <a:ext cx="5223265" cy="707886"/>
          </a:xfrm>
          <a:prstGeom prst="rect">
            <a:avLst/>
          </a:prstGeom>
          <a:noFill/>
        </p:spPr>
        <p:txBody>
          <a:bodyPr wrap="square" rtlCol="0">
            <a:spAutoFit/>
          </a:bodyPr>
          <a:lstStyle/>
          <a:p>
            <a:r>
              <a:rPr lang="en-GB" sz="4000" dirty="0" smtClean="0"/>
              <a:t>Paul </a:t>
            </a:r>
            <a:r>
              <a:rPr lang="en-GB" sz="4000" dirty="0"/>
              <a:t>tells us we </a:t>
            </a:r>
            <a:r>
              <a:rPr lang="en-GB" sz="4000" dirty="0" smtClean="0"/>
              <a:t>have:</a:t>
            </a:r>
          </a:p>
        </p:txBody>
      </p:sp>
      <p:sp>
        <p:nvSpPr>
          <p:cNvPr id="8" name="TextBox 7"/>
          <p:cNvSpPr txBox="1"/>
          <p:nvPr/>
        </p:nvSpPr>
        <p:spPr>
          <a:xfrm>
            <a:off x="4696704" y="2471398"/>
            <a:ext cx="2638921" cy="1015663"/>
          </a:xfrm>
          <a:prstGeom prst="rect">
            <a:avLst/>
          </a:prstGeom>
          <a:noFill/>
        </p:spPr>
        <p:txBody>
          <a:bodyPr wrap="square" rtlCol="0">
            <a:spAutoFit/>
          </a:bodyPr>
          <a:lstStyle/>
          <a:p>
            <a:r>
              <a:rPr lang="en-GB" sz="6000" b="1" dirty="0" smtClean="0">
                <a:solidFill>
                  <a:schemeClr val="bg1"/>
                </a:solidFill>
              </a:rPr>
              <a:t>Joy</a:t>
            </a:r>
            <a:r>
              <a:rPr lang="en-GB" sz="6000" b="1" dirty="0">
                <a:solidFill>
                  <a:schemeClr val="bg1"/>
                </a:solidFill>
              </a:rPr>
              <a:t> </a:t>
            </a:r>
          </a:p>
        </p:txBody>
      </p:sp>
      <p:sp>
        <p:nvSpPr>
          <p:cNvPr id="3" name="TextBox 2"/>
          <p:cNvSpPr txBox="1"/>
          <p:nvPr/>
        </p:nvSpPr>
        <p:spPr>
          <a:xfrm>
            <a:off x="1668316" y="4024165"/>
            <a:ext cx="5463048" cy="830997"/>
          </a:xfrm>
          <a:prstGeom prst="rect">
            <a:avLst/>
          </a:prstGeom>
          <a:noFill/>
        </p:spPr>
        <p:txBody>
          <a:bodyPr wrap="square" rtlCol="0">
            <a:spAutoFit/>
          </a:bodyPr>
          <a:lstStyle/>
          <a:p>
            <a:r>
              <a:rPr lang="en-US" sz="2400" dirty="0"/>
              <a:t>We have </a:t>
            </a:r>
            <a:r>
              <a:rPr lang="en-US" sz="2400" dirty="0" smtClean="0"/>
              <a:t>joy </a:t>
            </a:r>
            <a:r>
              <a:rPr lang="en-US" sz="2400" dirty="0"/>
              <a:t>because of the </a:t>
            </a:r>
            <a:r>
              <a:rPr lang="en-US" sz="2400" dirty="0" smtClean="0"/>
              <a:t>peace </a:t>
            </a:r>
            <a:br>
              <a:rPr lang="en-US" sz="2400" dirty="0" smtClean="0"/>
            </a:br>
            <a:r>
              <a:rPr lang="en-US" sz="2400" dirty="0" smtClean="0"/>
              <a:t>and </a:t>
            </a:r>
            <a:r>
              <a:rPr lang="en-US" sz="2400" dirty="0"/>
              <a:t>hope that are ours in Christ.</a:t>
            </a:r>
          </a:p>
        </p:txBody>
      </p:sp>
      <p:sp>
        <p:nvSpPr>
          <p:cNvPr id="9" name="TextBox 8"/>
          <p:cNvSpPr txBox="1"/>
          <p:nvPr/>
        </p:nvSpPr>
        <p:spPr>
          <a:xfrm>
            <a:off x="6536344" y="985968"/>
            <a:ext cx="1802824" cy="369332"/>
          </a:xfrm>
          <a:prstGeom prst="rect">
            <a:avLst/>
          </a:prstGeom>
          <a:noFill/>
        </p:spPr>
        <p:txBody>
          <a:bodyPr wrap="square" rtlCol="0">
            <a:spAutoFit/>
          </a:bodyPr>
          <a:lstStyle/>
          <a:p>
            <a:r>
              <a:rPr lang="en-US" b="1" dirty="0" smtClean="0"/>
              <a:t>Romans 5:2-4</a:t>
            </a:r>
            <a:endParaRPr lang="en-US" b="1" dirty="0"/>
          </a:p>
        </p:txBody>
      </p:sp>
    </p:spTree>
    <p:extLst>
      <p:ext uri="{BB962C8B-B14F-4D97-AF65-F5344CB8AC3E}">
        <p14:creationId xmlns:p14="http://schemas.microsoft.com/office/powerpoint/2010/main" val="10848039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70396" y="1018115"/>
            <a:ext cx="8046389" cy="4623830"/>
          </a:xfrm>
          <a:prstGeom prst="rect">
            <a:avLst/>
          </a:prstGeom>
          <a:noFill/>
        </p:spPr>
        <p:txBody>
          <a:bodyPr wrap="square" rtlCol="0">
            <a:spAutoFit/>
          </a:bodyPr>
          <a:lstStyle/>
          <a:p>
            <a:pPr>
              <a:lnSpc>
                <a:spcPct val="90000"/>
              </a:lnSpc>
              <a:spcAft>
                <a:spcPts val="2400"/>
              </a:spcAft>
            </a:pPr>
            <a:r>
              <a:rPr lang="en-GB" sz="2800" dirty="0">
                <a:solidFill>
                  <a:srgbClr val="FFD409"/>
                </a:solidFill>
              </a:rPr>
              <a:t>We can also experience </a:t>
            </a:r>
            <a:r>
              <a:rPr lang="en-GB" sz="2800" dirty="0" smtClean="0">
                <a:solidFill>
                  <a:srgbClr val="FFD409"/>
                </a:solidFill>
              </a:rPr>
              <a:t>joy </a:t>
            </a:r>
            <a:r>
              <a:rPr lang="en-GB" sz="2800" dirty="0">
                <a:solidFill>
                  <a:srgbClr val="FFD409"/>
                </a:solidFill>
              </a:rPr>
              <a:t>in the midst of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difficulties </a:t>
            </a:r>
            <a:r>
              <a:rPr lang="en-GB" sz="2800" dirty="0">
                <a:solidFill>
                  <a:srgbClr val="FFD409"/>
                </a:solidFill>
              </a:rPr>
              <a:t>and suffering says Paul.</a:t>
            </a:r>
          </a:p>
          <a:p>
            <a:pPr>
              <a:lnSpc>
                <a:spcPct val="90000"/>
              </a:lnSpc>
              <a:spcAft>
                <a:spcPts val="2400"/>
              </a:spcAft>
            </a:pPr>
            <a:r>
              <a:rPr lang="en-GB" sz="2800" dirty="0" smtClean="0">
                <a:solidFill>
                  <a:srgbClr val="FFD409"/>
                </a:solidFill>
              </a:rPr>
              <a:t>Notice </a:t>
            </a:r>
            <a:r>
              <a:rPr lang="en-GB" sz="2800" dirty="0">
                <a:solidFill>
                  <a:srgbClr val="FFD409"/>
                </a:solidFill>
              </a:rPr>
              <a:t>that Paul </a:t>
            </a:r>
            <a:r>
              <a:rPr lang="en-GB" sz="2800" dirty="0" smtClean="0">
                <a:solidFill>
                  <a:srgbClr val="FFD409"/>
                </a:solidFill>
              </a:rPr>
              <a:t>does not </a:t>
            </a:r>
            <a:r>
              <a:rPr lang="en-GB" sz="2800" dirty="0">
                <a:solidFill>
                  <a:srgbClr val="FFD409"/>
                </a:solidFill>
              </a:rPr>
              <a:t>say that we rejoice</a:t>
            </a:r>
            <a:r>
              <a:rPr lang="en-GB" sz="2800" dirty="0">
                <a:solidFill>
                  <a:srgbClr val="FFFFFF"/>
                </a:solidFill>
              </a:rPr>
              <a:t> FOR </a:t>
            </a:r>
            <a:r>
              <a:rPr lang="en-GB" sz="2800" dirty="0" smtClean="0">
                <a:solidFill>
                  <a:srgbClr val="FFFFFF"/>
                </a:solidFill>
              </a:rPr>
              <a:t/>
            </a:r>
            <a:br>
              <a:rPr lang="en-GB" sz="2800" dirty="0" smtClean="0">
                <a:solidFill>
                  <a:srgbClr val="FFFFFF"/>
                </a:solidFill>
              </a:rPr>
            </a:br>
            <a:r>
              <a:rPr lang="en-GB" sz="2800" dirty="0" smtClean="0">
                <a:solidFill>
                  <a:srgbClr val="FFD409"/>
                </a:solidFill>
              </a:rPr>
              <a:t>our </a:t>
            </a:r>
            <a:r>
              <a:rPr lang="en-GB" sz="2800" dirty="0">
                <a:solidFill>
                  <a:srgbClr val="FFD409"/>
                </a:solidFill>
              </a:rPr>
              <a:t>suffering, rather we rejoice </a:t>
            </a:r>
            <a:r>
              <a:rPr lang="en-GB" sz="2800" dirty="0">
                <a:solidFill>
                  <a:srgbClr val="FFFFFF"/>
                </a:solidFill>
              </a:rPr>
              <a:t>IN</a:t>
            </a:r>
            <a:r>
              <a:rPr lang="en-GB" sz="2800" dirty="0">
                <a:solidFill>
                  <a:srgbClr val="FFD409"/>
                </a:solidFill>
              </a:rPr>
              <a:t> our suffering.</a:t>
            </a:r>
          </a:p>
          <a:p>
            <a:pPr>
              <a:lnSpc>
                <a:spcPct val="90000"/>
              </a:lnSpc>
              <a:spcAft>
                <a:spcPts val="2400"/>
              </a:spcAft>
            </a:pPr>
            <a:r>
              <a:rPr lang="en-GB" sz="2800" dirty="0" smtClean="0">
                <a:solidFill>
                  <a:srgbClr val="FFD409"/>
                </a:solidFill>
              </a:rPr>
              <a:t>There </a:t>
            </a:r>
            <a:r>
              <a:rPr lang="en-GB" sz="2800" dirty="0">
                <a:solidFill>
                  <a:srgbClr val="FFD409"/>
                </a:solidFill>
              </a:rPr>
              <a:t>is no joy in the actual troubles themselves, </a:t>
            </a:r>
            <a:r>
              <a:rPr lang="en-GB" sz="2800" dirty="0" smtClean="0">
                <a:solidFill>
                  <a:srgbClr val="FFD409"/>
                </a:solidFill>
              </a:rPr>
              <a:t>rather, </a:t>
            </a:r>
            <a:r>
              <a:rPr lang="en-GB" sz="2800" dirty="0">
                <a:solidFill>
                  <a:srgbClr val="FFD409"/>
                </a:solidFill>
              </a:rPr>
              <a:t>the understanding that we can amazingly benefit from them. </a:t>
            </a:r>
            <a:endParaRPr lang="en-GB" sz="2800" dirty="0" smtClean="0">
              <a:solidFill>
                <a:srgbClr val="FFD409"/>
              </a:solidFill>
            </a:endParaRPr>
          </a:p>
          <a:p>
            <a:pPr>
              <a:lnSpc>
                <a:spcPct val="90000"/>
              </a:lnSpc>
              <a:spcAft>
                <a:spcPts val="2400"/>
              </a:spcAft>
            </a:pPr>
            <a:r>
              <a:rPr lang="en-GB" sz="3600" b="1" dirty="0" smtClean="0">
                <a:solidFill>
                  <a:srgbClr val="FFFFFF"/>
                </a:solidFill>
              </a:rPr>
              <a:t>How</a:t>
            </a:r>
            <a:r>
              <a:rPr lang="en-GB" sz="3600" b="1" dirty="0">
                <a:solidFill>
                  <a:srgbClr val="FFFFFF"/>
                </a:solidFill>
              </a:rPr>
              <a:t>? </a:t>
            </a:r>
            <a:r>
              <a:rPr lang="en-GB" sz="2800" b="1" dirty="0">
                <a:solidFill>
                  <a:srgbClr val="FFFFFF"/>
                </a:solidFill>
              </a:rPr>
              <a:t/>
            </a:r>
            <a:br>
              <a:rPr lang="en-GB" sz="2800" b="1" dirty="0">
                <a:solidFill>
                  <a:srgbClr val="FFFFFF"/>
                </a:solidFill>
              </a:rPr>
            </a:br>
            <a:r>
              <a:rPr lang="en-GB" sz="2800" dirty="0" smtClean="0">
                <a:solidFill>
                  <a:srgbClr val="FFFFFF"/>
                </a:solidFill>
              </a:rPr>
              <a:t>Paul </a:t>
            </a:r>
            <a:r>
              <a:rPr lang="en-GB" sz="2800" dirty="0">
                <a:solidFill>
                  <a:srgbClr val="FFFFFF"/>
                </a:solidFill>
              </a:rPr>
              <a:t>says because we know…. </a:t>
            </a:r>
            <a:r>
              <a:rPr lang="en-GB" sz="2800" dirty="0" smtClean="0">
                <a:solidFill>
                  <a:srgbClr val="FFD409"/>
                </a:solidFill>
              </a:rPr>
              <a:t>Verse 3 </a:t>
            </a:r>
            <a:endParaRPr lang="en-GB" sz="2800" i="1" dirty="0">
              <a:solidFill>
                <a:srgbClr val="FFD409"/>
              </a:solidFill>
            </a:endParaRPr>
          </a:p>
        </p:txBody>
      </p:sp>
    </p:spTree>
    <p:extLst>
      <p:ext uri="{BB962C8B-B14F-4D97-AF65-F5344CB8AC3E}">
        <p14:creationId xmlns:p14="http://schemas.microsoft.com/office/powerpoint/2010/main" val="25814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811590"/>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883281"/>
            <a:ext cx="7967963" cy="5262979"/>
          </a:xfrm>
          <a:prstGeom prst="rect">
            <a:avLst/>
          </a:prstGeom>
          <a:noFill/>
        </p:spPr>
        <p:txBody>
          <a:bodyPr wrap="square" rtlCol="0">
            <a:spAutoFit/>
          </a:bodyPr>
          <a:lstStyle/>
          <a:p>
            <a:pPr lvl="0"/>
            <a:r>
              <a:rPr lang="en-GB" sz="3200" b="1" dirty="0">
                <a:solidFill>
                  <a:srgbClr val="FFFFFF"/>
                </a:solidFill>
              </a:rPr>
              <a:t>Paul tells us there is a chain </a:t>
            </a:r>
            <a:r>
              <a:rPr lang="en-GB" sz="3200" b="1" dirty="0" smtClean="0">
                <a:solidFill>
                  <a:srgbClr val="FFFFFF"/>
                </a:solidFill>
              </a:rPr>
              <a:t>reaction</a:t>
            </a:r>
          </a:p>
          <a:p>
            <a:pPr lvl="0"/>
            <a:endParaRPr lang="en-GB" sz="3200" dirty="0"/>
          </a:p>
          <a:p>
            <a:pPr lvl="0"/>
            <a:r>
              <a:rPr lang="en-GB" sz="2400" dirty="0"/>
              <a:t>• </a:t>
            </a:r>
            <a:r>
              <a:rPr lang="en-GB" sz="2400" b="1" dirty="0" smtClean="0"/>
              <a:t>Suffering </a:t>
            </a:r>
            <a:r>
              <a:rPr lang="en-GB" sz="2400" b="1" dirty="0"/>
              <a:t>leads to perseverance </a:t>
            </a:r>
            <a:r>
              <a:rPr lang="en-GB" sz="2400" dirty="0" smtClean="0"/>
              <a:t>– verse 3</a:t>
            </a:r>
          </a:p>
          <a:p>
            <a:pPr lvl="0"/>
            <a:endParaRPr lang="en-GB" sz="1600" dirty="0"/>
          </a:p>
          <a:p>
            <a:pPr lvl="0"/>
            <a:r>
              <a:rPr lang="en-GB" sz="2400" dirty="0" smtClean="0"/>
              <a:t>Perseverance </a:t>
            </a:r>
            <a:r>
              <a:rPr lang="en-GB" sz="2400" dirty="0"/>
              <a:t>is a word that means </a:t>
            </a:r>
            <a:r>
              <a:rPr lang="en-GB" sz="2400" b="1" i="1" dirty="0"/>
              <a:t>“</a:t>
            </a:r>
            <a:r>
              <a:rPr lang="en-GB" sz="2400" b="1" i="1" dirty="0" smtClean="0"/>
              <a:t>single mindedness</a:t>
            </a:r>
            <a:r>
              <a:rPr lang="en-GB" sz="2400" b="1" i="1" dirty="0"/>
              <a:t>”</a:t>
            </a:r>
          </a:p>
          <a:p>
            <a:pPr lvl="0"/>
            <a:r>
              <a:rPr lang="en-GB" sz="2400" dirty="0"/>
              <a:t>Suffering makes us focus, it helps us focus on what is </a:t>
            </a:r>
            <a:r>
              <a:rPr lang="en-GB" sz="2400" dirty="0" smtClean="0"/>
              <a:t/>
            </a:r>
            <a:br>
              <a:rPr lang="en-GB" sz="2400" dirty="0" smtClean="0"/>
            </a:br>
            <a:r>
              <a:rPr lang="en-GB" sz="2400" dirty="0" smtClean="0"/>
              <a:t>really </a:t>
            </a:r>
            <a:r>
              <a:rPr lang="en-GB" sz="2400" dirty="0"/>
              <a:t>important.</a:t>
            </a:r>
          </a:p>
          <a:p>
            <a:pPr lvl="0"/>
            <a:endParaRPr lang="en-GB" sz="1600" dirty="0"/>
          </a:p>
          <a:p>
            <a:pPr lvl="0"/>
            <a:r>
              <a:rPr lang="en-GB" sz="2400" dirty="0" smtClean="0"/>
              <a:t>• </a:t>
            </a:r>
            <a:r>
              <a:rPr lang="en-GB" sz="2400" b="1" dirty="0" smtClean="0"/>
              <a:t>Perseverance </a:t>
            </a:r>
            <a:r>
              <a:rPr lang="en-GB" sz="2400" b="1" dirty="0"/>
              <a:t>leads to character </a:t>
            </a:r>
            <a:r>
              <a:rPr lang="en-GB" sz="2400" b="1" dirty="0" smtClean="0"/>
              <a:t>– </a:t>
            </a:r>
            <a:r>
              <a:rPr lang="en-GB" sz="2400" dirty="0" smtClean="0"/>
              <a:t>verse 4</a:t>
            </a:r>
            <a:endParaRPr lang="en-GB" sz="2400" dirty="0"/>
          </a:p>
          <a:p>
            <a:pPr lvl="0"/>
            <a:r>
              <a:rPr lang="en-GB" sz="2400" dirty="0"/>
              <a:t>Character is a word that means </a:t>
            </a:r>
            <a:r>
              <a:rPr lang="en-GB" sz="2400" b="1" i="1" dirty="0"/>
              <a:t>“</a:t>
            </a:r>
            <a:r>
              <a:rPr lang="en-GB" sz="2400" b="1" i="1" dirty="0" err="1"/>
              <a:t>testedness</a:t>
            </a:r>
            <a:r>
              <a:rPr lang="en-GB" sz="2400" b="1" i="1" dirty="0"/>
              <a:t>”</a:t>
            </a:r>
            <a:r>
              <a:rPr lang="en-GB" sz="2400" dirty="0"/>
              <a:t>. </a:t>
            </a:r>
            <a:r>
              <a:rPr lang="en-GB" sz="2400" dirty="0" smtClean="0"/>
              <a:t> It’s quality </a:t>
            </a:r>
            <a:br>
              <a:rPr lang="en-GB" sz="2400" dirty="0" smtClean="0"/>
            </a:br>
            <a:r>
              <a:rPr lang="en-GB" sz="2400" dirty="0" smtClean="0"/>
              <a:t>of </a:t>
            </a:r>
            <a:r>
              <a:rPr lang="en-GB" sz="2400" dirty="0"/>
              <a:t>confidence that comes through tough experiences. </a:t>
            </a:r>
          </a:p>
          <a:p>
            <a:pPr lvl="0"/>
            <a:endParaRPr lang="en-GB" sz="1600" dirty="0"/>
          </a:p>
          <a:p>
            <a:pPr lvl="0"/>
            <a:r>
              <a:rPr lang="en-GB" sz="2400" b="1" dirty="0" smtClean="0"/>
              <a:t>Paul says, all </a:t>
            </a:r>
            <a:r>
              <a:rPr lang="en-GB" sz="2400" b="1" dirty="0"/>
              <a:t>of this leads to growth in </a:t>
            </a:r>
            <a:r>
              <a:rPr lang="en-GB" sz="2400" b="1" dirty="0" smtClean="0"/>
              <a:t>HOPE and hope </a:t>
            </a:r>
            <a:br>
              <a:rPr lang="en-GB" sz="2400" b="1" dirty="0" smtClean="0"/>
            </a:br>
            <a:r>
              <a:rPr lang="en-GB" sz="2400" b="1" dirty="0" smtClean="0"/>
              <a:t>does </a:t>
            </a:r>
            <a:r>
              <a:rPr lang="en-GB" sz="2400" b="1" dirty="0"/>
              <a:t>not disappoint us.</a:t>
            </a:r>
            <a:endParaRPr lang="en-GB" sz="2400" b="1" i="1" dirty="0"/>
          </a:p>
        </p:txBody>
      </p:sp>
    </p:spTree>
    <p:extLst>
      <p:ext uri="{BB962C8B-B14F-4D97-AF65-F5344CB8AC3E}">
        <p14:creationId xmlns:p14="http://schemas.microsoft.com/office/powerpoint/2010/main" val="33387600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3788255" y="2492194"/>
            <a:ext cx="3751632" cy="1113822"/>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7" name="TextBox 6"/>
          <p:cNvSpPr txBox="1"/>
          <p:nvPr/>
        </p:nvSpPr>
        <p:spPr>
          <a:xfrm>
            <a:off x="1668316" y="1519476"/>
            <a:ext cx="5223265" cy="707886"/>
          </a:xfrm>
          <a:prstGeom prst="rect">
            <a:avLst/>
          </a:prstGeom>
          <a:noFill/>
        </p:spPr>
        <p:txBody>
          <a:bodyPr wrap="square" rtlCol="0">
            <a:spAutoFit/>
          </a:bodyPr>
          <a:lstStyle/>
          <a:p>
            <a:r>
              <a:rPr lang="en-GB" sz="4000" dirty="0" smtClean="0"/>
              <a:t>Paul </a:t>
            </a:r>
            <a:r>
              <a:rPr lang="en-GB" sz="4000" dirty="0"/>
              <a:t>tells us we </a:t>
            </a:r>
            <a:r>
              <a:rPr lang="en-GB" sz="4000" dirty="0" smtClean="0"/>
              <a:t>have:</a:t>
            </a:r>
          </a:p>
        </p:txBody>
      </p:sp>
      <p:sp>
        <p:nvSpPr>
          <p:cNvPr id="8" name="TextBox 7"/>
          <p:cNvSpPr txBox="1"/>
          <p:nvPr/>
        </p:nvSpPr>
        <p:spPr>
          <a:xfrm>
            <a:off x="3915185" y="2471398"/>
            <a:ext cx="3455965" cy="1015663"/>
          </a:xfrm>
          <a:prstGeom prst="rect">
            <a:avLst/>
          </a:prstGeom>
          <a:noFill/>
        </p:spPr>
        <p:txBody>
          <a:bodyPr wrap="square" rtlCol="0">
            <a:spAutoFit/>
          </a:bodyPr>
          <a:lstStyle/>
          <a:p>
            <a:r>
              <a:rPr lang="en-GB" sz="6000" b="1" dirty="0" smtClean="0">
                <a:solidFill>
                  <a:schemeClr val="bg1"/>
                </a:solidFill>
              </a:rPr>
              <a:t>Assurance</a:t>
            </a:r>
            <a:endParaRPr lang="en-GB" sz="6000" b="1" dirty="0">
              <a:solidFill>
                <a:schemeClr val="bg1"/>
              </a:solidFill>
            </a:endParaRPr>
          </a:p>
        </p:txBody>
      </p:sp>
      <p:sp>
        <p:nvSpPr>
          <p:cNvPr id="3" name="TextBox 2"/>
          <p:cNvSpPr txBox="1"/>
          <p:nvPr/>
        </p:nvSpPr>
        <p:spPr>
          <a:xfrm>
            <a:off x="3086664" y="3962001"/>
            <a:ext cx="5074886" cy="1569660"/>
          </a:xfrm>
          <a:prstGeom prst="rect">
            <a:avLst/>
          </a:prstGeom>
          <a:noFill/>
        </p:spPr>
        <p:txBody>
          <a:bodyPr wrap="square" rtlCol="0">
            <a:spAutoFit/>
          </a:bodyPr>
          <a:lstStyle/>
          <a:p>
            <a:r>
              <a:rPr lang="en-US" sz="2400" dirty="0"/>
              <a:t>Feeling unloved? Used? Rejected? </a:t>
            </a:r>
            <a:r>
              <a:rPr lang="en-US" sz="2400" dirty="0" smtClean="0"/>
              <a:t/>
            </a:r>
            <a:br>
              <a:rPr lang="en-US" sz="2400" dirty="0" smtClean="0"/>
            </a:br>
            <a:r>
              <a:rPr lang="en-US" sz="2400" dirty="0" smtClean="0"/>
              <a:t>Feeling </a:t>
            </a:r>
            <a:r>
              <a:rPr lang="en-US" sz="2400" dirty="0"/>
              <a:t>as you never measure up? </a:t>
            </a:r>
            <a:endParaRPr lang="en-US" sz="2400" dirty="0" smtClean="0"/>
          </a:p>
          <a:p>
            <a:r>
              <a:rPr lang="en-US" sz="2400" dirty="0" smtClean="0"/>
              <a:t>Do </a:t>
            </a:r>
            <a:r>
              <a:rPr lang="en-US" sz="2400" dirty="0"/>
              <a:t>you ever wonder if you will </a:t>
            </a:r>
            <a:r>
              <a:rPr lang="en-US" sz="2400" dirty="0" smtClean="0"/>
              <a:t/>
            </a:r>
            <a:br>
              <a:rPr lang="en-US" sz="2400" dirty="0" smtClean="0"/>
            </a:br>
            <a:r>
              <a:rPr lang="en-US" sz="2400" dirty="0" smtClean="0"/>
              <a:t>ever </a:t>
            </a:r>
            <a:r>
              <a:rPr lang="en-US" sz="2400" dirty="0"/>
              <a:t>be </a:t>
            </a:r>
            <a:r>
              <a:rPr lang="en-US" sz="2400" dirty="0" smtClean="0"/>
              <a:t>truly </a:t>
            </a:r>
            <a:r>
              <a:rPr lang="en-US" sz="2400" dirty="0"/>
              <a:t>loved by anyone?</a:t>
            </a:r>
          </a:p>
        </p:txBody>
      </p:sp>
      <p:sp>
        <p:nvSpPr>
          <p:cNvPr id="4" name="TextBox 3"/>
          <p:cNvSpPr txBox="1"/>
          <p:nvPr/>
        </p:nvSpPr>
        <p:spPr>
          <a:xfrm>
            <a:off x="6536344" y="985968"/>
            <a:ext cx="1802824" cy="369332"/>
          </a:xfrm>
          <a:prstGeom prst="rect">
            <a:avLst/>
          </a:prstGeom>
          <a:noFill/>
        </p:spPr>
        <p:txBody>
          <a:bodyPr wrap="square" rtlCol="0">
            <a:spAutoFit/>
          </a:bodyPr>
          <a:lstStyle/>
          <a:p>
            <a:r>
              <a:rPr lang="en-US" b="1" dirty="0" smtClean="0"/>
              <a:t>Romans 5</a:t>
            </a:r>
            <a:r>
              <a:rPr lang="en-US" b="1" dirty="0"/>
              <a:t>:</a:t>
            </a:r>
            <a:r>
              <a:rPr lang="en-US" b="1" dirty="0" smtClean="0"/>
              <a:t>5-</a:t>
            </a:r>
            <a:r>
              <a:rPr lang="en-US" b="1" dirty="0"/>
              <a:t>11</a:t>
            </a:r>
          </a:p>
        </p:txBody>
      </p:sp>
    </p:spTree>
    <p:extLst>
      <p:ext uri="{BB962C8B-B14F-4D97-AF65-F5344CB8AC3E}">
        <p14:creationId xmlns:p14="http://schemas.microsoft.com/office/powerpoint/2010/main" val="42033850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5573" y="456726"/>
            <a:ext cx="8116764" cy="1210588"/>
          </a:xfrm>
          <a:prstGeom prst="rect">
            <a:avLst/>
          </a:prstGeom>
          <a:noFill/>
        </p:spPr>
        <p:txBody>
          <a:bodyPr wrap="square" rtlCol="0">
            <a:spAutoFit/>
          </a:bodyPr>
          <a:lstStyle/>
          <a:p>
            <a:pPr algn="ctr">
              <a:lnSpc>
                <a:spcPct val="90000"/>
              </a:lnSpc>
              <a:spcAft>
                <a:spcPts val="1200"/>
              </a:spcAft>
            </a:pPr>
            <a:r>
              <a:rPr lang="en-GB" sz="4000" i="1" dirty="0">
                <a:solidFill>
                  <a:srgbClr val="660066"/>
                </a:solidFill>
              </a:rPr>
              <a:t>Painting of Salome with the head of John the Baptist by Titian.</a:t>
            </a:r>
          </a:p>
        </p:txBody>
      </p:sp>
      <p:pic>
        <p:nvPicPr>
          <p:cNvPr id="4" name="Picture 3" descr="Vecelli,_Tiziano_-_Judith_-_c._15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960" y="1764077"/>
            <a:ext cx="3754255" cy="4578360"/>
          </a:xfrm>
          <a:prstGeom prst="rect">
            <a:avLst/>
          </a:prstGeom>
        </p:spPr>
      </p:pic>
    </p:spTree>
    <p:extLst>
      <p:ext uri="{BB962C8B-B14F-4D97-AF65-F5344CB8AC3E}">
        <p14:creationId xmlns:p14="http://schemas.microsoft.com/office/powerpoint/2010/main" val="26575269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70396" y="1018115"/>
            <a:ext cx="8046389" cy="3509678"/>
          </a:xfrm>
          <a:prstGeom prst="rect">
            <a:avLst/>
          </a:prstGeom>
          <a:noFill/>
        </p:spPr>
        <p:txBody>
          <a:bodyPr wrap="square" rtlCol="0">
            <a:spAutoFit/>
          </a:bodyPr>
          <a:lstStyle/>
          <a:p>
            <a:pPr>
              <a:lnSpc>
                <a:spcPct val="90000"/>
              </a:lnSpc>
              <a:spcAft>
                <a:spcPts val="2400"/>
              </a:spcAft>
            </a:pPr>
            <a:r>
              <a:rPr lang="en-GB" sz="2800" dirty="0">
                <a:solidFill>
                  <a:srgbClr val="FFD409"/>
                </a:solidFill>
              </a:rPr>
              <a:t>The very moment you say yes to Jesus,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the </a:t>
            </a:r>
            <a:r>
              <a:rPr lang="en-GB" sz="2800" dirty="0">
                <a:solidFill>
                  <a:schemeClr val="bg1"/>
                </a:solidFill>
              </a:rPr>
              <a:t>Holy Spirit enters your heart and begins </a:t>
            </a:r>
            <a:r>
              <a:rPr lang="en-GB" sz="2800" dirty="0" smtClean="0">
                <a:solidFill>
                  <a:schemeClr val="bg1"/>
                </a:solidFill>
              </a:rPr>
              <a:t/>
            </a:r>
            <a:br>
              <a:rPr lang="en-GB" sz="2800" dirty="0" smtClean="0">
                <a:solidFill>
                  <a:schemeClr val="bg1"/>
                </a:solidFill>
              </a:rPr>
            </a:br>
            <a:r>
              <a:rPr lang="en-GB" sz="2800" dirty="0" smtClean="0">
                <a:solidFill>
                  <a:schemeClr val="bg1"/>
                </a:solidFill>
              </a:rPr>
              <a:t>to </a:t>
            </a:r>
            <a:r>
              <a:rPr lang="en-GB" sz="2800" dirty="0">
                <a:solidFill>
                  <a:schemeClr val="bg1"/>
                </a:solidFill>
              </a:rPr>
              <a:t>pour out the love of God</a:t>
            </a:r>
            <a:r>
              <a:rPr lang="en-GB" sz="2800" dirty="0">
                <a:solidFill>
                  <a:srgbClr val="FFD409"/>
                </a:solidFill>
              </a:rPr>
              <a:t>. </a:t>
            </a:r>
          </a:p>
          <a:p>
            <a:pPr>
              <a:lnSpc>
                <a:spcPct val="90000"/>
              </a:lnSpc>
              <a:spcAft>
                <a:spcPts val="2400"/>
              </a:spcAft>
            </a:pPr>
            <a:r>
              <a:rPr lang="en-GB" sz="2800" dirty="0" smtClean="0">
                <a:solidFill>
                  <a:srgbClr val="FFD409"/>
                </a:solidFill>
              </a:rPr>
              <a:t>He </a:t>
            </a:r>
            <a:r>
              <a:rPr lang="en-GB" sz="2800" dirty="0">
                <a:solidFill>
                  <a:srgbClr val="FFD409"/>
                </a:solidFill>
              </a:rPr>
              <a:t>gives us his </a:t>
            </a:r>
            <a:r>
              <a:rPr lang="en-GB" sz="2800" dirty="0">
                <a:solidFill>
                  <a:srgbClr val="FFFFFF"/>
                </a:solidFill>
              </a:rPr>
              <a:t>assurance </a:t>
            </a:r>
            <a:r>
              <a:rPr lang="en-GB" sz="2800" dirty="0">
                <a:solidFill>
                  <a:srgbClr val="FFD409"/>
                </a:solidFill>
              </a:rPr>
              <a:t>that we are loved and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that </a:t>
            </a:r>
            <a:r>
              <a:rPr lang="en-GB" sz="2800" dirty="0">
                <a:solidFill>
                  <a:srgbClr val="FFD409"/>
                </a:solidFill>
              </a:rPr>
              <a:t>we belong to him. That our relationship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with </a:t>
            </a:r>
            <a:r>
              <a:rPr lang="en-GB" sz="2800" dirty="0">
                <a:solidFill>
                  <a:srgbClr val="FFD409"/>
                </a:solidFill>
              </a:rPr>
              <a:t>God which was once non-existence,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broken </a:t>
            </a:r>
            <a:r>
              <a:rPr lang="en-GB" sz="2800" dirty="0">
                <a:solidFill>
                  <a:srgbClr val="FFD409"/>
                </a:solidFill>
              </a:rPr>
              <a:t>down can be transformed by his </a:t>
            </a:r>
            <a:r>
              <a:rPr lang="en-GB" sz="2800" dirty="0" smtClean="0">
                <a:solidFill>
                  <a:srgbClr val="FFD409"/>
                </a:solidFill>
              </a:rPr>
              <a:t/>
            </a:r>
            <a:br>
              <a:rPr lang="en-GB" sz="2800" dirty="0" smtClean="0">
                <a:solidFill>
                  <a:srgbClr val="FFD409"/>
                </a:solidFill>
              </a:rPr>
            </a:br>
            <a:r>
              <a:rPr lang="en-GB" sz="2800" dirty="0" smtClean="0">
                <a:solidFill>
                  <a:srgbClr val="FFD409"/>
                </a:solidFill>
              </a:rPr>
              <a:t>unchanging and </a:t>
            </a:r>
            <a:r>
              <a:rPr lang="en-GB" sz="2800" dirty="0">
                <a:solidFill>
                  <a:srgbClr val="FFD409"/>
                </a:solidFill>
              </a:rPr>
              <a:t>unconditional love. </a:t>
            </a:r>
            <a:endParaRPr lang="en-GB" sz="2800" i="1" dirty="0">
              <a:solidFill>
                <a:srgbClr val="FFD409"/>
              </a:solidFill>
            </a:endParaRPr>
          </a:p>
        </p:txBody>
      </p:sp>
    </p:spTree>
    <p:extLst>
      <p:ext uri="{BB962C8B-B14F-4D97-AF65-F5344CB8AC3E}">
        <p14:creationId xmlns:p14="http://schemas.microsoft.com/office/powerpoint/2010/main" val="380750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811590"/>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883281"/>
            <a:ext cx="7967963" cy="5324535"/>
          </a:xfrm>
          <a:prstGeom prst="rect">
            <a:avLst/>
          </a:prstGeom>
          <a:noFill/>
        </p:spPr>
        <p:txBody>
          <a:bodyPr wrap="square" rtlCol="0">
            <a:spAutoFit/>
          </a:bodyPr>
          <a:lstStyle/>
          <a:p>
            <a:pPr lvl="0"/>
            <a:r>
              <a:rPr lang="en-GB" sz="3200" b="1" dirty="0">
                <a:solidFill>
                  <a:srgbClr val="FFFFFF"/>
                </a:solidFill>
              </a:rPr>
              <a:t>Through faith alone in </a:t>
            </a:r>
            <a:r>
              <a:rPr lang="en-GB" sz="3200" b="1" dirty="0" smtClean="0">
                <a:solidFill>
                  <a:srgbClr val="FFFFFF"/>
                </a:solidFill>
              </a:rPr>
              <a:t>Christ…</a:t>
            </a:r>
          </a:p>
          <a:p>
            <a:pPr lvl="0"/>
            <a:endParaRPr lang="en-GB" sz="2400" dirty="0"/>
          </a:p>
          <a:p>
            <a:pPr lvl="0">
              <a:spcAft>
                <a:spcPts val="1200"/>
              </a:spcAft>
            </a:pPr>
            <a:r>
              <a:rPr lang="en-GB" sz="2800" b="1" dirty="0" smtClean="0"/>
              <a:t>…we </a:t>
            </a:r>
            <a:r>
              <a:rPr lang="en-GB" sz="2800" b="1" dirty="0"/>
              <a:t>are not only saved from something but </a:t>
            </a:r>
            <a:r>
              <a:rPr lang="en-GB" sz="2800" b="1" dirty="0" smtClean="0"/>
              <a:t/>
            </a:r>
            <a:br>
              <a:rPr lang="en-GB" sz="2800" b="1" dirty="0" smtClean="0"/>
            </a:br>
            <a:r>
              <a:rPr lang="en-GB" sz="2800" b="1" dirty="0" smtClean="0"/>
              <a:t>we </a:t>
            </a:r>
            <a:r>
              <a:rPr lang="en-GB" sz="2800" b="1" dirty="0"/>
              <a:t>are saved to something. </a:t>
            </a:r>
          </a:p>
          <a:p>
            <a:pPr lvl="0"/>
            <a:r>
              <a:rPr lang="en-GB" sz="2800" dirty="0" smtClean="0"/>
              <a:t>We have: </a:t>
            </a:r>
            <a:endParaRPr lang="en-GB" sz="2800" dirty="0"/>
          </a:p>
          <a:p>
            <a:pPr marL="342900" lvl="0" indent="-342900">
              <a:buFont typeface="Arial"/>
              <a:buChar char="•"/>
            </a:pPr>
            <a:r>
              <a:rPr lang="en-GB" sz="2800" b="1" dirty="0"/>
              <a:t>Peace</a:t>
            </a:r>
            <a:r>
              <a:rPr lang="en-GB" sz="2800" dirty="0"/>
              <a:t> with God</a:t>
            </a:r>
          </a:p>
          <a:p>
            <a:pPr marL="342900" lvl="0" indent="-342900">
              <a:buFont typeface="Arial"/>
              <a:buChar char="•"/>
            </a:pPr>
            <a:r>
              <a:rPr lang="en-GB" sz="2800" b="1" dirty="0"/>
              <a:t>Access </a:t>
            </a:r>
            <a:r>
              <a:rPr lang="en-GB" sz="2800" dirty="0"/>
              <a:t>to God </a:t>
            </a:r>
          </a:p>
          <a:p>
            <a:pPr marL="342900" lvl="0" indent="-342900">
              <a:buFont typeface="Arial"/>
              <a:buChar char="•"/>
            </a:pPr>
            <a:r>
              <a:rPr lang="en-GB" sz="2800" b="1" dirty="0"/>
              <a:t>Hope</a:t>
            </a:r>
            <a:r>
              <a:rPr lang="en-GB" sz="2800" dirty="0"/>
              <a:t> in God</a:t>
            </a:r>
          </a:p>
          <a:p>
            <a:pPr marL="342900" lvl="0" indent="-342900">
              <a:buFont typeface="Arial"/>
              <a:buChar char="•"/>
            </a:pPr>
            <a:r>
              <a:rPr lang="en-GB" sz="2800" b="1" dirty="0"/>
              <a:t>Joy</a:t>
            </a:r>
            <a:r>
              <a:rPr lang="en-GB" sz="2800" dirty="0"/>
              <a:t> in all things</a:t>
            </a:r>
          </a:p>
          <a:p>
            <a:pPr marL="342900" lvl="0" indent="-342900">
              <a:spcAft>
                <a:spcPts val="1200"/>
              </a:spcAft>
              <a:buFont typeface="Arial"/>
              <a:buChar char="•"/>
            </a:pPr>
            <a:r>
              <a:rPr lang="en-GB" sz="2800" b="1" dirty="0"/>
              <a:t>Assurance</a:t>
            </a:r>
            <a:r>
              <a:rPr lang="en-GB" sz="2800" dirty="0"/>
              <a:t> of God’s love </a:t>
            </a:r>
          </a:p>
          <a:p>
            <a:pPr lvl="0"/>
            <a:r>
              <a:rPr lang="en-GB" sz="4000" b="1" dirty="0" smtClean="0"/>
              <a:t>That </a:t>
            </a:r>
            <a:r>
              <a:rPr lang="en-GB" sz="4000" b="1" dirty="0"/>
              <a:t>is truly amazing grace! </a:t>
            </a:r>
            <a:endParaRPr lang="en-GB" sz="4000" b="1" i="1" dirty="0"/>
          </a:p>
        </p:txBody>
      </p:sp>
    </p:spTree>
    <p:extLst>
      <p:ext uri="{BB962C8B-B14F-4D97-AF65-F5344CB8AC3E}">
        <p14:creationId xmlns:p14="http://schemas.microsoft.com/office/powerpoint/2010/main" val="29209849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88958" y="882027"/>
            <a:ext cx="7622567" cy="3607141"/>
          </a:xfrm>
          <a:prstGeom prst="rect">
            <a:avLst/>
          </a:prstGeom>
          <a:noFill/>
        </p:spPr>
        <p:txBody>
          <a:bodyPr wrap="square" rtlCol="0">
            <a:spAutoFit/>
          </a:bodyPr>
          <a:lstStyle/>
          <a:p>
            <a:r>
              <a:rPr lang="en-GB" sz="3600" dirty="0">
                <a:solidFill>
                  <a:srgbClr val="660066"/>
                </a:solidFill>
              </a:rPr>
              <a:t>Paul begins Romans 5:1 with the </a:t>
            </a:r>
            <a:r>
              <a:rPr lang="en-GB" sz="3600" dirty="0" smtClean="0">
                <a:solidFill>
                  <a:srgbClr val="660066"/>
                </a:solidFill>
              </a:rPr>
              <a:t/>
            </a:r>
            <a:br>
              <a:rPr lang="en-GB" sz="3600" dirty="0" smtClean="0">
                <a:solidFill>
                  <a:srgbClr val="660066"/>
                </a:solidFill>
              </a:rPr>
            </a:br>
            <a:r>
              <a:rPr lang="en-GB" sz="3600" dirty="0" smtClean="0">
                <a:solidFill>
                  <a:srgbClr val="660066"/>
                </a:solidFill>
              </a:rPr>
              <a:t>word </a:t>
            </a:r>
            <a:r>
              <a:rPr lang="en-GB" sz="3600" b="1" dirty="0" smtClean="0">
                <a:solidFill>
                  <a:srgbClr val="660066"/>
                </a:solidFill>
              </a:rPr>
              <a:t>‘Therefore’</a:t>
            </a:r>
            <a:endParaRPr lang="en-GB" sz="2800" b="1" i="1" dirty="0">
              <a:solidFill>
                <a:srgbClr val="660066"/>
              </a:solidFill>
            </a:endParaRPr>
          </a:p>
          <a:p>
            <a:endParaRPr lang="en-GB" sz="2800" b="1" i="1" dirty="0">
              <a:solidFill>
                <a:srgbClr val="660066"/>
              </a:solidFill>
            </a:endParaRPr>
          </a:p>
          <a:p>
            <a:pPr>
              <a:lnSpc>
                <a:spcPct val="120000"/>
              </a:lnSpc>
            </a:pPr>
            <a:r>
              <a:rPr lang="en-GB" sz="3600" b="1" dirty="0" smtClean="0"/>
              <a:t>Consequently</a:t>
            </a:r>
            <a:r>
              <a:rPr lang="en-GB" sz="3600" dirty="0" smtClean="0"/>
              <a:t>, </a:t>
            </a:r>
          </a:p>
          <a:p>
            <a:pPr>
              <a:lnSpc>
                <a:spcPct val="120000"/>
              </a:lnSpc>
            </a:pPr>
            <a:r>
              <a:rPr lang="en-GB" sz="3600" dirty="0" smtClean="0"/>
              <a:t>     …Because </a:t>
            </a:r>
            <a:r>
              <a:rPr lang="en-GB" sz="3600" dirty="0"/>
              <a:t>of </a:t>
            </a:r>
            <a:r>
              <a:rPr lang="en-GB" sz="3600" dirty="0" smtClean="0"/>
              <a:t>that</a:t>
            </a:r>
            <a:endParaRPr lang="en-GB" sz="3600" dirty="0"/>
          </a:p>
          <a:p>
            <a:pPr>
              <a:lnSpc>
                <a:spcPct val="120000"/>
              </a:lnSpc>
            </a:pPr>
            <a:r>
              <a:rPr lang="en-GB" sz="3600" dirty="0" smtClean="0"/>
              <a:t>          …on </a:t>
            </a:r>
            <a:r>
              <a:rPr lang="en-GB" sz="3600" dirty="0"/>
              <a:t>those grounds</a:t>
            </a:r>
            <a:endParaRPr lang="en-GB" sz="3600" b="1" i="1" dirty="0"/>
          </a:p>
        </p:txBody>
      </p:sp>
    </p:spTree>
    <p:extLst>
      <p:ext uri="{BB962C8B-B14F-4D97-AF65-F5344CB8AC3E}">
        <p14:creationId xmlns:p14="http://schemas.microsoft.com/office/powerpoint/2010/main" val="3213234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35322" y="647725"/>
            <a:ext cx="7683773" cy="5386090"/>
          </a:xfrm>
          <a:prstGeom prst="rect">
            <a:avLst/>
          </a:prstGeom>
          <a:noFill/>
        </p:spPr>
        <p:txBody>
          <a:bodyPr wrap="square" rtlCol="0">
            <a:spAutoFit/>
          </a:bodyPr>
          <a:lstStyle/>
          <a:p>
            <a:r>
              <a:rPr lang="en-GB" sz="2000" b="1" dirty="0" smtClean="0"/>
              <a:t>Romans Chapter 4</a:t>
            </a:r>
          </a:p>
          <a:p>
            <a:endParaRPr lang="en-GB" sz="2800" dirty="0"/>
          </a:p>
          <a:p>
            <a:r>
              <a:rPr lang="en-GB" sz="2800" dirty="0" smtClean="0"/>
              <a:t>•</a:t>
            </a:r>
            <a:r>
              <a:rPr lang="en-GB" sz="2800" dirty="0"/>
              <a:t>	</a:t>
            </a:r>
            <a:r>
              <a:rPr lang="en-GB" sz="2800" b="1" dirty="0"/>
              <a:t>Faith alone</a:t>
            </a:r>
            <a:r>
              <a:rPr lang="en-GB" sz="2800" dirty="0"/>
              <a:t>, not </a:t>
            </a:r>
            <a:r>
              <a:rPr lang="en-GB" sz="2800" dirty="0" smtClean="0"/>
              <a:t>works</a:t>
            </a:r>
            <a:r>
              <a:rPr lang="en-GB" sz="2800" dirty="0"/>
              <a:t> – </a:t>
            </a:r>
            <a:r>
              <a:rPr lang="en-GB" sz="2800" dirty="0" smtClean="0"/>
              <a:t>4</a:t>
            </a:r>
            <a:r>
              <a:rPr lang="en-GB" sz="2800" dirty="0"/>
              <a:t>:1-8</a:t>
            </a:r>
          </a:p>
          <a:p>
            <a:r>
              <a:rPr lang="en-GB" sz="2800" dirty="0"/>
              <a:t>•	</a:t>
            </a:r>
            <a:r>
              <a:rPr lang="en-GB" sz="2800" b="1" dirty="0"/>
              <a:t>Faith alone</a:t>
            </a:r>
            <a:r>
              <a:rPr lang="en-GB" sz="2800" dirty="0" smtClean="0"/>
              <a:t>, </a:t>
            </a:r>
            <a:r>
              <a:rPr lang="en-GB" sz="2800" dirty="0"/>
              <a:t>not </a:t>
            </a:r>
            <a:r>
              <a:rPr lang="en-GB" sz="2800" dirty="0" smtClean="0"/>
              <a:t>rituals</a:t>
            </a:r>
            <a:r>
              <a:rPr lang="en-GB" sz="2800" dirty="0"/>
              <a:t> – </a:t>
            </a:r>
            <a:r>
              <a:rPr lang="en-GB" sz="2800" dirty="0" smtClean="0"/>
              <a:t>4</a:t>
            </a:r>
            <a:r>
              <a:rPr lang="en-GB" sz="2800" dirty="0"/>
              <a:t>:9-12 </a:t>
            </a:r>
          </a:p>
          <a:p>
            <a:r>
              <a:rPr lang="en-GB" sz="2800" dirty="0"/>
              <a:t>•	</a:t>
            </a:r>
            <a:r>
              <a:rPr lang="en-GB" sz="2800" b="1" dirty="0"/>
              <a:t>Faith alone</a:t>
            </a:r>
            <a:r>
              <a:rPr lang="en-GB" sz="2800" dirty="0" smtClean="0"/>
              <a:t>, </a:t>
            </a:r>
            <a:r>
              <a:rPr lang="en-GB" sz="2800" dirty="0"/>
              <a:t>not the law – 4:13-17</a:t>
            </a:r>
          </a:p>
          <a:p>
            <a:endParaRPr lang="en-GB" sz="2800" dirty="0"/>
          </a:p>
          <a:p>
            <a:r>
              <a:rPr lang="en-GB" sz="3600" b="1" dirty="0"/>
              <a:t>How can I be made right with God – </a:t>
            </a:r>
            <a:r>
              <a:rPr lang="en-GB" sz="3600" b="1" dirty="0" smtClean="0"/>
              <a:t/>
            </a:r>
            <a:br>
              <a:rPr lang="en-GB" sz="3600" b="1" dirty="0" smtClean="0"/>
            </a:br>
            <a:r>
              <a:rPr lang="en-GB" sz="3600" dirty="0" smtClean="0">
                <a:solidFill>
                  <a:srgbClr val="660066"/>
                </a:solidFill>
              </a:rPr>
              <a:t>‘</a:t>
            </a:r>
            <a:r>
              <a:rPr lang="en-GB" sz="3600" b="1" dirty="0" smtClean="0">
                <a:solidFill>
                  <a:srgbClr val="660066"/>
                </a:solidFill>
              </a:rPr>
              <a:t>Sola Fide’ </a:t>
            </a:r>
            <a:r>
              <a:rPr lang="en-GB" sz="3600" b="1" dirty="0"/>
              <a:t>– by faith alone</a:t>
            </a:r>
          </a:p>
          <a:p>
            <a:endParaRPr lang="en-GB" sz="2800" dirty="0"/>
          </a:p>
          <a:p>
            <a:r>
              <a:rPr lang="en-GB" sz="2800" i="1" dirty="0"/>
              <a:t>We are declared not guilty not because of </a:t>
            </a:r>
            <a:r>
              <a:rPr lang="en-GB" sz="2800" i="1" dirty="0" smtClean="0"/>
              <a:t/>
            </a:r>
            <a:br>
              <a:rPr lang="en-GB" sz="2800" i="1" dirty="0" smtClean="0"/>
            </a:br>
            <a:r>
              <a:rPr lang="en-GB" sz="2800" i="1" dirty="0" smtClean="0"/>
              <a:t>what </a:t>
            </a:r>
            <a:r>
              <a:rPr lang="en-GB" sz="2800" i="1" dirty="0"/>
              <a:t>we have done but because of what </a:t>
            </a:r>
            <a:r>
              <a:rPr lang="en-GB" sz="2800" i="1" dirty="0" smtClean="0"/>
              <a:t/>
            </a:r>
            <a:br>
              <a:rPr lang="en-GB" sz="2800" i="1" dirty="0" smtClean="0"/>
            </a:br>
            <a:r>
              <a:rPr lang="en-GB" sz="2800" i="1" dirty="0" smtClean="0"/>
              <a:t>God has </a:t>
            </a:r>
            <a:r>
              <a:rPr lang="en-GB" sz="2800" i="1" dirty="0"/>
              <a:t>done for us in </a:t>
            </a:r>
            <a:r>
              <a:rPr lang="en-GB" sz="2800" i="1" dirty="0" smtClean="0"/>
              <a:t>Christ Jesus</a:t>
            </a:r>
            <a:r>
              <a:rPr lang="en-GB" sz="2800" i="1" dirty="0"/>
              <a:t>. </a:t>
            </a:r>
            <a:endParaRPr lang="en-GB" sz="2800" b="1" i="1" dirty="0">
              <a:solidFill>
                <a:srgbClr val="660066"/>
              </a:solidFill>
            </a:endParaRPr>
          </a:p>
        </p:txBody>
      </p:sp>
    </p:spTree>
    <p:extLst>
      <p:ext uri="{BB962C8B-B14F-4D97-AF65-F5344CB8AC3E}">
        <p14:creationId xmlns:p14="http://schemas.microsoft.com/office/powerpoint/2010/main" val="3227230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811590"/>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883281"/>
            <a:ext cx="7520139" cy="5386090"/>
          </a:xfrm>
          <a:prstGeom prst="rect">
            <a:avLst/>
          </a:prstGeom>
          <a:noFill/>
        </p:spPr>
        <p:txBody>
          <a:bodyPr wrap="square" rtlCol="0">
            <a:spAutoFit/>
          </a:bodyPr>
          <a:lstStyle/>
          <a:p>
            <a:pPr lvl="0"/>
            <a:r>
              <a:rPr lang="en-GB" sz="3200" b="1" dirty="0" smtClean="0">
                <a:solidFill>
                  <a:srgbClr val="FFFFFF"/>
                </a:solidFill>
              </a:rPr>
              <a:t>‘Therefore’ </a:t>
            </a:r>
            <a:r>
              <a:rPr lang="en-GB" sz="3200" dirty="0" smtClean="0">
                <a:solidFill>
                  <a:srgbClr val="FFFFFF"/>
                </a:solidFill>
              </a:rPr>
              <a:t>because of this </a:t>
            </a:r>
            <a:r>
              <a:rPr lang="en-GB" sz="3200" b="1" dirty="0" smtClean="0">
                <a:solidFill>
                  <a:srgbClr val="FFFFFF"/>
                </a:solidFill>
              </a:rPr>
              <a:t>– </a:t>
            </a:r>
            <a:r>
              <a:rPr lang="en-GB" sz="3200" dirty="0">
                <a:solidFill>
                  <a:srgbClr val="FFFFFF"/>
                </a:solidFill>
              </a:rPr>
              <a:t>Romans: </a:t>
            </a:r>
            <a:r>
              <a:rPr lang="en-GB" sz="3200" dirty="0" smtClean="0">
                <a:solidFill>
                  <a:srgbClr val="FFFFFF"/>
                </a:solidFill>
              </a:rPr>
              <a:t>5:1</a:t>
            </a:r>
          </a:p>
          <a:p>
            <a:pPr lvl="0"/>
            <a:endParaRPr lang="en-GB" sz="3200" dirty="0"/>
          </a:p>
          <a:p>
            <a:pPr lvl="0"/>
            <a:r>
              <a:rPr lang="en-GB" sz="2800" dirty="0"/>
              <a:t>Paul wants us to understand and know the consequence of justification by </a:t>
            </a:r>
            <a:r>
              <a:rPr lang="en-GB" sz="2800" b="1" dirty="0"/>
              <a:t>faith alone</a:t>
            </a:r>
            <a:r>
              <a:rPr lang="en-GB" sz="2800" dirty="0"/>
              <a:t>, the true value and </a:t>
            </a:r>
            <a:r>
              <a:rPr lang="en-GB" sz="2800" dirty="0" smtClean="0"/>
              <a:t>benefit </a:t>
            </a:r>
            <a:r>
              <a:rPr lang="en-GB" sz="2800" dirty="0"/>
              <a:t>of what </a:t>
            </a:r>
            <a:r>
              <a:rPr lang="en-GB" sz="2800" dirty="0" smtClean="0"/>
              <a:t>this </a:t>
            </a:r>
            <a:r>
              <a:rPr lang="en-GB" sz="2800" dirty="0"/>
              <a:t>brings for us. He does not want us to be like David Dickson and be in possession of something so precious but be unaware of </a:t>
            </a:r>
            <a:r>
              <a:rPr lang="en-GB" sz="2800" dirty="0" smtClean="0"/>
              <a:t>it’s </a:t>
            </a:r>
            <a:r>
              <a:rPr lang="en-GB" sz="2800" dirty="0"/>
              <a:t>amazing significance to our lives both </a:t>
            </a:r>
            <a:r>
              <a:rPr lang="en-GB" sz="2800" b="1" dirty="0"/>
              <a:t>today </a:t>
            </a:r>
            <a:r>
              <a:rPr lang="en-GB" sz="2800" dirty="0"/>
              <a:t>and in the </a:t>
            </a:r>
            <a:r>
              <a:rPr lang="en-GB" sz="2800" b="1" dirty="0"/>
              <a:t>future</a:t>
            </a:r>
            <a:r>
              <a:rPr lang="en-GB" sz="2800" dirty="0"/>
              <a:t>. </a:t>
            </a:r>
          </a:p>
          <a:p>
            <a:pPr lvl="0"/>
            <a:endParaRPr lang="en-GB" sz="1600" dirty="0"/>
          </a:p>
          <a:p>
            <a:pPr lvl="0"/>
            <a:r>
              <a:rPr lang="en-GB" sz="2800" i="1" dirty="0"/>
              <a:t>Paul shares with us </a:t>
            </a:r>
            <a:r>
              <a:rPr lang="en-GB" sz="2800" i="1" dirty="0" smtClean="0"/>
              <a:t>five </a:t>
            </a:r>
            <a:r>
              <a:rPr lang="en-GB" sz="2800" i="1" dirty="0"/>
              <a:t>benefits that are ours because we are justified by faith. </a:t>
            </a:r>
          </a:p>
        </p:txBody>
      </p:sp>
    </p:spTree>
    <p:extLst>
      <p:ext uri="{BB962C8B-B14F-4D97-AF65-F5344CB8AC3E}">
        <p14:creationId xmlns:p14="http://schemas.microsoft.com/office/powerpoint/2010/main" val="4901903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5075987" y="2846137"/>
            <a:ext cx="2491042" cy="1113822"/>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966725" y="1873419"/>
            <a:ext cx="7755718" cy="707886"/>
          </a:xfrm>
          <a:prstGeom prst="rect">
            <a:avLst/>
          </a:prstGeom>
          <a:noFill/>
        </p:spPr>
        <p:txBody>
          <a:bodyPr wrap="square" rtlCol="0">
            <a:spAutoFit/>
          </a:bodyPr>
          <a:lstStyle/>
          <a:p>
            <a:r>
              <a:rPr lang="en-GB" sz="4000" dirty="0"/>
              <a:t>Firstly, Paul tells us we </a:t>
            </a:r>
            <a:r>
              <a:rPr lang="en-GB" sz="4000" dirty="0" smtClean="0"/>
              <a:t>have:</a:t>
            </a:r>
          </a:p>
        </p:txBody>
      </p:sp>
      <p:sp>
        <p:nvSpPr>
          <p:cNvPr id="5" name="TextBox 4"/>
          <p:cNvSpPr txBox="1"/>
          <p:nvPr/>
        </p:nvSpPr>
        <p:spPr>
          <a:xfrm>
            <a:off x="5211797" y="2825341"/>
            <a:ext cx="2257543" cy="1015663"/>
          </a:xfrm>
          <a:prstGeom prst="rect">
            <a:avLst/>
          </a:prstGeom>
          <a:noFill/>
        </p:spPr>
        <p:txBody>
          <a:bodyPr wrap="square" rtlCol="0">
            <a:spAutoFit/>
          </a:bodyPr>
          <a:lstStyle/>
          <a:p>
            <a:r>
              <a:rPr lang="en-GB" sz="6000" b="1" dirty="0">
                <a:solidFill>
                  <a:schemeClr val="bg1"/>
                </a:solidFill>
              </a:rPr>
              <a:t>PEACE </a:t>
            </a:r>
          </a:p>
        </p:txBody>
      </p:sp>
      <p:sp>
        <p:nvSpPr>
          <p:cNvPr id="6" name="TextBox 5"/>
          <p:cNvSpPr txBox="1"/>
          <p:nvPr/>
        </p:nvSpPr>
        <p:spPr>
          <a:xfrm>
            <a:off x="6536344" y="985968"/>
            <a:ext cx="1802824" cy="369332"/>
          </a:xfrm>
          <a:prstGeom prst="rect">
            <a:avLst/>
          </a:prstGeom>
          <a:noFill/>
        </p:spPr>
        <p:txBody>
          <a:bodyPr wrap="square" rtlCol="0">
            <a:spAutoFit/>
          </a:bodyPr>
          <a:lstStyle/>
          <a:p>
            <a:r>
              <a:rPr lang="en-US" b="1" dirty="0" smtClean="0"/>
              <a:t>Romans 5:1</a:t>
            </a:r>
            <a:endParaRPr lang="en-US" b="1" dirty="0"/>
          </a:p>
        </p:txBody>
      </p:sp>
    </p:spTree>
    <p:extLst>
      <p:ext uri="{BB962C8B-B14F-4D97-AF65-F5344CB8AC3E}">
        <p14:creationId xmlns:p14="http://schemas.microsoft.com/office/powerpoint/2010/main" val="35211870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635407"/>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707098"/>
            <a:ext cx="7852511" cy="5570757"/>
          </a:xfrm>
          <a:prstGeom prst="rect">
            <a:avLst/>
          </a:prstGeom>
          <a:noFill/>
        </p:spPr>
        <p:txBody>
          <a:bodyPr wrap="square" rtlCol="0">
            <a:spAutoFit/>
          </a:bodyPr>
          <a:lstStyle/>
          <a:p>
            <a:pPr lvl="0"/>
            <a:r>
              <a:rPr lang="en-GB" sz="3200" dirty="0">
                <a:solidFill>
                  <a:srgbClr val="FFFFFF"/>
                </a:solidFill>
              </a:rPr>
              <a:t>Genesis </a:t>
            </a:r>
            <a:r>
              <a:rPr lang="en-GB" sz="3200" dirty="0" smtClean="0">
                <a:solidFill>
                  <a:srgbClr val="FFFFFF"/>
                </a:solidFill>
              </a:rPr>
              <a:t>3 </a:t>
            </a:r>
            <a:r>
              <a:rPr lang="en-GB" sz="3200" b="1" dirty="0">
                <a:solidFill>
                  <a:srgbClr val="FFFFFF"/>
                </a:solidFill>
              </a:rPr>
              <a:t>– The consequence of </a:t>
            </a:r>
            <a:r>
              <a:rPr lang="en-GB" sz="3200" b="1" dirty="0" smtClean="0">
                <a:solidFill>
                  <a:srgbClr val="FFFFFF"/>
                </a:solidFill>
              </a:rPr>
              <a:t>sin</a:t>
            </a:r>
          </a:p>
          <a:p>
            <a:pPr lvl="0"/>
            <a:endParaRPr lang="en-GB" dirty="0" smtClean="0"/>
          </a:p>
          <a:p>
            <a:pPr lvl="0"/>
            <a:r>
              <a:rPr lang="en-GB" b="1" dirty="0" smtClean="0"/>
              <a:t>The </a:t>
            </a:r>
            <a:r>
              <a:rPr lang="en-GB" b="1" dirty="0"/>
              <a:t>Fall</a:t>
            </a:r>
          </a:p>
          <a:p>
            <a:pPr lvl="0"/>
            <a:r>
              <a:rPr lang="en-GB" dirty="0"/>
              <a:t>3 Now the serpent was more crafty than any of the wild animals the Lord God had made. He said to the woman, </a:t>
            </a:r>
            <a:r>
              <a:rPr lang="en-GB" b="1" i="1" dirty="0">
                <a:solidFill>
                  <a:srgbClr val="FF6600"/>
                </a:solidFill>
              </a:rPr>
              <a:t>“Did God really say, ‘You must not eat from any tree in the garden’?</a:t>
            </a:r>
            <a:r>
              <a:rPr lang="en-GB" b="1" i="1" dirty="0" smtClean="0">
                <a:solidFill>
                  <a:srgbClr val="FF6600"/>
                </a:solidFill>
              </a:rPr>
              <a:t>”</a:t>
            </a:r>
            <a:r>
              <a:rPr lang="en-GB" dirty="0" smtClean="0">
                <a:solidFill>
                  <a:srgbClr val="FF6600"/>
                </a:solidFill>
              </a:rPr>
              <a:t> </a:t>
            </a:r>
            <a:r>
              <a:rPr lang="en-GB" dirty="0" smtClean="0"/>
              <a:t>2</a:t>
            </a:r>
            <a:r>
              <a:rPr lang="en-GB" dirty="0"/>
              <a:t> The woman said to the serpent, </a:t>
            </a:r>
            <a:r>
              <a:rPr lang="en-GB" b="1" i="1" dirty="0">
                <a:solidFill>
                  <a:srgbClr val="008000"/>
                </a:solidFill>
              </a:rPr>
              <a:t>“We may eat fruit from the trees in the garden, 3 but God did say, ‘You must not eat fruit from the tree that is in the middle of the garden, and you must not touch it, or you will die.’”</a:t>
            </a:r>
          </a:p>
          <a:p>
            <a:pPr lvl="0"/>
            <a:r>
              <a:rPr lang="en-GB" dirty="0"/>
              <a:t>4 </a:t>
            </a:r>
            <a:r>
              <a:rPr lang="en-GB" b="1" i="1" dirty="0">
                <a:solidFill>
                  <a:srgbClr val="FF6600"/>
                </a:solidFill>
              </a:rPr>
              <a:t>“You will not certainly die,” </a:t>
            </a:r>
            <a:r>
              <a:rPr lang="en-GB" dirty="0"/>
              <a:t>the serpent said to the woman. 5 </a:t>
            </a:r>
            <a:r>
              <a:rPr lang="en-GB" b="1" i="1" dirty="0">
                <a:solidFill>
                  <a:srgbClr val="FF6600"/>
                </a:solidFill>
              </a:rPr>
              <a:t>“For God knows that when you eat from it your eyes will be opened, and you will be like God, knowing good and evil.”</a:t>
            </a:r>
          </a:p>
          <a:p>
            <a:pPr lvl="0"/>
            <a:r>
              <a:rPr lang="en-GB" dirty="0"/>
              <a:t>6 When the woman saw that the fruit of the tree was good for food and pleasing to the eye, and also desirable for gaining wisdom, she took some and ate it. She also gave some to her husband, who was with her, and he ate it. 7 Then the eyes of both of them were opened, and they realized they were naked; so they sewed fig leaves together and made coverings for themselves.</a:t>
            </a:r>
          </a:p>
          <a:p>
            <a:pPr lvl="0"/>
            <a:r>
              <a:rPr lang="en-GB" dirty="0"/>
              <a:t>8 Then the man and his wife heard the sound of the Lord God as he was walking in the garden in the cool of the day, and they hid from the Lord God among the trees of the garden. 9 But the Lord God called to the man, </a:t>
            </a:r>
            <a:r>
              <a:rPr lang="en-GB" b="1" i="1" dirty="0">
                <a:solidFill>
                  <a:srgbClr val="3366FF"/>
                </a:solidFill>
              </a:rPr>
              <a:t>“Where are you?”</a:t>
            </a:r>
          </a:p>
        </p:txBody>
      </p:sp>
    </p:spTree>
    <p:extLst>
      <p:ext uri="{BB962C8B-B14F-4D97-AF65-F5344CB8AC3E}">
        <p14:creationId xmlns:p14="http://schemas.microsoft.com/office/powerpoint/2010/main" val="1792460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37632" y="493965"/>
            <a:ext cx="7852511" cy="5909311"/>
          </a:xfrm>
          <a:prstGeom prst="rect">
            <a:avLst/>
          </a:prstGeom>
          <a:noFill/>
        </p:spPr>
        <p:txBody>
          <a:bodyPr wrap="square" rtlCol="0">
            <a:spAutoFit/>
          </a:bodyPr>
          <a:lstStyle/>
          <a:p>
            <a:pPr lvl="0"/>
            <a:r>
              <a:rPr lang="en-GB" dirty="0"/>
              <a:t>10 He answered, </a:t>
            </a:r>
            <a:r>
              <a:rPr lang="en-GB" b="1" i="1" dirty="0">
                <a:solidFill>
                  <a:srgbClr val="750075"/>
                </a:solidFill>
              </a:rPr>
              <a:t>“I heard you in the garden, and I was afraid because I was naked; so I hid.”</a:t>
            </a:r>
          </a:p>
          <a:p>
            <a:pPr lvl="0"/>
            <a:r>
              <a:rPr lang="en-GB" dirty="0"/>
              <a:t>11 And he said, </a:t>
            </a:r>
            <a:r>
              <a:rPr lang="en-GB" b="1" i="1" dirty="0">
                <a:solidFill>
                  <a:srgbClr val="3366FF"/>
                </a:solidFill>
              </a:rPr>
              <a:t>“Who told you that you were naked? Have you eaten from the tree that I commanded you not to eat from?”</a:t>
            </a:r>
          </a:p>
          <a:p>
            <a:pPr lvl="0"/>
            <a:r>
              <a:rPr lang="en-GB" dirty="0"/>
              <a:t>12 The man said, </a:t>
            </a:r>
            <a:r>
              <a:rPr lang="en-GB" b="1" i="1" dirty="0">
                <a:solidFill>
                  <a:srgbClr val="750075"/>
                </a:solidFill>
              </a:rPr>
              <a:t>“The woman you put here with me—she gave me some fruit from the tree, and I ate it.”</a:t>
            </a:r>
          </a:p>
          <a:p>
            <a:pPr lvl="0"/>
            <a:r>
              <a:rPr lang="en-GB" dirty="0"/>
              <a:t>13 Then the Lord God said to the woman, </a:t>
            </a:r>
            <a:r>
              <a:rPr lang="en-GB" b="1" i="1" dirty="0">
                <a:solidFill>
                  <a:srgbClr val="3366FF"/>
                </a:solidFill>
              </a:rPr>
              <a:t>“What is this you have done?”</a:t>
            </a:r>
          </a:p>
          <a:p>
            <a:pPr lvl="0"/>
            <a:r>
              <a:rPr lang="en-GB" dirty="0"/>
              <a:t>The woman said, </a:t>
            </a:r>
            <a:r>
              <a:rPr lang="en-GB" b="1" i="1" dirty="0">
                <a:solidFill>
                  <a:srgbClr val="008000"/>
                </a:solidFill>
              </a:rPr>
              <a:t>“The serpent deceived me, and I ate.”</a:t>
            </a:r>
          </a:p>
          <a:p>
            <a:pPr lvl="0"/>
            <a:r>
              <a:rPr lang="en-GB" dirty="0"/>
              <a:t>17 To Adam he said, </a:t>
            </a:r>
            <a:r>
              <a:rPr lang="en-GB" b="1" i="1" dirty="0">
                <a:solidFill>
                  <a:srgbClr val="3366FF"/>
                </a:solidFill>
              </a:rPr>
              <a:t>“Because you listened to your wife and ate fruit from the tree about which I commanded you, ‘You must not eat from it,’</a:t>
            </a:r>
          </a:p>
          <a:p>
            <a:pPr lvl="0"/>
            <a:r>
              <a:rPr lang="en-GB" b="1" i="1" dirty="0">
                <a:solidFill>
                  <a:srgbClr val="3366FF"/>
                </a:solidFill>
              </a:rPr>
              <a:t>“Cursed is the ground because of you;</a:t>
            </a:r>
          </a:p>
          <a:p>
            <a:pPr lvl="0"/>
            <a:r>
              <a:rPr lang="en-GB" b="1" i="1" dirty="0">
                <a:solidFill>
                  <a:srgbClr val="3366FF"/>
                </a:solidFill>
              </a:rPr>
              <a:t>    through painful toil you will eat food from it</a:t>
            </a:r>
          </a:p>
          <a:p>
            <a:pPr lvl="0"/>
            <a:r>
              <a:rPr lang="en-GB" b="1" i="1" dirty="0">
                <a:solidFill>
                  <a:srgbClr val="3366FF"/>
                </a:solidFill>
              </a:rPr>
              <a:t>    all the days of your life.</a:t>
            </a:r>
          </a:p>
          <a:p>
            <a:pPr lvl="0"/>
            <a:r>
              <a:rPr lang="en-GB" b="1" i="1" dirty="0">
                <a:solidFill>
                  <a:srgbClr val="3366FF"/>
                </a:solidFill>
              </a:rPr>
              <a:t>18 It will produce thorns and thistles for you,</a:t>
            </a:r>
          </a:p>
          <a:p>
            <a:pPr lvl="0"/>
            <a:r>
              <a:rPr lang="en-GB" b="1" i="1" dirty="0">
                <a:solidFill>
                  <a:srgbClr val="3366FF"/>
                </a:solidFill>
              </a:rPr>
              <a:t>    and you will eat the plants of the field.</a:t>
            </a:r>
          </a:p>
          <a:p>
            <a:pPr lvl="0"/>
            <a:r>
              <a:rPr lang="en-GB" b="1" i="1" dirty="0">
                <a:solidFill>
                  <a:srgbClr val="3366FF"/>
                </a:solidFill>
              </a:rPr>
              <a:t>19 By the sweat of your brow</a:t>
            </a:r>
          </a:p>
          <a:p>
            <a:pPr lvl="0"/>
            <a:r>
              <a:rPr lang="en-GB" b="1" i="1" dirty="0">
                <a:solidFill>
                  <a:srgbClr val="3366FF"/>
                </a:solidFill>
              </a:rPr>
              <a:t>    you will eat your food</a:t>
            </a:r>
          </a:p>
          <a:p>
            <a:pPr lvl="0"/>
            <a:r>
              <a:rPr lang="en-GB" b="1" i="1" dirty="0">
                <a:solidFill>
                  <a:srgbClr val="3366FF"/>
                </a:solidFill>
              </a:rPr>
              <a:t>until you return to the ground,</a:t>
            </a:r>
          </a:p>
          <a:p>
            <a:pPr lvl="0"/>
            <a:r>
              <a:rPr lang="en-GB" b="1" i="1" dirty="0">
                <a:solidFill>
                  <a:srgbClr val="3366FF"/>
                </a:solidFill>
              </a:rPr>
              <a:t>    since from it you were taken;</a:t>
            </a:r>
          </a:p>
          <a:p>
            <a:pPr lvl="0"/>
            <a:r>
              <a:rPr lang="en-GB" b="1" i="1" dirty="0">
                <a:solidFill>
                  <a:srgbClr val="3366FF"/>
                </a:solidFill>
              </a:rPr>
              <a:t>for dust you are</a:t>
            </a:r>
          </a:p>
          <a:p>
            <a:pPr lvl="0"/>
            <a:r>
              <a:rPr lang="en-GB" b="1" i="1" dirty="0">
                <a:solidFill>
                  <a:srgbClr val="3366FF"/>
                </a:solidFill>
              </a:rPr>
              <a:t>    and to dust you will return.</a:t>
            </a:r>
            <a:r>
              <a:rPr lang="en-GB" b="1" i="1" dirty="0" smtClean="0">
                <a:solidFill>
                  <a:srgbClr val="3366FF"/>
                </a:solidFill>
              </a:rPr>
              <a:t>”</a:t>
            </a:r>
            <a:endParaRPr lang="en-GB" b="1" i="1" dirty="0">
              <a:solidFill>
                <a:srgbClr val="3366FF"/>
              </a:solidFill>
            </a:endParaRPr>
          </a:p>
        </p:txBody>
      </p:sp>
    </p:spTree>
    <p:extLst>
      <p:ext uri="{BB962C8B-B14F-4D97-AF65-F5344CB8AC3E}">
        <p14:creationId xmlns:p14="http://schemas.microsoft.com/office/powerpoint/2010/main" val="34516676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37632" y="609412"/>
            <a:ext cx="7852511" cy="3139321"/>
          </a:xfrm>
          <a:prstGeom prst="rect">
            <a:avLst/>
          </a:prstGeom>
          <a:noFill/>
        </p:spPr>
        <p:txBody>
          <a:bodyPr wrap="square" rtlCol="0">
            <a:spAutoFit/>
          </a:bodyPr>
          <a:lstStyle/>
          <a:p>
            <a:pPr lvl="0"/>
            <a:r>
              <a:rPr lang="en-GB" dirty="0"/>
              <a:t>20 </a:t>
            </a:r>
            <a:r>
              <a:rPr lang="en-GB" dirty="0" smtClean="0"/>
              <a:t>Adam</a:t>
            </a:r>
            <a:r>
              <a:rPr lang="en-GB" dirty="0"/>
              <a:t> </a:t>
            </a:r>
            <a:r>
              <a:rPr lang="en-GB" dirty="0" smtClean="0"/>
              <a:t>named </a:t>
            </a:r>
            <a:r>
              <a:rPr lang="en-GB" dirty="0"/>
              <a:t>his wife Eve</a:t>
            </a:r>
            <a:r>
              <a:rPr lang="en-GB" dirty="0" smtClean="0"/>
              <a:t>,</a:t>
            </a:r>
            <a:r>
              <a:rPr lang="en-GB" dirty="0"/>
              <a:t> </a:t>
            </a:r>
            <a:r>
              <a:rPr lang="en-GB" dirty="0" smtClean="0"/>
              <a:t>because </a:t>
            </a:r>
            <a:r>
              <a:rPr lang="en-GB" dirty="0"/>
              <a:t>she would become the mother </a:t>
            </a:r>
            <a:r>
              <a:rPr lang="en-GB" dirty="0" smtClean="0"/>
              <a:t/>
            </a:r>
            <a:br>
              <a:rPr lang="en-GB" dirty="0" smtClean="0"/>
            </a:br>
            <a:r>
              <a:rPr lang="en-GB" dirty="0" smtClean="0"/>
              <a:t>of </a:t>
            </a:r>
            <a:r>
              <a:rPr lang="en-GB" dirty="0"/>
              <a:t>all the living</a:t>
            </a:r>
            <a:r>
              <a:rPr lang="en-GB" dirty="0" smtClean="0"/>
              <a:t>.</a:t>
            </a:r>
          </a:p>
          <a:p>
            <a:pPr lvl="0"/>
            <a:endParaRPr lang="en-GB" dirty="0"/>
          </a:p>
          <a:p>
            <a:pPr lvl="0"/>
            <a:r>
              <a:rPr lang="en-GB" dirty="0"/>
              <a:t>21 The Lord God made garments of skin for Adam and his wife and clothed them. 22 And the Lord God said, “The man has now become like one of us, knowing good and evil. He must not be allowed to reach out his hand and take also from the tree of life and eat, and live forever.” 23 So the Lord God banished him from the Garden of Eden to work the ground from which he had been taken. 24 After he drove the man out, he placed on the east </a:t>
            </a:r>
            <a:r>
              <a:rPr lang="en-GB" dirty="0" smtClean="0"/>
              <a:t>side</a:t>
            </a:r>
            <a:r>
              <a:rPr lang="en-GB" dirty="0"/>
              <a:t> </a:t>
            </a:r>
            <a:r>
              <a:rPr lang="en-GB" dirty="0" smtClean="0"/>
              <a:t>of </a:t>
            </a:r>
            <a:r>
              <a:rPr lang="en-GB" dirty="0"/>
              <a:t>the Garden of Eden cherubim and a flaming sword flashing back and forth to guard the way to the tree of life.</a:t>
            </a:r>
          </a:p>
        </p:txBody>
      </p:sp>
    </p:spTree>
    <p:extLst>
      <p:ext uri="{BB962C8B-B14F-4D97-AF65-F5344CB8AC3E}">
        <p14:creationId xmlns:p14="http://schemas.microsoft.com/office/powerpoint/2010/main" val="1524160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903</TotalTime>
  <Words>489</Words>
  <Application>Microsoft Macintosh PowerPoint</Application>
  <PresentationFormat>On-screen Show (4:3)</PresentationFormat>
  <Paragraphs>114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Pozzo</dc:creator>
  <cp:lastModifiedBy>Kate Pozzo</cp:lastModifiedBy>
  <cp:revision>231</cp:revision>
  <dcterms:created xsi:type="dcterms:W3CDTF">2020-05-28T06:39:30Z</dcterms:created>
  <dcterms:modified xsi:type="dcterms:W3CDTF">2020-06-05T21:05:10Z</dcterms:modified>
</cp:coreProperties>
</file>