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8" r:id="rId2"/>
    <p:sldId id="355" r:id="rId3"/>
    <p:sldId id="356" r:id="rId4"/>
    <p:sldId id="357" r:id="rId5"/>
    <p:sldId id="358" r:id="rId6"/>
    <p:sldId id="359" r:id="rId7"/>
    <p:sldId id="360" r:id="rId8"/>
    <p:sldId id="361" r:id="rId9"/>
    <p:sldId id="362" r:id="rId10"/>
    <p:sldId id="256" r:id="rId11"/>
    <p:sldId id="363" r:id="rId12"/>
    <p:sldId id="364" r:id="rId13"/>
    <p:sldId id="365" r:id="rId14"/>
    <p:sldId id="366" r:id="rId15"/>
    <p:sldId id="368" r:id="rId16"/>
    <p:sldId id="367" r:id="rId17"/>
    <p:sldId id="369" r:id="rId18"/>
    <p:sldId id="370" r:id="rId19"/>
    <p:sldId id="371" r:id="rId20"/>
    <p:sldId id="372" r:id="rId21"/>
    <p:sldId id="373" r:id="rId22"/>
    <p:sldId id="374" r:id="rId23"/>
    <p:sldId id="375" r:id="rId24"/>
    <p:sldId id="376" r:id="rId25"/>
    <p:sldId id="379" r:id="rId26"/>
    <p:sldId id="377" r:id="rId27"/>
    <p:sldId id="380" r:id="rId28"/>
    <p:sldId id="378" r:id="rId29"/>
    <p:sldId id="381" r:id="rId30"/>
    <p:sldId id="382" r:id="rId31"/>
    <p:sldId id="384" r:id="rId32"/>
    <p:sldId id="383" r:id="rId33"/>
    <p:sldId id="389" r:id="rId34"/>
    <p:sldId id="385" r:id="rId35"/>
    <p:sldId id="386" r:id="rId36"/>
    <p:sldId id="390" r:id="rId37"/>
    <p:sldId id="317"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7" d="100"/>
          <a:sy n="47" d="100"/>
        </p:scale>
        <p:origin x="44" y="2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FED93E4C-CB24-2C4D-9F74-B5AFE5A401A1}"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43C38-FE17-1D45-8E0A-FA7EB437836A}" type="slidenum">
              <a:rPr lang="en-US" smtClean="0"/>
              <a:t>‹#›</a:t>
            </a:fld>
            <a:endParaRPr lang="en-US"/>
          </a:p>
        </p:txBody>
      </p:sp>
    </p:spTree>
    <p:extLst>
      <p:ext uri="{BB962C8B-B14F-4D97-AF65-F5344CB8AC3E}">
        <p14:creationId xmlns:p14="http://schemas.microsoft.com/office/powerpoint/2010/main" val="2080132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ED93E4C-CB24-2C4D-9F74-B5AFE5A401A1}"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43C38-FE17-1D45-8E0A-FA7EB437836A}" type="slidenum">
              <a:rPr lang="en-US" smtClean="0"/>
              <a:t>‹#›</a:t>
            </a:fld>
            <a:endParaRPr lang="en-US"/>
          </a:p>
        </p:txBody>
      </p:sp>
    </p:spTree>
    <p:extLst>
      <p:ext uri="{BB962C8B-B14F-4D97-AF65-F5344CB8AC3E}">
        <p14:creationId xmlns:p14="http://schemas.microsoft.com/office/powerpoint/2010/main" val="1395976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ED93E4C-CB24-2C4D-9F74-B5AFE5A401A1}"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43C38-FE17-1D45-8E0A-FA7EB437836A}" type="slidenum">
              <a:rPr lang="en-US" smtClean="0"/>
              <a:t>‹#›</a:t>
            </a:fld>
            <a:endParaRPr lang="en-US"/>
          </a:p>
        </p:txBody>
      </p:sp>
    </p:spTree>
    <p:extLst>
      <p:ext uri="{BB962C8B-B14F-4D97-AF65-F5344CB8AC3E}">
        <p14:creationId xmlns:p14="http://schemas.microsoft.com/office/powerpoint/2010/main" val="3899960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ED93E4C-CB24-2C4D-9F74-B5AFE5A401A1}"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43C38-FE17-1D45-8E0A-FA7EB437836A}" type="slidenum">
              <a:rPr lang="en-US" smtClean="0"/>
              <a:t>‹#›</a:t>
            </a:fld>
            <a:endParaRPr lang="en-US"/>
          </a:p>
        </p:txBody>
      </p:sp>
    </p:spTree>
    <p:extLst>
      <p:ext uri="{BB962C8B-B14F-4D97-AF65-F5344CB8AC3E}">
        <p14:creationId xmlns:p14="http://schemas.microsoft.com/office/powerpoint/2010/main" val="3490620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ED93E4C-CB24-2C4D-9F74-B5AFE5A401A1}"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43C38-FE17-1D45-8E0A-FA7EB437836A}" type="slidenum">
              <a:rPr lang="en-US" smtClean="0"/>
              <a:t>‹#›</a:t>
            </a:fld>
            <a:endParaRPr lang="en-US"/>
          </a:p>
        </p:txBody>
      </p:sp>
    </p:spTree>
    <p:extLst>
      <p:ext uri="{BB962C8B-B14F-4D97-AF65-F5344CB8AC3E}">
        <p14:creationId xmlns:p14="http://schemas.microsoft.com/office/powerpoint/2010/main" val="1642696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ED93E4C-CB24-2C4D-9F74-B5AFE5A401A1}" type="datetimeFigureOut">
              <a:rPr lang="en-US" smtClean="0"/>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343C38-FE17-1D45-8E0A-FA7EB437836A}" type="slidenum">
              <a:rPr lang="en-US" smtClean="0"/>
              <a:t>‹#›</a:t>
            </a:fld>
            <a:endParaRPr lang="en-US"/>
          </a:p>
        </p:txBody>
      </p:sp>
    </p:spTree>
    <p:extLst>
      <p:ext uri="{BB962C8B-B14F-4D97-AF65-F5344CB8AC3E}">
        <p14:creationId xmlns:p14="http://schemas.microsoft.com/office/powerpoint/2010/main" val="3370575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ED93E4C-CB24-2C4D-9F74-B5AFE5A401A1}" type="datetimeFigureOut">
              <a:rPr lang="en-US" smtClean="0"/>
              <a:t>10/31/2020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343C38-FE17-1D45-8E0A-FA7EB437836A}" type="slidenum">
              <a:rPr lang="en-US" smtClean="0"/>
              <a:t>‹#›</a:t>
            </a:fld>
            <a:endParaRPr lang="en-US"/>
          </a:p>
        </p:txBody>
      </p:sp>
    </p:spTree>
    <p:extLst>
      <p:ext uri="{BB962C8B-B14F-4D97-AF65-F5344CB8AC3E}">
        <p14:creationId xmlns:p14="http://schemas.microsoft.com/office/powerpoint/2010/main" val="2220259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FED93E4C-CB24-2C4D-9F74-B5AFE5A401A1}" type="datetimeFigureOut">
              <a:rPr lang="en-US" smtClean="0"/>
              <a:t>10/31/2020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343C38-FE17-1D45-8E0A-FA7EB437836A}" type="slidenum">
              <a:rPr lang="en-US" smtClean="0"/>
              <a:t>‹#›</a:t>
            </a:fld>
            <a:endParaRPr lang="en-US"/>
          </a:p>
        </p:txBody>
      </p:sp>
    </p:spTree>
    <p:extLst>
      <p:ext uri="{BB962C8B-B14F-4D97-AF65-F5344CB8AC3E}">
        <p14:creationId xmlns:p14="http://schemas.microsoft.com/office/powerpoint/2010/main" val="4134218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93E4C-CB24-2C4D-9F74-B5AFE5A401A1}" type="datetimeFigureOut">
              <a:rPr lang="en-US" smtClean="0"/>
              <a:t>10/31/2020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343C38-FE17-1D45-8E0A-FA7EB437836A}" type="slidenum">
              <a:rPr lang="en-US" smtClean="0"/>
              <a:t>‹#›</a:t>
            </a:fld>
            <a:endParaRPr lang="en-US"/>
          </a:p>
        </p:txBody>
      </p:sp>
    </p:spTree>
    <p:extLst>
      <p:ext uri="{BB962C8B-B14F-4D97-AF65-F5344CB8AC3E}">
        <p14:creationId xmlns:p14="http://schemas.microsoft.com/office/powerpoint/2010/main" val="2500989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ED93E4C-CB24-2C4D-9F74-B5AFE5A401A1}" type="datetimeFigureOut">
              <a:rPr lang="en-US" smtClean="0"/>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343C38-FE17-1D45-8E0A-FA7EB437836A}" type="slidenum">
              <a:rPr lang="en-US" smtClean="0"/>
              <a:t>‹#›</a:t>
            </a:fld>
            <a:endParaRPr lang="en-US"/>
          </a:p>
        </p:txBody>
      </p:sp>
    </p:spTree>
    <p:extLst>
      <p:ext uri="{BB962C8B-B14F-4D97-AF65-F5344CB8AC3E}">
        <p14:creationId xmlns:p14="http://schemas.microsoft.com/office/powerpoint/2010/main" val="245971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ED93E4C-CB24-2C4D-9F74-B5AFE5A401A1}" type="datetimeFigureOut">
              <a:rPr lang="en-US" smtClean="0"/>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343C38-FE17-1D45-8E0A-FA7EB437836A}" type="slidenum">
              <a:rPr lang="en-US" smtClean="0"/>
              <a:t>‹#›</a:t>
            </a:fld>
            <a:endParaRPr lang="en-US"/>
          </a:p>
        </p:txBody>
      </p:sp>
    </p:spTree>
    <p:extLst>
      <p:ext uri="{BB962C8B-B14F-4D97-AF65-F5344CB8AC3E}">
        <p14:creationId xmlns:p14="http://schemas.microsoft.com/office/powerpoint/2010/main" val="1767667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93E4C-CB24-2C4D-9F74-B5AFE5A401A1}" type="datetimeFigureOut">
              <a:rPr lang="en-US" smtClean="0"/>
              <a:t>10/31/2020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343C38-FE17-1D45-8E0A-FA7EB437836A}" type="slidenum">
              <a:rPr lang="en-US" smtClean="0"/>
              <a:t>‹#›</a:t>
            </a:fld>
            <a:endParaRPr lang="en-US"/>
          </a:p>
        </p:txBody>
      </p:sp>
    </p:spTree>
    <p:extLst>
      <p:ext uri="{BB962C8B-B14F-4D97-AF65-F5344CB8AC3E}">
        <p14:creationId xmlns:p14="http://schemas.microsoft.com/office/powerpoint/2010/main" val="34169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entecost Background 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069741" y="474345"/>
            <a:ext cx="7004518" cy="5909310"/>
          </a:xfrm>
          <a:prstGeom prst="rect">
            <a:avLst/>
          </a:prstGeom>
          <a:noFill/>
        </p:spPr>
        <p:txBody>
          <a:bodyPr wrap="square" rtlCol="0">
            <a:spAutoFit/>
          </a:bodyPr>
          <a:lstStyle/>
          <a:p>
            <a:r>
              <a:rPr lang="en-GB" sz="3200" b="1" dirty="0">
                <a:solidFill>
                  <a:srgbClr val="7030A0"/>
                </a:solidFill>
              </a:rPr>
              <a:t>Exodus 15: 1-21 </a:t>
            </a:r>
          </a:p>
          <a:p>
            <a:r>
              <a:rPr lang="en-GB" sz="2800" dirty="0">
                <a:solidFill>
                  <a:srgbClr val="7030A0"/>
                </a:solidFill>
              </a:rPr>
              <a:t>Then Moses and the Israelites sang this song to the </a:t>
            </a:r>
            <a:r>
              <a:rPr lang="en-GB" sz="2800" cap="small" dirty="0">
                <a:solidFill>
                  <a:srgbClr val="7030A0"/>
                </a:solidFill>
              </a:rPr>
              <a:t>Lord</a:t>
            </a:r>
            <a:r>
              <a:rPr lang="en-GB" sz="2800" dirty="0">
                <a:solidFill>
                  <a:srgbClr val="7030A0"/>
                </a:solidFill>
              </a:rPr>
              <a:t>:</a:t>
            </a:r>
          </a:p>
          <a:p>
            <a:r>
              <a:rPr lang="en-GB" sz="2800" dirty="0">
                <a:solidFill>
                  <a:srgbClr val="7030A0"/>
                </a:solidFill>
              </a:rPr>
              <a:t>‘I will sing to the </a:t>
            </a:r>
            <a:r>
              <a:rPr lang="en-GB" sz="2800" cap="small" dirty="0">
                <a:solidFill>
                  <a:srgbClr val="7030A0"/>
                </a:solidFill>
              </a:rPr>
              <a:t>Lord</a:t>
            </a:r>
            <a:r>
              <a:rPr lang="en-GB" sz="2800" dirty="0">
                <a:solidFill>
                  <a:srgbClr val="7030A0"/>
                </a:solidFill>
              </a:rPr>
              <a:t>,</a:t>
            </a:r>
            <a:br>
              <a:rPr lang="en-GB" sz="2800" dirty="0">
                <a:solidFill>
                  <a:srgbClr val="7030A0"/>
                </a:solidFill>
              </a:rPr>
            </a:br>
            <a:r>
              <a:rPr lang="en-GB" sz="2800" dirty="0">
                <a:solidFill>
                  <a:srgbClr val="7030A0"/>
                </a:solidFill>
              </a:rPr>
              <a:t>    for he is highly exalted.</a:t>
            </a:r>
            <a:br>
              <a:rPr lang="en-GB" sz="2800" dirty="0">
                <a:solidFill>
                  <a:srgbClr val="7030A0"/>
                </a:solidFill>
              </a:rPr>
            </a:br>
            <a:r>
              <a:rPr lang="en-GB" sz="2800" dirty="0">
                <a:solidFill>
                  <a:srgbClr val="7030A0"/>
                </a:solidFill>
              </a:rPr>
              <a:t>Both horse and driver</a:t>
            </a:r>
            <a:br>
              <a:rPr lang="en-GB" sz="2800" dirty="0">
                <a:solidFill>
                  <a:srgbClr val="7030A0"/>
                </a:solidFill>
              </a:rPr>
            </a:br>
            <a:r>
              <a:rPr lang="en-GB" sz="2800" dirty="0">
                <a:solidFill>
                  <a:srgbClr val="7030A0"/>
                </a:solidFill>
              </a:rPr>
              <a:t>    he has hurled into the sea.</a:t>
            </a:r>
          </a:p>
          <a:p>
            <a:r>
              <a:rPr lang="en-GB" sz="2800" b="1" baseline="30000" dirty="0">
                <a:solidFill>
                  <a:srgbClr val="7030A0"/>
                </a:solidFill>
              </a:rPr>
              <a:t>2 </a:t>
            </a:r>
            <a:r>
              <a:rPr lang="en-GB" sz="2800" dirty="0">
                <a:solidFill>
                  <a:srgbClr val="7030A0"/>
                </a:solidFill>
              </a:rPr>
              <a:t>‘The </a:t>
            </a:r>
            <a:r>
              <a:rPr lang="en-GB" sz="2800" cap="small" dirty="0">
                <a:solidFill>
                  <a:srgbClr val="7030A0"/>
                </a:solidFill>
              </a:rPr>
              <a:t>Lord</a:t>
            </a:r>
            <a:r>
              <a:rPr lang="en-GB" sz="2800" dirty="0">
                <a:solidFill>
                  <a:srgbClr val="7030A0"/>
                </a:solidFill>
              </a:rPr>
              <a:t> is my strength and my defence;</a:t>
            </a:r>
            <a:br>
              <a:rPr lang="en-GB" sz="2800" dirty="0">
                <a:solidFill>
                  <a:srgbClr val="7030A0"/>
                </a:solidFill>
              </a:rPr>
            </a:br>
            <a:r>
              <a:rPr lang="en-GB" sz="2800" dirty="0">
                <a:solidFill>
                  <a:srgbClr val="7030A0"/>
                </a:solidFill>
              </a:rPr>
              <a:t>    he has become my salvation.</a:t>
            </a:r>
            <a:br>
              <a:rPr lang="en-GB" sz="2800" dirty="0">
                <a:solidFill>
                  <a:srgbClr val="7030A0"/>
                </a:solidFill>
              </a:rPr>
            </a:br>
            <a:r>
              <a:rPr lang="en-GB" sz="2800" dirty="0">
                <a:solidFill>
                  <a:srgbClr val="7030A0"/>
                </a:solidFill>
              </a:rPr>
              <a:t>He is my God, and I will praise him,</a:t>
            </a:r>
            <a:br>
              <a:rPr lang="en-GB" sz="2800" dirty="0">
                <a:solidFill>
                  <a:srgbClr val="7030A0"/>
                </a:solidFill>
              </a:rPr>
            </a:br>
            <a:r>
              <a:rPr lang="en-GB" sz="2800" dirty="0">
                <a:solidFill>
                  <a:srgbClr val="7030A0"/>
                </a:solidFill>
              </a:rPr>
              <a:t>    my father’s God, and I will exalt him.</a:t>
            </a:r>
            <a:br>
              <a:rPr lang="en-GB" sz="2800" dirty="0">
                <a:solidFill>
                  <a:srgbClr val="7030A0"/>
                </a:solidFill>
              </a:rPr>
            </a:br>
            <a:r>
              <a:rPr lang="en-GB" sz="2800" b="1" baseline="30000" dirty="0">
                <a:solidFill>
                  <a:srgbClr val="7030A0"/>
                </a:solidFill>
              </a:rPr>
              <a:t>3 </a:t>
            </a:r>
            <a:r>
              <a:rPr lang="en-GB" sz="2800" dirty="0">
                <a:solidFill>
                  <a:srgbClr val="7030A0"/>
                </a:solidFill>
              </a:rPr>
              <a:t>The </a:t>
            </a:r>
            <a:r>
              <a:rPr lang="en-GB" sz="2800" cap="small" dirty="0">
                <a:solidFill>
                  <a:srgbClr val="7030A0"/>
                </a:solidFill>
              </a:rPr>
              <a:t>Lord</a:t>
            </a:r>
            <a:r>
              <a:rPr lang="en-GB" sz="2800" dirty="0">
                <a:solidFill>
                  <a:srgbClr val="7030A0"/>
                </a:solidFill>
              </a:rPr>
              <a:t> is a warrior;</a:t>
            </a:r>
            <a:br>
              <a:rPr lang="en-GB" sz="2800" dirty="0">
                <a:solidFill>
                  <a:srgbClr val="7030A0"/>
                </a:solidFill>
              </a:rPr>
            </a:br>
            <a:r>
              <a:rPr lang="en-GB" sz="2800" dirty="0">
                <a:solidFill>
                  <a:srgbClr val="7030A0"/>
                </a:solidFill>
              </a:rPr>
              <a:t>    the </a:t>
            </a:r>
            <a:r>
              <a:rPr lang="en-GB" sz="2800" cap="small" dirty="0">
                <a:solidFill>
                  <a:srgbClr val="7030A0"/>
                </a:solidFill>
              </a:rPr>
              <a:t>Lord</a:t>
            </a:r>
            <a:r>
              <a:rPr lang="en-GB" sz="2800" dirty="0">
                <a:solidFill>
                  <a:srgbClr val="7030A0"/>
                </a:solidFill>
              </a:rPr>
              <a:t> is his name.</a:t>
            </a:r>
            <a:endParaRPr lang="en-GB" sz="3200" dirty="0">
              <a:solidFill>
                <a:srgbClr val="7030A0"/>
              </a:solidFill>
            </a:endParaRPr>
          </a:p>
        </p:txBody>
      </p:sp>
    </p:spTree>
    <p:extLst>
      <p:ext uri="{BB962C8B-B14F-4D97-AF65-F5344CB8AC3E}">
        <p14:creationId xmlns:p14="http://schemas.microsoft.com/office/powerpoint/2010/main" val="1691879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ses PPT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Tree>
    <p:extLst>
      <p:ext uri="{BB962C8B-B14F-4D97-AF65-F5344CB8AC3E}">
        <p14:creationId xmlns:p14="http://schemas.microsoft.com/office/powerpoint/2010/main" val="228098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ses PPT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42"/>
            <a:ext cx="9144000" cy="6855858"/>
          </a:xfrm>
          <a:prstGeom prst="rect">
            <a:avLst/>
          </a:prstGeom>
        </p:spPr>
      </p:pic>
      <p:sp>
        <p:nvSpPr>
          <p:cNvPr id="3" name="TextBox 2"/>
          <p:cNvSpPr txBox="1"/>
          <p:nvPr/>
        </p:nvSpPr>
        <p:spPr>
          <a:xfrm>
            <a:off x="2803768" y="3195516"/>
            <a:ext cx="6518032" cy="2074414"/>
          </a:xfrm>
          <a:prstGeom prst="rect">
            <a:avLst/>
          </a:prstGeom>
          <a:noFill/>
        </p:spPr>
        <p:txBody>
          <a:bodyPr wrap="square" rtlCol="0">
            <a:spAutoFit/>
          </a:bodyPr>
          <a:lstStyle/>
          <a:p>
            <a:pPr>
              <a:lnSpc>
                <a:spcPct val="80000"/>
              </a:lnSpc>
            </a:pPr>
            <a:r>
              <a:rPr lang="en-US" sz="4000" b="1" u="sng" dirty="0">
                <a:solidFill>
                  <a:schemeClr val="bg1"/>
                </a:solidFill>
              </a:rPr>
              <a:t>Exodus 14 </a:t>
            </a:r>
            <a:r>
              <a:rPr lang="en-US" sz="4000" dirty="0">
                <a:solidFill>
                  <a:schemeClr val="bg1"/>
                </a:solidFill>
              </a:rPr>
              <a:t>– Crossing the Red Sea…</a:t>
            </a:r>
          </a:p>
          <a:p>
            <a:pPr>
              <a:lnSpc>
                <a:spcPct val="80000"/>
              </a:lnSpc>
            </a:pPr>
            <a:r>
              <a:rPr lang="en-US" sz="4000" dirty="0">
                <a:solidFill>
                  <a:schemeClr val="bg1"/>
                </a:solidFill>
              </a:rPr>
              <a:t>… The pursuing Egyptian army is drowned.</a:t>
            </a:r>
          </a:p>
        </p:txBody>
      </p:sp>
    </p:spTree>
    <p:extLst>
      <p:ext uri="{BB962C8B-B14F-4D97-AF65-F5344CB8AC3E}">
        <p14:creationId xmlns:p14="http://schemas.microsoft.com/office/powerpoint/2010/main" val="1275612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ses PPT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42"/>
            <a:ext cx="9144000" cy="6855858"/>
          </a:xfrm>
          <a:prstGeom prst="rect">
            <a:avLst/>
          </a:prstGeom>
        </p:spPr>
      </p:pic>
      <p:sp>
        <p:nvSpPr>
          <p:cNvPr id="3" name="TextBox 2"/>
          <p:cNvSpPr txBox="1"/>
          <p:nvPr/>
        </p:nvSpPr>
        <p:spPr>
          <a:xfrm>
            <a:off x="2803768" y="3195516"/>
            <a:ext cx="6518032" cy="3059299"/>
          </a:xfrm>
          <a:prstGeom prst="rect">
            <a:avLst/>
          </a:prstGeom>
          <a:noFill/>
        </p:spPr>
        <p:txBody>
          <a:bodyPr wrap="square" rtlCol="0">
            <a:spAutoFit/>
          </a:bodyPr>
          <a:lstStyle/>
          <a:p>
            <a:pPr>
              <a:lnSpc>
                <a:spcPct val="80000"/>
              </a:lnSpc>
            </a:pPr>
            <a:r>
              <a:rPr lang="en-US" sz="4000" b="1" u="sng" dirty="0">
                <a:solidFill>
                  <a:schemeClr val="bg1"/>
                </a:solidFill>
              </a:rPr>
              <a:t>Exodus 15 </a:t>
            </a:r>
            <a:r>
              <a:rPr lang="en-US" sz="4000" dirty="0">
                <a:solidFill>
                  <a:schemeClr val="bg1"/>
                </a:solidFill>
              </a:rPr>
              <a:t>– God’s people rescued and free…</a:t>
            </a:r>
          </a:p>
          <a:p>
            <a:pPr>
              <a:lnSpc>
                <a:spcPct val="80000"/>
              </a:lnSpc>
            </a:pPr>
            <a:r>
              <a:rPr lang="en-US" sz="4000" dirty="0">
                <a:solidFill>
                  <a:schemeClr val="bg1"/>
                </a:solidFill>
              </a:rPr>
              <a:t>… free from slavery, free to move on towards The Promised Land…</a:t>
            </a:r>
          </a:p>
          <a:p>
            <a:pPr>
              <a:lnSpc>
                <a:spcPct val="80000"/>
              </a:lnSpc>
            </a:pPr>
            <a:r>
              <a:rPr lang="en-US" sz="4000" dirty="0">
                <a:solidFill>
                  <a:schemeClr val="bg1"/>
                </a:solidFill>
              </a:rPr>
              <a:t>…singing of their salvation…</a:t>
            </a:r>
          </a:p>
        </p:txBody>
      </p:sp>
    </p:spTree>
    <p:extLst>
      <p:ext uri="{BB962C8B-B14F-4D97-AF65-F5344CB8AC3E}">
        <p14:creationId xmlns:p14="http://schemas.microsoft.com/office/powerpoint/2010/main" val="307236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ses PP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3" name="TextBox 2"/>
          <p:cNvSpPr txBox="1"/>
          <p:nvPr/>
        </p:nvSpPr>
        <p:spPr>
          <a:xfrm>
            <a:off x="469068" y="892400"/>
            <a:ext cx="8203001" cy="3959225"/>
          </a:xfrm>
          <a:prstGeom prst="rect">
            <a:avLst/>
          </a:prstGeom>
          <a:noFill/>
        </p:spPr>
        <p:txBody>
          <a:bodyPr wrap="square" rtlCol="0">
            <a:spAutoFit/>
          </a:bodyPr>
          <a:lstStyle/>
          <a:p>
            <a:pPr algn="ctr">
              <a:lnSpc>
                <a:spcPct val="80000"/>
              </a:lnSpc>
              <a:spcAft>
                <a:spcPts val="1800"/>
              </a:spcAft>
            </a:pPr>
            <a:r>
              <a:rPr lang="en-US" sz="4400" b="1" dirty="0"/>
              <a:t>God’s Salvation Song: Exodus 15 </a:t>
            </a:r>
          </a:p>
          <a:p>
            <a:pPr>
              <a:lnSpc>
                <a:spcPct val="80000"/>
              </a:lnSpc>
              <a:spcAft>
                <a:spcPts val="1800"/>
              </a:spcAft>
            </a:pPr>
            <a:endParaRPr lang="en-US" b="1" dirty="0"/>
          </a:p>
          <a:p>
            <a:pPr marL="742950" indent="-742950">
              <a:lnSpc>
                <a:spcPct val="80000"/>
              </a:lnSpc>
              <a:spcAft>
                <a:spcPts val="1800"/>
              </a:spcAft>
              <a:buFont typeface="Arial" panose="020B0604020202020204" pitchFamily="34" charset="0"/>
              <a:buChar char="•"/>
            </a:pPr>
            <a:r>
              <a:rPr lang="en-US" sz="4400" b="1" dirty="0"/>
              <a:t>God as the subject and the object…</a:t>
            </a:r>
          </a:p>
          <a:p>
            <a:pPr marL="742950" indent="-742950">
              <a:lnSpc>
                <a:spcPct val="80000"/>
              </a:lnSpc>
              <a:spcAft>
                <a:spcPts val="1800"/>
              </a:spcAft>
              <a:buFont typeface="Arial" panose="020B0604020202020204" pitchFamily="34" charset="0"/>
              <a:buChar char="•"/>
            </a:pPr>
            <a:r>
              <a:rPr lang="en-US" sz="4400" b="1" dirty="0"/>
              <a:t>A song to God…</a:t>
            </a:r>
          </a:p>
          <a:p>
            <a:pPr marL="742950" indent="-742950">
              <a:lnSpc>
                <a:spcPct val="80000"/>
              </a:lnSpc>
              <a:spcAft>
                <a:spcPts val="1800"/>
              </a:spcAft>
              <a:buFont typeface="Arial" panose="020B0604020202020204" pitchFamily="34" charset="0"/>
              <a:buChar char="•"/>
            </a:pPr>
            <a:r>
              <a:rPr lang="en-US" sz="4400" b="1" dirty="0"/>
              <a:t>A song about God…</a:t>
            </a:r>
          </a:p>
        </p:txBody>
      </p:sp>
    </p:spTree>
    <p:extLst>
      <p:ext uri="{BB962C8B-B14F-4D97-AF65-F5344CB8AC3E}">
        <p14:creationId xmlns:p14="http://schemas.microsoft.com/office/powerpoint/2010/main" val="3297552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ses PP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3" name="TextBox 2"/>
          <p:cNvSpPr txBox="1"/>
          <p:nvPr/>
        </p:nvSpPr>
        <p:spPr>
          <a:xfrm>
            <a:off x="469068" y="892400"/>
            <a:ext cx="8203001" cy="4005392"/>
          </a:xfrm>
          <a:prstGeom prst="rect">
            <a:avLst/>
          </a:prstGeom>
          <a:noFill/>
        </p:spPr>
        <p:txBody>
          <a:bodyPr wrap="square" rtlCol="0">
            <a:spAutoFit/>
          </a:bodyPr>
          <a:lstStyle/>
          <a:p>
            <a:pPr algn="ctr">
              <a:lnSpc>
                <a:spcPct val="80000"/>
              </a:lnSpc>
              <a:spcAft>
                <a:spcPts val="600"/>
              </a:spcAft>
            </a:pPr>
            <a:r>
              <a:rPr lang="en-US" sz="4400" b="1" dirty="0"/>
              <a:t>God’s Salvation Song: Exodus 15 </a:t>
            </a:r>
          </a:p>
          <a:p>
            <a:pPr>
              <a:lnSpc>
                <a:spcPct val="80000"/>
              </a:lnSpc>
              <a:spcAft>
                <a:spcPts val="600"/>
              </a:spcAft>
            </a:pPr>
            <a:endParaRPr lang="en-US" sz="2800" b="1" dirty="0"/>
          </a:p>
          <a:p>
            <a:pPr>
              <a:lnSpc>
                <a:spcPct val="80000"/>
              </a:lnSpc>
              <a:spcAft>
                <a:spcPts val="1800"/>
              </a:spcAft>
            </a:pPr>
            <a:r>
              <a:rPr lang="en-US" sz="4400" b="1" dirty="0"/>
              <a:t>Praising God for:</a:t>
            </a:r>
          </a:p>
          <a:p>
            <a:pPr marL="742950" indent="-742950">
              <a:lnSpc>
                <a:spcPct val="80000"/>
              </a:lnSpc>
              <a:spcAft>
                <a:spcPts val="1800"/>
              </a:spcAft>
              <a:buFont typeface="Arial" panose="020B0604020202020204" pitchFamily="34" charset="0"/>
              <a:buChar char="•"/>
            </a:pPr>
            <a:r>
              <a:rPr lang="en-US" sz="4400" b="1" dirty="0"/>
              <a:t>what he has done </a:t>
            </a:r>
            <a:r>
              <a:rPr lang="en-US" sz="2800" b="1" dirty="0"/>
              <a:t>(vv1-10)</a:t>
            </a:r>
            <a:r>
              <a:rPr lang="en-US" sz="4400" b="1" dirty="0"/>
              <a:t>…</a:t>
            </a:r>
          </a:p>
          <a:p>
            <a:pPr marL="742950" indent="-742950">
              <a:lnSpc>
                <a:spcPct val="80000"/>
              </a:lnSpc>
              <a:spcAft>
                <a:spcPts val="1800"/>
              </a:spcAft>
              <a:buFont typeface="Arial" panose="020B0604020202020204" pitchFamily="34" charset="0"/>
              <a:buChar char="•"/>
            </a:pPr>
            <a:r>
              <a:rPr lang="en-US" sz="4400" b="1" dirty="0"/>
              <a:t>what he will do </a:t>
            </a:r>
            <a:r>
              <a:rPr lang="en-US" sz="2800" b="1" dirty="0"/>
              <a:t>(vv13-18)</a:t>
            </a:r>
            <a:r>
              <a:rPr lang="en-US" sz="4400" b="1" dirty="0"/>
              <a:t>…</a:t>
            </a:r>
          </a:p>
          <a:p>
            <a:pPr marL="742950" indent="-742950">
              <a:lnSpc>
                <a:spcPct val="80000"/>
              </a:lnSpc>
              <a:spcAft>
                <a:spcPts val="1800"/>
              </a:spcAft>
              <a:buFont typeface="Arial" panose="020B0604020202020204" pitchFamily="34" charset="0"/>
              <a:buChar char="•"/>
            </a:pPr>
            <a:r>
              <a:rPr lang="en-US" sz="4400" b="1" dirty="0"/>
              <a:t>who he is…</a:t>
            </a:r>
          </a:p>
        </p:txBody>
      </p:sp>
    </p:spTree>
    <p:extLst>
      <p:ext uri="{BB962C8B-B14F-4D97-AF65-F5344CB8AC3E}">
        <p14:creationId xmlns:p14="http://schemas.microsoft.com/office/powerpoint/2010/main" val="3558988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ses PP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3" name="TextBox 2"/>
          <p:cNvSpPr txBox="1"/>
          <p:nvPr/>
        </p:nvSpPr>
        <p:spPr>
          <a:xfrm>
            <a:off x="469068" y="892400"/>
            <a:ext cx="8203001" cy="2473306"/>
          </a:xfrm>
          <a:prstGeom prst="rect">
            <a:avLst/>
          </a:prstGeom>
          <a:noFill/>
        </p:spPr>
        <p:txBody>
          <a:bodyPr wrap="square" rtlCol="0">
            <a:spAutoFit/>
          </a:bodyPr>
          <a:lstStyle/>
          <a:p>
            <a:pPr algn="ctr">
              <a:lnSpc>
                <a:spcPct val="80000"/>
              </a:lnSpc>
              <a:spcAft>
                <a:spcPts val="600"/>
              </a:spcAft>
            </a:pPr>
            <a:r>
              <a:rPr lang="en-US" sz="4400" b="1" dirty="0"/>
              <a:t>Praising God in song (interactive)… </a:t>
            </a:r>
          </a:p>
          <a:p>
            <a:pPr>
              <a:lnSpc>
                <a:spcPct val="80000"/>
              </a:lnSpc>
              <a:spcAft>
                <a:spcPts val="600"/>
              </a:spcAft>
            </a:pPr>
            <a:endParaRPr lang="en-US" sz="2800" b="1" dirty="0"/>
          </a:p>
          <a:p>
            <a:pPr>
              <a:lnSpc>
                <a:spcPct val="80000"/>
              </a:lnSpc>
              <a:spcAft>
                <a:spcPts val="1800"/>
              </a:spcAft>
            </a:pPr>
            <a:r>
              <a:rPr lang="en-US" sz="3600" b="1" i="1" dirty="0"/>
              <a:t>Type into the “Chat” function any lyrics of hymns/worship songs that come to mind, as a result of these verses in Exodus 15…</a:t>
            </a:r>
          </a:p>
        </p:txBody>
      </p:sp>
    </p:spTree>
    <p:extLst>
      <p:ext uri="{BB962C8B-B14F-4D97-AF65-F5344CB8AC3E}">
        <p14:creationId xmlns:p14="http://schemas.microsoft.com/office/powerpoint/2010/main" val="2435264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ses PP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3" name="TextBox 2"/>
          <p:cNvSpPr txBox="1"/>
          <p:nvPr/>
        </p:nvSpPr>
        <p:spPr>
          <a:xfrm>
            <a:off x="469068" y="892400"/>
            <a:ext cx="8203001" cy="4264565"/>
          </a:xfrm>
          <a:prstGeom prst="rect">
            <a:avLst/>
          </a:prstGeom>
          <a:noFill/>
        </p:spPr>
        <p:txBody>
          <a:bodyPr wrap="square" rtlCol="0">
            <a:spAutoFit/>
          </a:bodyPr>
          <a:lstStyle/>
          <a:p>
            <a:pPr algn="ctr">
              <a:lnSpc>
                <a:spcPct val="80000"/>
              </a:lnSpc>
              <a:spcAft>
                <a:spcPts val="600"/>
              </a:spcAft>
            </a:pPr>
            <a:r>
              <a:rPr lang="en-US" sz="4400" b="1" dirty="0"/>
              <a:t>Praising God in song (interactive)… </a:t>
            </a:r>
          </a:p>
          <a:p>
            <a:pPr>
              <a:lnSpc>
                <a:spcPct val="80000"/>
              </a:lnSpc>
              <a:spcAft>
                <a:spcPts val="600"/>
              </a:spcAft>
            </a:pPr>
            <a:endParaRPr lang="en-US" sz="2800" b="1" dirty="0"/>
          </a:p>
          <a:p>
            <a:pPr>
              <a:lnSpc>
                <a:spcPct val="80000"/>
              </a:lnSpc>
              <a:spcAft>
                <a:spcPts val="1800"/>
              </a:spcAft>
            </a:pPr>
            <a:r>
              <a:rPr lang="en-US" sz="3600" b="1" i="1" dirty="0"/>
              <a:t>Type into the “Chat” function any lyrics of hymns/worship songs that come to mind, as a result of these verses in Exodus 15…</a:t>
            </a:r>
          </a:p>
          <a:p>
            <a:pPr marL="742950" indent="-742950">
              <a:lnSpc>
                <a:spcPct val="80000"/>
              </a:lnSpc>
              <a:spcAft>
                <a:spcPts val="1800"/>
              </a:spcAft>
              <a:buFont typeface="Arial" panose="020B0604020202020204" pitchFamily="34" charset="0"/>
              <a:buChar char="•"/>
            </a:pPr>
            <a:r>
              <a:rPr lang="en-GB" sz="3600" dirty="0"/>
              <a:t>“I will sing to the Lord, for </a:t>
            </a:r>
            <a:r>
              <a:rPr lang="en-GB" sz="3600" b="1" u="sng" dirty="0"/>
              <a:t>he is highly exalted</a:t>
            </a:r>
            <a:r>
              <a:rPr lang="en-GB" sz="3600" dirty="0"/>
              <a:t>” (v1) </a:t>
            </a:r>
            <a:r>
              <a:rPr lang="en-US" sz="3600" b="1" dirty="0"/>
              <a:t>…</a:t>
            </a:r>
          </a:p>
          <a:p>
            <a:pPr>
              <a:lnSpc>
                <a:spcPct val="80000"/>
              </a:lnSpc>
              <a:spcAft>
                <a:spcPts val="1800"/>
              </a:spcAft>
            </a:pPr>
            <a:r>
              <a:rPr lang="en-US" sz="3600" b="1" i="1" dirty="0">
                <a:solidFill>
                  <a:srgbClr val="FF0000"/>
                </a:solidFill>
              </a:rPr>
              <a:t>“He is exalted, the King is exalted”?</a:t>
            </a:r>
          </a:p>
        </p:txBody>
      </p:sp>
    </p:spTree>
    <p:extLst>
      <p:ext uri="{BB962C8B-B14F-4D97-AF65-F5344CB8AC3E}">
        <p14:creationId xmlns:p14="http://schemas.microsoft.com/office/powerpoint/2010/main" val="4062634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ses PP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3" name="TextBox 2"/>
          <p:cNvSpPr txBox="1"/>
          <p:nvPr/>
        </p:nvSpPr>
        <p:spPr>
          <a:xfrm>
            <a:off x="469068" y="892400"/>
            <a:ext cx="8203001" cy="4033733"/>
          </a:xfrm>
          <a:prstGeom prst="rect">
            <a:avLst/>
          </a:prstGeom>
          <a:noFill/>
        </p:spPr>
        <p:txBody>
          <a:bodyPr wrap="square" rtlCol="0">
            <a:spAutoFit/>
          </a:bodyPr>
          <a:lstStyle/>
          <a:p>
            <a:pPr algn="ctr">
              <a:lnSpc>
                <a:spcPct val="80000"/>
              </a:lnSpc>
              <a:spcAft>
                <a:spcPts val="600"/>
              </a:spcAft>
            </a:pPr>
            <a:r>
              <a:rPr lang="en-US" sz="4400" b="1" dirty="0"/>
              <a:t>Praising God in song (interactive)… </a:t>
            </a:r>
          </a:p>
          <a:p>
            <a:pPr>
              <a:lnSpc>
                <a:spcPct val="80000"/>
              </a:lnSpc>
              <a:spcAft>
                <a:spcPts val="600"/>
              </a:spcAft>
            </a:pPr>
            <a:endParaRPr lang="en-US" sz="2800" b="1" dirty="0"/>
          </a:p>
          <a:p>
            <a:pPr>
              <a:lnSpc>
                <a:spcPct val="80000"/>
              </a:lnSpc>
              <a:spcAft>
                <a:spcPts val="1800"/>
              </a:spcAft>
            </a:pPr>
            <a:r>
              <a:rPr lang="en-US" sz="3600" b="1" i="1" dirty="0"/>
              <a:t>Type into the “Chat” function any lyrics of hymns/worship songs that come to mind, as a result of these verses in Exodus 15…</a:t>
            </a:r>
          </a:p>
          <a:p>
            <a:pPr marL="742950" indent="-742950">
              <a:lnSpc>
                <a:spcPct val="80000"/>
              </a:lnSpc>
              <a:spcAft>
                <a:spcPts val="1800"/>
              </a:spcAft>
              <a:buFont typeface="Arial" panose="020B0604020202020204" pitchFamily="34" charset="0"/>
              <a:buChar char="•"/>
            </a:pPr>
            <a:r>
              <a:rPr lang="en-GB" sz="3600" dirty="0"/>
              <a:t>“The Lord is my strength and my defence, </a:t>
            </a:r>
            <a:r>
              <a:rPr lang="en-GB" sz="3600" b="1" u="sng" dirty="0"/>
              <a:t>he has become my salvation</a:t>
            </a:r>
            <a:r>
              <a:rPr lang="en-GB" sz="3600" dirty="0"/>
              <a:t>”(v2) </a:t>
            </a:r>
            <a:r>
              <a:rPr lang="en-US" sz="3600" b="1" dirty="0"/>
              <a:t>…</a:t>
            </a:r>
          </a:p>
        </p:txBody>
      </p:sp>
    </p:spTree>
    <p:extLst>
      <p:ext uri="{BB962C8B-B14F-4D97-AF65-F5344CB8AC3E}">
        <p14:creationId xmlns:p14="http://schemas.microsoft.com/office/powerpoint/2010/main" val="3300118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ses PP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3" name="TextBox 2"/>
          <p:cNvSpPr txBox="1"/>
          <p:nvPr/>
        </p:nvSpPr>
        <p:spPr>
          <a:xfrm>
            <a:off x="469068" y="892400"/>
            <a:ext cx="8203001" cy="3590535"/>
          </a:xfrm>
          <a:prstGeom prst="rect">
            <a:avLst/>
          </a:prstGeom>
          <a:noFill/>
        </p:spPr>
        <p:txBody>
          <a:bodyPr wrap="square" rtlCol="0">
            <a:spAutoFit/>
          </a:bodyPr>
          <a:lstStyle/>
          <a:p>
            <a:pPr algn="ctr">
              <a:lnSpc>
                <a:spcPct val="80000"/>
              </a:lnSpc>
              <a:spcAft>
                <a:spcPts val="600"/>
              </a:spcAft>
            </a:pPr>
            <a:r>
              <a:rPr lang="en-US" sz="4400" b="1" dirty="0"/>
              <a:t>Praising God in song (interactive)… </a:t>
            </a:r>
          </a:p>
          <a:p>
            <a:pPr>
              <a:lnSpc>
                <a:spcPct val="80000"/>
              </a:lnSpc>
              <a:spcAft>
                <a:spcPts val="600"/>
              </a:spcAft>
            </a:pPr>
            <a:endParaRPr lang="en-US" sz="2800" b="1" dirty="0"/>
          </a:p>
          <a:p>
            <a:pPr>
              <a:lnSpc>
                <a:spcPct val="80000"/>
              </a:lnSpc>
              <a:spcAft>
                <a:spcPts val="1800"/>
              </a:spcAft>
            </a:pPr>
            <a:r>
              <a:rPr lang="en-US" sz="3600" b="1" i="1" dirty="0"/>
              <a:t>Type into the “Chat” function any lyrics of hymns/worship songs that come to mind, as a result of these verses in Exodus 15…</a:t>
            </a:r>
          </a:p>
          <a:p>
            <a:pPr marL="742950" indent="-742950">
              <a:lnSpc>
                <a:spcPct val="80000"/>
              </a:lnSpc>
              <a:spcAft>
                <a:spcPts val="1800"/>
              </a:spcAft>
              <a:buFont typeface="Arial" panose="020B0604020202020204" pitchFamily="34" charset="0"/>
              <a:buChar char="•"/>
            </a:pPr>
            <a:r>
              <a:rPr lang="en-GB" sz="3600" dirty="0"/>
              <a:t>“Your right hand Lord was </a:t>
            </a:r>
            <a:r>
              <a:rPr lang="en-GB" sz="3600" b="1" u="sng" dirty="0"/>
              <a:t>majestic in power</a:t>
            </a:r>
            <a:r>
              <a:rPr lang="en-GB" sz="3600" dirty="0"/>
              <a:t>” (v6) </a:t>
            </a:r>
            <a:r>
              <a:rPr lang="en-US" sz="3600" b="1" dirty="0"/>
              <a:t>…</a:t>
            </a:r>
          </a:p>
        </p:txBody>
      </p:sp>
    </p:spTree>
    <p:extLst>
      <p:ext uri="{BB962C8B-B14F-4D97-AF65-F5344CB8AC3E}">
        <p14:creationId xmlns:p14="http://schemas.microsoft.com/office/powerpoint/2010/main" val="2099319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ses PP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3" name="TextBox 2"/>
          <p:cNvSpPr txBox="1"/>
          <p:nvPr/>
        </p:nvSpPr>
        <p:spPr>
          <a:xfrm>
            <a:off x="469068" y="892400"/>
            <a:ext cx="8203001" cy="3590535"/>
          </a:xfrm>
          <a:prstGeom prst="rect">
            <a:avLst/>
          </a:prstGeom>
          <a:noFill/>
        </p:spPr>
        <p:txBody>
          <a:bodyPr wrap="square" rtlCol="0">
            <a:spAutoFit/>
          </a:bodyPr>
          <a:lstStyle/>
          <a:p>
            <a:pPr algn="ctr">
              <a:lnSpc>
                <a:spcPct val="80000"/>
              </a:lnSpc>
              <a:spcAft>
                <a:spcPts val="600"/>
              </a:spcAft>
            </a:pPr>
            <a:r>
              <a:rPr lang="en-US" sz="4400" b="1" dirty="0"/>
              <a:t>Praising God in song (interactive)… </a:t>
            </a:r>
          </a:p>
          <a:p>
            <a:pPr>
              <a:lnSpc>
                <a:spcPct val="80000"/>
              </a:lnSpc>
              <a:spcAft>
                <a:spcPts val="600"/>
              </a:spcAft>
            </a:pPr>
            <a:endParaRPr lang="en-US" sz="2800" b="1" dirty="0"/>
          </a:p>
          <a:p>
            <a:pPr>
              <a:lnSpc>
                <a:spcPct val="80000"/>
              </a:lnSpc>
              <a:spcAft>
                <a:spcPts val="1800"/>
              </a:spcAft>
            </a:pPr>
            <a:r>
              <a:rPr lang="en-US" sz="3600" b="1" i="1" dirty="0"/>
              <a:t>Type into the “Chat” function any lyrics of hymns/worship songs that come to mind, as a result of these verses in Exodus 15…</a:t>
            </a:r>
          </a:p>
          <a:p>
            <a:pPr marL="742950" indent="-742950">
              <a:lnSpc>
                <a:spcPct val="80000"/>
              </a:lnSpc>
              <a:spcAft>
                <a:spcPts val="1800"/>
              </a:spcAft>
              <a:buFont typeface="Arial" panose="020B0604020202020204" pitchFamily="34" charset="0"/>
              <a:buChar char="•"/>
            </a:pPr>
            <a:r>
              <a:rPr lang="en-GB" sz="3600" dirty="0"/>
              <a:t>“</a:t>
            </a:r>
            <a:r>
              <a:rPr lang="en-GB" sz="3600" b="1" u="sng" dirty="0"/>
              <a:t>Who</a:t>
            </a:r>
            <a:r>
              <a:rPr lang="en-GB" sz="3600" dirty="0"/>
              <a:t> among the gods </a:t>
            </a:r>
            <a:r>
              <a:rPr lang="en-GB" sz="3600" b="1" u="sng" dirty="0"/>
              <a:t>is like you Lord</a:t>
            </a:r>
            <a:r>
              <a:rPr lang="en-GB" sz="3600" dirty="0"/>
              <a:t>?” (v11) </a:t>
            </a:r>
            <a:r>
              <a:rPr lang="en-US" sz="3600" b="1" dirty="0"/>
              <a:t>…</a:t>
            </a:r>
          </a:p>
        </p:txBody>
      </p:sp>
    </p:spTree>
    <p:extLst>
      <p:ext uri="{BB962C8B-B14F-4D97-AF65-F5344CB8AC3E}">
        <p14:creationId xmlns:p14="http://schemas.microsoft.com/office/powerpoint/2010/main" val="1732984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entecost Background 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069741" y="926408"/>
            <a:ext cx="7004518" cy="4401205"/>
          </a:xfrm>
          <a:prstGeom prst="rect">
            <a:avLst/>
          </a:prstGeom>
          <a:noFill/>
        </p:spPr>
        <p:txBody>
          <a:bodyPr wrap="square" rtlCol="0">
            <a:spAutoFit/>
          </a:bodyPr>
          <a:lstStyle/>
          <a:p>
            <a:r>
              <a:rPr lang="en-GB" sz="2800" b="1" baseline="30000" dirty="0">
                <a:solidFill>
                  <a:srgbClr val="7030A0"/>
                </a:solidFill>
              </a:rPr>
              <a:t>4 </a:t>
            </a:r>
            <a:r>
              <a:rPr lang="en-GB" sz="2800" dirty="0">
                <a:solidFill>
                  <a:srgbClr val="7030A0"/>
                </a:solidFill>
              </a:rPr>
              <a:t>Pharaoh’s chariots and his army</a:t>
            </a:r>
            <a:br>
              <a:rPr lang="en-GB" sz="2800" dirty="0">
                <a:solidFill>
                  <a:srgbClr val="7030A0"/>
                </a:solidFill>
              </a:rPr>
            </a:br>
            <a:r>
              <a:rPr lang="en-GB" sz="2800" dirty="0">
                <a:solidFill>
                  <a:srgbClr val="7030A0"/>
                </a:solidFill>
              </a:rPr>
              <a:t>    he has hurled into the sea.</a:t>
            </a:r>
            <a:br>
              <a:rPr lang="en-GB" sz="2800" dirty="0">
                <a:solidFill>
                  <a:srgbClr val="7030A0"/>
                </a:solidFill>
              </a:rPr>
            </a:br>
            <a:r>
              <a:rPr lang="en-GB" sz="2800" dirty="0">
                <a:solidFill>
                  <a:srgbClr val="7030A0"/>
                </a:solidFill>
              </a:rPr>
              <a:t>The best of Pharaoh’s officers</a:t>
            </a:r>
            <a:br>
              <a:rPr lang="en-GB" sz="2800" dirty="0">
                <a:solidFill>
                  <a:srgbClr val="7030A0"/>
                </a:solidFill>
              </a:rPr>
            </a:br>
            <a:r>
              <a:rPr lang="en-GB" sz="2800" dirty="0">
                <a:solidFill>
                  <a:srgbClr val="7030A0"/>
                </a:solidFill>
              </a:rPr>
              <a:t>    are drowned in the Red Sea.</a:t>
            </a:r>
            <a:br>
              <a:rPr lang="en-GB" sz="2800" dirty="0">
                <a:solidFill>
                  <a:srgbClr val="7030A0"/>
                </a:solidFill>
              </a:rPr>
            </a:br>
            <a:r>
              <a:rPr lang="en-GB" sz="2800" b="1" baseline="30000" dirty="0">
                <a:solidFill>
                  <a:srgbClr val="7030A0"/>
                </a:solidFill>
              </a:rPr>
              <a:t>5 </a:t>
            </a:r>
            <a:r>
              <a:rPr lang="en-GB" sz="2800" dirty="0">
                <a:solidFill>
                  <a:srgbClr val="7030A0"/>
                </a:solidFill>
              </a:rPr>
              <a:t>The deep waters have covered them;</a:t>
            </a:r>
            <a:br>
              <a:rPr lang="en-GB" sz="2800" dirty="0">
                <a:solidFill>
                  <a:srgbClr val="7030A0"/>
                </a:solidFill>
              </a:rPr>
            </a:br>
            <a:r>
              <a:rPr lang="en-GB" sz="2800" dirty="0">
                <a:solidFill>
                  <a:srgbClr val="7030A0"/>
                </a:solidFill>
              </a:rPr>
              <a:t>    they sank to the depths like a stone.</a:t>
            </a:r>
            <a:br>
              <a:rPr lang="en-GB" sz="2800" dirty="0">
                <a:solidFill>
                  <a:srgbClr val="7030A0"/>
                </a:solidFill>
              </a:rPr>
            </a:br>
            <a:r>
              <a:rPr lang="en-GB" sz="2800" b="1" baseline="30000" dirty="0">
                <a:solidFill>
                  <a:srgbClr val="7030A0"/>
                </a:solidFill>
              </a:rPr>
              <a:t>6 </a:t>
            </a:r>
            <a:r>
              <a:rPr lang="en-GB" sz="2800" dirty="0">
                <a:solidFill>
                  <a:srgbClr val="7030A0"/>
                </a:solidFill>
              </a:rPr>
              <a:t>Your right hand, </a:t>
            </a:r>
            <a:r>
              <a:rPr lang="en-GB" sz="2800" cap="small" dirty="0">
                <a:solidFill>
                  <a:srgbClr val="7030A0"/>
                </a:solidFill>
              </a:rPr>
              <a:t>Lord</a:t>
            </a:r>
            <a:r>
              <a:rPr lang="en-GB" sz="2800" dirty="0">
                <a:solidFill>
                  <a:srgbClr val="7030A0"/>
                </a:solidFill>
              </a:rPr>
              <a:t>,</a:t>
            </a:r>
            <a:br>
              <a:rPr lang="en-GB" sz="2800" dirty="0">
                <a:solidFill>
                  <a:srgbClr val="7030A0"/>
                </a:solidFill>
              </a:rPr>
            </a:br>
            <a:r>
              <a:rPr lang="en-GB" sz="2800" dirty="0">
                <a:solidFill>
                  <a:srgbClr val="7030A0"/>
                </a:solidFill>
              </a:rPr>
              <a:t>    was majestic in power.</a:t>
            </a:r>
            <a:br>
              <a:rPr lang="en-GB" sz="2800" dirty="0">
                <a:solidFill>
                  <a:srgbClr val="7030A0"/>
                </a:solidFill>
              </a:rPr>
            </a:br>
            <a:r>
              <a:rPr lang="en-GB" sz="2800" dirty="0">
                <a:solidFill>
                  <a:srgbClr val="7030A0"/>
                </a:solidFill>
              </a:rPr>
              <a:t>Your right hand, </a:t>
            </a:r>
            <a:r>
              <a:rPr lang="en-GB" sz="2800" cap="small" dirty="0">
                <a:solidFill>
                  <a:srgbClr val="7030A0"/>
                </a:solidFill>
              </a:rPr>
              <a:t>Lord</a:t>
            </a:r>
            <a:r>
              <a:rPr lang="en-GB" sz="2800" dirty="0">
                <a:solidFill>
                  <a:srgbClr val="7030A0"/>
                </a:solidFill>
              </a:rPr>
              <a:t>,</a:t>
            </a:r>
            <a:br>
              <a:rPr lang="en-GB" sz="2800" dirty="0">
                <a:solidFill>
                  <a:srgbClr val="7030A0"/>
                </a:solidFill>
              </a:rPr>
            </a:br>
            <a:r>
              <a:rPr lang="en-GB" sz="2800" dirty="0">
                <a:solidFill>
                  <a:srgbClr val="7030A0"/>
                </a:solidFill>
              </a:rPr>
              <a:t>    shattered the enemy.</a:t>
            </a:r>
          </a:p>
        </p:txBody>
      </p:sp>
    </p:spTree>
    <p:extLst>
      <p:ext uri="{BB962C8B-B14F-4D97-AF65-F5344CB8AC3E}">
        <p14:creationId xmlns:p14="http://schemas.microsoft.com/office/powerpoint/2010/main" val="3625620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ses PP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3" name="TextBox 2"/>
          <p:cNvSpPr txBox="1"/>
          <p:nvPr/>
        </p:nvSpPr>
        <p:spPr>
          <a:xfrm>
            <a:off x="469068" y="892400"/>
            <a:ext cx="8203001" cy="4033733"/>
          </a:xfrm>
          <a:prstGeom prst="rect">
            <a:avLst/>
          </a:prstGeom>
          <a:noFill/>
        </p:spPr>
        <p:txBody>
          <a:bodyPr wrap="square" rtlCol="0">
            <a:spAutoFit/>
          </a:bodyPr>
          <a:lstStyle/>
          <a:p>
            <a:pPr algn="ctr">
              <a:lnSpc>
                <a:spcPct val="80000"/>
              </a:lnSpc>
              <a:spcAft>
                <a:spcPts val="600"/>
              </a:spcAft>
            </a:pPr>
            <a:r>
              <a:rPr lang="en-US" sz="4400" b="1" dirty="0"/>
              <a:t>Praising God in song (interactive)… </a:t>
            </a:r>
          </a:p>
          <a:p>
            <a:pPr>
              <a:lnSpc>
                <a:spcPct val="80000"/>
              </a:lnSpc>
              <a:spcAft>
                <a:spcPts val="600"/>
              </a:spcAft>
            </a:pPr>
            <a:endParaRPr lang="en-US" sz="2800" b="1" dirty="0"/>
          </a:p>
          <a:p>
            <a:pPr>
              <a:lnSpc>
                <a:spcPct val="80000"/>
              </a:lnSpc>
              <a:spcAft>
                <a:spcPts val="1800"/>
              </a:spcAft>
            </a:pPr>
            <a:r>
              <a:rPr lang="en-US" sz="3600" b="1" i="1" dirty="0"/>
              <a:t>Type into the “Chat” function any lyrics of hymns/worship songs that come to mind, as a result of these verses in Exodus 15…</a:t>
            </a:r>
          </a:p>
          <a:p>
            <a:pPr marL="742950" indent="-742950">
              <a:lnSpc>
                <a:spcPct val="80000"/>
              </a:lnSpc>
              <a:spcAft>
                <a:spcPts val="1800"/>
              </a:spcAft>
              <a:buFont typeface="Arial" panose="020B0604020202020204" pitchFamily="34" charset="0"/>
              <a:buChar char="•"/>
            </a:pPr>
            <a:r>
              <a:rPr lang="en-GB" sz="3600" dirty="0"/>
              <a:t>“Who is like you – </a:t>
            </a:r>
            <a:r>
              <a:rPr lang="en-GB" sz="3600" b="1" u="sng" dirty="0"/>
              <a:t>majestic in holiness, awesome in glory, working wonders</a:t>
            </a:r>
            <a:r>
              <a:rPr lang="en-GB" sz="3600" dirty="0"/>
              <a:t>?” (v11) </a:t>
            </a:r>
            <a:r>
              <a:rPr lang="en-US" sz="3600" b="1" dirty="0"/>
              <a:t>…</a:t>
            </a:r>
          </a:p>
        </p:txBody>
      </p:sp>
    </p:spTree>
    <p:extLst>
      <p:ext uri="{BB962C8B-B14F-4D97-AF65-F5344CB8AC3E}">
        <p14:creationId xmlns:p14="http://schemas.microsoft.com/office/powerpoint/2010/main" val="2797378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ses PP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3" name="TextBox 2"/>
          <p:cNvSpPr txBox="1"/>
          <p:nvPr/>
        </p:nvSpPr>
        <p:spPr>
          <a:xfrm>
            <a:off x="469068" y="892400"/>
            <a:ext cx="8203001" cy="4033733"/>
          </a:xfrm>
          <a:prstGeom prst="rect">
            <a:avLst/>
          </a:prstGeom>
          <a:noFill/>
        </p:spPr>
        <p:txBody>
          <a:bodyPr wrap="square" rtlCol="0">
            <a:spAutoFit/>
          </a:bodyPr>
          <a:lstStyle/>
          <a:p>
            <a:pPr algn="ctr">
              <a:lnSpc>
                <a:spcPct val="80000"/>
              </a:lnSpc>
              <a:spcAft>
                <a:spcPts val="600"/>
              </a:spcAft>
            </a:pPr>
            <a:r>
              <a:rPr lang="en-US" sz="4400" b="1" dirty="0"/>
              <a:t>Praising God in song (interactive)… </a:t>
            </a:r>
          </a:p>
          <a:p>
            <a:pPr>
              <a:lnSpc>
                <a:spcPct val="80000"/>
              </a:lnSpc>
              <a:spcAft>
                <a:spcPts val="600"/>
              </a:spcAft>
            </a:pPr>
            <a:endParaRPr lang="en-US" sz="2800" b="1" dirty="0"/>
          </a:p>
          <a:p>
            <a:pPr>
              <a:lnSpc>
                <a:spcPct val="80000"/>
              </a:lnSpc>
              <a:spcAft>
                <a:spcPts val="1800"/>
              </a:spcAft>
            </a:pPr>
            <a:r>
              <a:rPr lang="en-US" sz="3600" b="1" i="1" dirty="0"/>
              <a:t>Type into the “Chat” function any lyrics of hymns/worship songs that come to mind, as a result of these verses in Exodus 15…</a:t>
            </a:r>
          </a:p>
          <a:p>
            <a:pPr marL="742950" indent="-742950">
              <a:lnSpc>
                <a:spcPct val="80000"/>
              </a:lnSpc>
              <a:spcAft>
                <a:spcPts val="1800"/>
              </a:spcAft>
              <a:buFont typeface="Arial" panose="020B0604020202020204" pitchFamily="34" charset="0"/>
              <a:buChar char="•"/>
            </a:pPr>
            <a:r>
              <a:rPr lang="en-GB" sz="3600" dirty="0"/>
              <a:t>“In </a:t>
            </a:r>
            <a:r>
              <a:rPr lang="en-GB" sz="3600" b="1" u="sng" dirty="0"/>
              <a:t>your unfailing love</a:t>
            </a:r>
            <a:r>
              <a:rPr lang="en-GB" sz="3600" dirty="0"/>
              <a:t> you will lead the people </a:t>
            </a:r>
            <a:r>
              <a:rPr lang="en-GB" sz="3600" b="1" u="sng" dirty="0"/>
              <a:t>you have redeemed</a:t>
            </a:r>
            <a:r>
              <a:rPr lang="en-GB" sz="3600" dirty="0"/>
              <a:t>.”(v13)</a:t>
            </a:r>
            <a:r>
              <a:rPr lang="en-GB" sz="3600" b="1" dirty="0"/>
              <a:t>…</a:t>
            </a:r>
            <a:endParaRPr lang="en-US" sz="3600" b="1" dirty="0"/>
          </a:p>
        </p:txBody>
      </p:sp>
    </p:spTree>
    <p:extLst>
      <p:ext uri="{BB962C8B-B14F-4D97-AF65-F5344CB8AC3E}">
        <p14:creationId xmlns:p14="http://schemas.microsoft.com/office/powerpoint/2010/main" val="2945211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ses PP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3" name="TextBox 2"/>
          <p:cNvSpPr txBox="1"/>
          <p:nvPr/>
        </p:nvSpPr>
        <p:spPr>
          <a:xfrm>
            <a:off x="469068" y="892400"/>
            <a:ext cx="8203001" cy="3590535"/>
          </a:xfrm>
          <a:prstGeom prst="rect">
            <a:avLst/>
          </a:prstGeom>
          <a:noFill/>
        </p:spPr>
        <p:txBody>
          <a:bodyPr wrap="square" rtlCol="0">
            <a:spAutoFit/>
          </a:bodyPr>
          <a:lstStyle/>
          <a:p>
            <a:pPr algn="ctr">
              <a:lnSpc>
                <a:spcPct val="80000"/>
              </a:lnSpc>
              <a:spcAft>
                <a:spcPts val="600"/>
              </a:spcAft>
            </a:pPr>
            <a:r>
              <a:rPr lang="en-US" sz="4400" b="1" dirty="0"/>
              <a:t>Praising God in song (interactive)… </a:t>
            </a:r>
          </a:p>
          <a:p>
            <a:pPr>
              <a:lnSpc>
                <a:spcPct val="80000"/>
              </a:lnSpc>
              <a:spcAft>
                <a:spcPts val="600"/>
              </a:spcAft>
            </a:pPr>
            <a:endParaRPr lang="en-US" sz="2800" b="1" dirty="0"/>
          </a:p>
          <a:p>
            <a:pPr>
              <a:lnSpc>
                <a:spcPct val="80000"/>
              </a:lnSpc>
              <a:spcAft>
                <a:spcPts val="1800"/>
              </a:spcAft>
            </a:pPr>
            <a:r>
              <a:rPr lang="en-US" sz="3600" b="1" i="1" dirty="0"/>
              <a:t>Type into the “Chat” function any lyrics of hymns/worship songs that come to mind, as a result of these verses in Exodus 15…</a:t>
            </a:r>
          </a:p>
          <a:p>
            <a:pPr marL="742950" indent="-742950">
              <a:lnSpc>
                <a:spcPct val="80000"/>
              </a:lnSpc>
              <a:spcAft>
                <a:spcPts val="1800"/>
              </a:spcAft>
              <a:buFont typeface="Arial" panose="020B0604020202020204" pitchFamily="34" charset="0"/>
              <a:buChar char="•"/>
            </a:pPr>
            <a:r>
              <a:rPr lang="en-GB" sz="3600" dirty="0"/>
              <a:t>“</a:t>
            </a:r>
            <a:r>
              <a:rPr lang="en-GB" sz="3600" b="1" u="sng" dirty="0"/>
              <a:t>The Lord reigns</a:t>
            </a:r>
            <a:r>
              <a:rPr lang="en-GB" sz="3600" dirty="0"/>
              <a:t> for ever and ever” (v18)</a:t>
            </a:r>
            <a:r>
              <a:rPr lang="en-GB" sz="3600" b="1" dirty="0"/>
              <a:t>…</a:t>
            </a:r>
            <a:endParaRPr lang="en-US" sz="3600" b="1" dirty="0"/>
          </a:p>
        </p:txBody>
      </p:sp>
    </p:spTree>
    <p:extLst>
      <p:ext uri="{BB962C8B-B14F-4D97-AF65-F5344CB8AC3E}">
        <p14:creationId xmlns:p14="http://schemas.microsoft.com/office/powerpoint/2010/main" val="3437540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ses PP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3" name="TextBox 2"/>
          <p:cNvSpPr txBox="1"/>
          <p:nvPr/>
        </p:nvSpPr>
        <p:spPr>
          <a:xfrm>
            <a:off x="469068" y="892400"/>
            <a:ext cx="8203001" cy="3959225"/>
          </a:xfrm>
          <a:prstGeom prst="rect">
            <a:avLst/>
          </a:prstGeom>
          <a:noFill/>
        </p:spPr>
        <p:txBody>
          <a:bodyPr wrap="square" rtlCol="0">
            <a:spAutoFit/>
          </a:bodyPr>
          <a:lstStyle/>
          <a:p>
            <a:pPr algn="ctr">
              <a:lnSpc>
                <a:spcPct val="80000"/>
              </a:lnSpc>
              <a:spcAft>
                <a:spcPts val="1800"/>
              </a:spcAft>
            </a:pPr>
            <a:r>
              <a:rPr lang="en-US" sz="4400" b="1" dirty="0"/>
              <a:t>God’s Salvation Song: Exodus 15</a:t>
            </a:r>
          </a:p>
          <a:p>
            <a:pPr>
              <a:lnSpc>
                <a:spcPct val="80000"/>
              </a:lnSpc>
              <a:spcAft>
                <a:spcPts val="1800"/>
              </a:spcAft>
            </a:pPr>
            <a:endParaRPr lang="en-US" b="1" dirty="0"/>
          </a:p>
          <a:p>
            <a:pPr marL="742950" indent="-742950">
              <a:lnSpc>
                <a:spcPct val="80000"/>
              </a:lnSpc>
              <a:spcAft>
                <a:spcPts val="1800"/>
              </a:spcAft>
              <a:buFont typeface="Arial" panose="020B0604020202020204" pitchFamily="34" charset="0"/>
              <a:buChar char="•"/>
            </a:pPr>
            <a:r>
              <a:rPr lang="en-US" sz="4400" b="1" dirty="0"/>
              <a:t>The Lord himself as the sole focus…</a:t>
            </a:r>
          </a:p>
          <a:p>
            <a:pPr marL="742950" indent="-742950">
              <a:lnSpc>
                <a:spcPct val="80000"/>
              </a:lnSpc>
              <a:spcAft>
                <a:spcPts val="1800"/>
              </a:spcAft>
              <a:buFont typeface="Arial" panose="020B0604020202020204" pitchFamily="34" charset="0"/>
              <a:buChar char="•"/>
            </a:pPr>
            <a:r>
              <a:rPr lang="en-US" sz="4400" b="1" dirty="0"/>
              <a:t>Nothing of them in it…</a:t>
            </a:r>
          </a:p>
          <a:p>
            <a:pPr marL="742950" indent="-742950">
              <a:lnSpc>
                <a:spcPct val="80000"/>
              </a:lnSpc>
              <a:spcAft>
                <a:spcPts val="1800"/>
              </a:spcAft>
              <a:buFont typeface="Arial" panose="020B0604020202020204" pitchFamily="34" charset="0"/>
              <a:buChar char="•"/>
            </a:pPr>
            <a:r>
              <a:rPr lang="en-US" sz="4400" b="1" dirty="0"/>
              <a:t>All of God in it…</a:t>
            </a:r>
          </a:p>
        </p:txBody>
      </p:sp>
    </p:spTree>
    <p:extLst>
      <p:ext uri="{BB962C8B-B14F-4D97-AF65-F5344CB8AC3E}">
        <p14:creationId xmlns:p14="http://schemas.microsoft.com/office/powerpoint/2010/main" val="905444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ses PP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3" name="TextBox 2"/>
          <p:cNvSpPr txBox="1"/>
          <p:nvPr/>
        </p:nvSpPr>
        <p:spPr>
          <a:xfrm>
            <a:off x="469068" y="892400"/>
            <a:ext cx="8203001" cy="4731745"/>
          </a:xfrm>
          <a:prstGeom prst="rect">
            <a:avLst/>
          </a:prstGeom>
          <a:noFill/>
        </p:spPr>
        <p:txBody>
          <a:bodyPr wrap="square" rtlCol="0">
            <a:spAutoFit/>
          </a:bodyPr>
          <a:lstStyle/>
          <a:p>
            <a:pPr algn="ctr">
              <a:lnSpc>
                <a:spcPct val="80000"/>
              </a:lnSpc>
              <a:spcAft>
                <a:spcPts val="1800"/>
              </a:spcAft>
            </a:pPr>
            <a:r>
              <a:rPr lang="en-US" sz="4400" b="1" dirty="0"/>
              <a:t>God’s Salvation Song: Exodus 15</a:t>
            </a:r>
          </a:p>
          <a:p>
            <a:pPr>
              <a:lnSpc>
                <a:spcPct val="80000"/>
              </a:lnSpc>
              <a:spcAft>
                <a:spcPts val="1800"/>
              </a:spcAft>
            </a:pPr>
            <a:endParaRPr lang="en-US" b="1" dirty="0"/>
          </a:p>
          <a:p>
            <a:pPr marL="742950" indent="-742950">
              <a:lnSpc>
                <a:spcPct val="80000"/>
              </a:lnSpc>
              <a:spcAft>
                <a:spcPts val="1800"/>
              </a:spcAft>
              <a:buFont typeface="Arial" panose="020B0604020202020204" pitchFamily="34" charset="0"/>
              <a:buChar char="•"/>
            </a:pPr>
            <a:r>
              <a:rPr lang="en-US" sz="4400" b="1" dirty="0"/>
              <a:t>The Lord himself as the sole focus…</a:t>
            </a:r>
          </a:p>
          <a:p>
            <a:pPr marL="742950" indent="-742950">
              <a:lnSpc>
                <a:spcPct val="80000"/>
              </a:lnSpc>
              <a:spcAft>
                <a:spcPts val="1800"/>
              </a:spcAft>
              <a:buFont typeface="Arial" panose="020B0604020202020204" pitchFamily="34" charset="0"/>
              <a:buChar char="•"/>
            </a:pPr>
            <a:r>
              <a:rPr lang="en-US" sz="4400" b="1" dirty="0"/>
              <a:t>Nothing of them in it…</a:t>
            </a:r>
          </a:p>
          <a:p>
            <a:pPr marL="742950" indent="-742950">
              <a:lnSpc>
                <a:spcPct val="80000"/>
              </a:lnSpc>
              <a:spcAft>
                <a:spcPts val="1800"/>
              </a:spcAft>
              <a:buFont typeface="Arial" panose="020B0604020202020204" pitchFamily="34" charset="0"/>
              <a:buChar char="•"/>
            </a:pPr>
            <a:r>
              <a:rPr lang="en-US" sz="4400" b="1" dirty="0"/>
              <a:t>All of God in it…</a:t>
            </a:r>
          </a:p>
          <a:p>
            <a:pPr algn="ctr">
              <a:lnSpc>
                <a:spcPct val="80000"/>
              </a:lnSpc>
              <a:spcAft>
                <a:spcPts val="1800"/>
              </a:spcAft>
            </a:pPr>
            <a:r>
              <a:rPr lang="en-US" sz="4400" b="1" dirty="0">
                <a:solidFill>
                  <a:srgbClr val="FF0000"/>
                </a:solidFill>
              </a:rPr>
              <a:t>A great model for praise!</a:t>
            </a:r>
          </a:p>
        </p:txBody>
      </p:sp>
    </p:spTree>
    <p:extLst>
      <p:ext uri="{BB962C8B-B14F-4D97-AF65-F5344CB8AC3E}">
        <p14:creationId xmlns:p14="http://schemas.microsoft.com/office/powerpoint/2010/main" val="1500339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ses PP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3" name="TextBox 2"/>
          <p:cNvSpPr txBox="1"/>
          <p:nvPr/>
        </p:nvSpPr>
        <p:spPr>
          <a:xfrm>
            <a:off x="469068" y="892400"/>
            <a:ext cx="8203001" cy="2645019"/>
          </a:xfrm>
          <a:prstGeom prst="rect">
            <a:avLst/>
          </a:prstGeom>
          <a:noFill/>
        </p:spPr>
        <p:txBody>
          <a:bodyPr wrap="square" rtlCol="0">
            <a:spAutoFit/>
          </a:bodyPr>
          <a:lstStyle/>
          <a:p>
            <a:pPr algn="ctr">
              <a:lnSpc>
                <a:spcPct val="80000"/>
              </a:lnSpc>
              <a:spcAft>
                <a:spcPts val="1800"/>
              </a:spcAft>
            </a:pPr>
            <a:r>
              <a:rPr lang="en-US" sz="4400" b="1" dirty="0"/>
              <a:t>God’s Salvation Song: Exodus 15</a:t>
            </a:r>
          </a:p>
          <a:p>
            <a:pPr>
              <a:lnSpc>
                <a:spcPct val="80000"/>
              </a:lnSpc>
              <a:spcAft>
                <a:spcPts val="1800"/>
              </a:spcAft>
            </a:pPr>
            <a:endParaRPr lang="en-US" b="1" dirty="0"/>
          </a:p>
          <a:p>
            <a:pPr marL="742950" indent="-742950">
              <a:lnSpc>
                <a:spcPct val="80000"/>
              </a:lnSpc>
              <a:spcAft>
                <a:spcPts val="1800"/>
              </a:spcAft>
              <a:buFont typeface="Arial" panose="020B0604020202020204" pitchFamily="34" charset="0"/>
              <a:buChar char="•"/>
            </a:pPr>
            <a:r>
              <a:rPr lang="en-US" sz="4400" b="1" dirty="0"/>
              <a:t>A congregational song…</a:t>
            </a:r>
          </a:p>
          <a:p>
            <a:pPr>
              <a:lnSpc>
                <a:spcPct val="80000"/>
              </a:lnSpc>
              <a:spcAft>
                <a:spcPts val="1800"/>
              </a:spcAft>
            </a:pPr>
            <a:endParaRPr lang="en-US" sz="4400" b="1" dirty="0">
              <a:solidFill>
                <a:srgbClr val="FF0000"/>
              </a:solidFill>
            </a:endParaRPr>
          </a:p>
        </p:txBody>
      </p:sp>
    </p:spTree>
    <p:extLst>
      <p:ext uri="{BB962C8B-B14F-4D97-AF65-F5344CB8AC3E}">
        <p14:creationId xmlns:p14="http://schemas.microsoft.com/office/powerpoint/2010/main" val="1781451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ses PP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3" name="TextBox 2"/>
          <p:cNvSpPr txBox="1"/>
          <p:nvPr/>
        </p:nvSpPr>
        <p:spPr>
          <a:xfrm>
            <a:off x="469068" y="892400"/>
            <a:ext cx="8203001" cy="3959225"/>
          </a:xfrm>
          <a:prstGeom prst="rect">
            <a:avLst/>
          </a:prstGeom>
          <a:noFill/>
        </p:spPr>
        <p:txBody>
          <a:bodyPr wrap="square" rtlCol="0">
            <a:spAutoFit/>
          </a:bodyPr>
          <a:lstStyle/>
          <a:p>
            <a:pPr algn="ctr">
              <a:lnSpc>
                <a:spcPct val="80000"/>
              </a:lnSpc>
              <a:spcAft>
                <a:spcPts val="1800"/>
              </a:spcAft>
            </a:pPr>
            <a:r>
              <a:rPr lang="en-US" sz="4400" b="1" dirty="0"/>
              <a:t>God’s Salvation Song: Exodus 15</a:t>
            </a:r>
          </a:p>
          <a:p>
            <a:pPr>
              <a:lnSpc>
                <a:spcPct val="80000"/>
              </a:lnSpc>
              <a:spcAft>
                <a:spcPts val="1800"/>
              </a:spcAft>
            </a:pPr>
            <a:endParaRPr lang="en-US" b="1" dirty="0"/>
          </a:p>
          <a:p>
            <a:pPr marL="742950" indent="-742950">
              <a:lnSpc>
                <a:spcPct val="80000"/>
              </a:lnSpc>
              <a:spcAft>
                <a:spcPts val="1800"/>
              </a:spcAft>
              <a:buFont typeface="Arial" panose="020B0604020202020204" pitchFamily="34" charset="0"/>
              <a:buChar char="•"/>
            </a:pPr>
            <a:r>
              <a:rPr lang="en-US" sz="4400" b="1" dirty="0"/>
              <a:t>A congregational song…</a:t>
            </a:r>
          </a:p>
          <a:p>
            <a:pPr marL="742950" indent="-742950">
              <a:lnSpc>
                <a:spcPct val="80000"/>
              </a:lnSpc>
              <a:spcAft>
                <a:spcPts val="1800"/>
              </a:spcAft>
              <a:buFont typeface="Arial" panose="020B0604020202020204" pitchFamily="34" charset="0"/>
              <a:buChar char="•"/>
            </a:pPr>
            <a:r>
              <a:rPr lang="en-US" sz="4400" b="1" dirty="0"/>
              <a:t>…</a:t>
            </a:r>
            <a:r>
              <a:rPr lang="en-US" sz="4400" b="1" i="1" dirty="0"/>
              <a:t>but we can’t currently sing together as a congregation…</a:t>
            </a:r>
          </a:p>
          <a:p>
            <a:pPr marL="742950" indent="-742950">
              <a:lnSpc>
                <a:spcPct val="80000"/>
              </a:lnSpc>
              <a:spcAft>
                <a:spcPts val="1800"/>
              </a:spcAft>
              <a:buFont typeface="Arial" panose="020B0604020202020204" pitchFamily="34" charset="0"/>
              <a:buChar char="•"/>
            </a:pPr>
            <a:endParaRPr lang="en-US" sz="4400" b="1" dirty="0">
              <a:solidFill>
                <a:srgbClr val="FF0000"/>
              </a:solidFill>
            </a:endParaRPr>
          </a:p>
        </p:txBody>
      </p:sp>
    </p:spTree>
    <p:extLst>
      <p:ext uri="{BB962C8B-B14F-4D97-AF65-F5344CB8AC3E}">
        <p14:creationId xmlns:p14="http://schemas.microsoft.com/office/powerpoint/2010/main" val="4058322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ses PP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3" name="TextBox 2"/>
          <p:cNvSpPr txBox="1"/>
          <p:nvPr/>
        </p:nvSpPr>
        <p:spPr>
          <a:xfrm>
            <a:off x="469068" y="892400"/>
            <a:ext cx="8203001" cy="3728393"/>
          </a:xfrm>
          <a:prstGeom prst="rect">
            <a:avLst/>
          </a:prstGeom>
          <a:noFill/>
        </p:spPr>
        <p:txBody>
          <a:bodyPr wrap="square" rtlCol="0">
            <a:spAutoFit/>
          </a:bodyPr>
          <a:lstStyle/>
          <a:p>
            <a:pPr algn="ctr">
              <a:lnSpc>
                <a:spcPct val="80000"/>
              </a:lnSpc>
              <a:spcAft>
                <a:spcPts val="1800"/>
              </a:spcAft>
            </a:pPr>
            <a:r>
              <a:rPr lang="en-US" sz="4400" b="1" dirty="0"/>
              <a:t>God’s Salvation Song: Exodus 15</a:t>
            </a:r>
          </a:p>
          <a:p>
            <a:pPr>
              <a:lnSpc>
                <a:spcPct val="80000"/>
              </a:lnSpc>
              <a:spcAft>
                <a:spcPts val="1800"/>
              </a:spcAft>
            </a:pPr>
            <a:endParaRPr lang="en-US" b="1" dirty="0"/>
          </a:p>
          <a:p>
            <a:pPr marL="742950" indent="-742950">
              <a:lnSpc>
                <a:spcPct val="80000"/>
              </a:lnSpc>
              <a:spcAft>
                <a:spcPts val="1800"/>
              </a:spcAft>
              <a:buFont typeface="Arial" panose="020B0604020202020204" pitchFamily="34" charset="0"/>
              <a:buChar char="•"/>
            </a:pPr>
            <a:r>
              <a:rPr lang="en-US" sz="4400" b="1" dirty="0"/>
              <a:t>A song at a moment of supreme triumph… singing when they’re “winning”!</a:t>
            </a:r>
          </a:p>
          <a:p>
            <a:pPr>
              <a:lnSpc>
                <a:spcPct val="80000"/>
              </a:lnSpc>
              <a:spcAft>
                <a:spcPts val="1800"/>
              </a:spcAft>
            </a:pPr>
            <a:endParaRPr lang="en-US" sz="4400" b="1" dirty="0">
              <a:solidFill>
                <a:srgbClr val="FF0000"/>
              </a:solidFill>
            </a:endParaRPr>
          </a:p>
        </p:txBody>
      </p:sp>
    </p:spTree>
    <p:extLst>
      <p:ext uri="{BB962C8B-B14F-4D97-AF65-F5344CB8AC3E}">
        <p14:creationId xmlns:p14="http://schemas.microsoft.com/office/powerpoint/2010/main" val="3182440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ses PP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3" name="TextBox 2"/>
          <p:cNvSpPr txBox="1"/>
          <p:nvPr/>
        </p:nvSpPr>
        <p:spPr>
          <a:xfrm>
            <a:off x="469068" y="892400"/>
            <a:ext cx="8203001" cy="5042599"/>
          </a:xfrm>
          <a:prstGeom prst="rect">
            <a:avLst/>
          </a:prstGeom>
          <a:noFill/>
        </p:spPr>
        <p:txBody>
          <a:bodyPr wrap="square" rtlCol="0">
            <a:spAutoFit/>
          </a:bodyPr>
          <a:lstStyle/>
          <a:p>
            <a:pPr algn="ctr">
              <a:lnSpc>
                <a:spcPct val="80000"/>
              </a:lnSpc>
              <a:spcAft>
                <a:spcPts val="1800"/>
              </a:spcAft>
            </a:pPr>
            <a:r>
              <a:rPr lang="en-US" sz="4400" b="1" dirty="0"/>
              <a:t>God’s Salvation Song: Exodus 15</a:t>
            </a:r>
          </a:p>
          <a:p>
            <a:pPr>
              <a:lnSpc>
                <a:spcPct val="80000"/>
              </a:lnSpc>
              <a:spcAft>
                <a:spcPts val="1800"/>
              </a:spcAft>
            </a:pPr>
            <a:endParaRPr lang="en-US" b="1" dirty="0"/>
          </a:p>
          <a:p>
            <a:pPr marL="742950" indent="-742950">
              <a:lnSpc>
                <a:spcPct val="80000"/>
              </a:lnSpc>
              <a:spcAft>
                <a:spcPts val="1800"/>
              </a:spcAft>
              <a:buFont typeface="Arial" panose="020B0604020202020204" pitchFamily="34" charset="0"/>
              <a:buChar char="•"/>
            </a:pPr>
            <a:r>
              <a:rPr lang="en-US" sz="4400" b="1" dirty="0"/>
              <a:t>A song at a moment of supreme triumph…singing when they’re “winning”!</a:t>
            </a:r>
          </a:p>
          <a:p>
            <a:pPr marL="742950" indent="-742950">
              <a:lnSpc>
                <a:spcPct val="80000"/>
              </a:lnSpc>
              <a:spcAft>
                <a:spcPts val="1800"/>
              </a:spcAft>
              <a:buFont typeface="Arial" panose="020B0604020202020204" pitchFamily="34" charset="0"/>
              <a:buChar char="•"/>
            </a:pPr>
            <a:r>
              <a:rPr lang="en-US" sz="4400" b="1" dirty="0"/>
              <a:t>…</a:t>
            </a:r>
            <a:r>
              <a:rPr lang="en-US" sz="4400" b="1" i="1" dirty="0"/>
              <a:t>Is this our current experience?…</a:t>
            </a:r>
          </a:p>
          <a:p>
            <a:pPr marL="742950" indent="-742950">
              <a:lnSpc>
                <a:spcPct val="80000"/>
              </a:lnSpc>
              <a:spcAft>
                <a:spcPts val="1800"/>
              </a:spcAft>
              <a:buFont typeface="Arial" panose="020B0604020202020204" pitchFamily="34" charset="0"/>
              <a:buChar char="•"/>
            </a:pPr>
            <a:endParaRPr lang="en-US" sz="4400" b="1" dirty="0">
              <a:solidFill>
                <a:srgbClr val="FF0000"/>
              </a:solidFill>
            </a:endParaRPr>
          </a:p>
        </p:txBody>
      </p:sp>
    </p:spTree>
    <p:extLst>
      <p:ext uri="{BB962C8B-B14F-4D97-AF65-F5344CB8AC3E}">
        <p14:creationId xmlns:p14="http://schemas.microsoft.com/office/powerpoint/2010/main" val="266419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ses PP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3" name="TextBox 2"/>
          <p:cNvSpPr txBox="1"/>
          <p:nvPr/>
        </p:nvSpPr>
        <p:spPr>
          <a:xfrm>
            <a:off x="469068" y="892400"/>
            <a:ext cx="8203001" cy="3186706"/>
          </a:xfrm>
          <a:prstGeom prst="rect">
            <a:avLst/>
          </a:prstGeom>
          <a:noFill/>
        </p:spPr>
        <p:txBody>
          <a:bodyPr wrap="square" rtlCol="0">
            <a:spAutoFit/>
          </a:bodyPr>
          <a:lstStyle/>
          <a:p>
            <a:pPr algn="ctr">
              <a:lnSpc>
                <a:spcPct val="80000"/>
              </a:lnSpc>
              <a:spcAft>
                <a:spcPts val="1800"/>
              </a:spcAft>
            </a:pPr>
            <a:r>
              <a:rPr lang="en-US" sz="4400" b="1" dirty="0"/>
              <a:t>God’s Salvation Song: Exodus 15</a:t>
            </a:r>
          </a:p>
          <a:p>
            <a:pPr>
              <a:lnSpc>
                <a:spcPct val="80000"/>
              </a:lnSpc>
              <a:spcAft>
                <a:spcPts val="1800"/>
              </a:spcAft>
            </a:pPr>
            <a:endParaRPr lang="en-US" b="1" dirty="0"/>
          </a:p>
          <a:p>
            <a:pPr marL="742950" indent="-742950">
              <a:lnSpc>
                <a:spcPct val="80000"/>
              </a:lnSpc>
              <a:spcAft>
                <a:spcPts val="1800"/>
              </a:spcAft>
              <a:buFont typeface="Arial" panose="020B0604020202020204" pitchFamily="34" charset="0"/>
              <a:buChar char="•"/>
            </a:pPr>
            <a:r>
              <a:rPr lang="en-US" sz="4400" b="1" dirty="0"/>
              <a:t>These are strange times…</a:t>
            </a:r>
          </a:p>
          <a:p>
            <a:pPr marL="742950" indent="-742950">
              <a:lnSpc>
                <a:spcPct val="80000"/>
              </a:lnSpc>
              <a:spcAft>
                <a:spcPts val="1800"/>
              </a:spcAft>
              <a:buFont typeface="Arial" panose="020B0604020202020204" pitchFamily="34" charset="0"/>
              <a:buChar char="•"/>
            </a:pPr>
            <a:r>
              <a:rPr lang="en-US" sz="4400" b="1" dirty="0"/>
              <a:t>This feels like a “strange land”…</a:t>
            </a:r>
          </a:p>
        </p:txBody>
      </p:sp>
    </p:spTree>
    <p:extLst>
      <p:ext uri="{BB962C8B-B14F-4D97-AF65-F5344CB8AC3E}">
        <p14:creationId xmlns:p14="http://schemas.microsoft.com/office/powerpoint/2010/main" val="3776147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entecost Background 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069741" y="926408"/>
            <a:ext cx="7004518" cy="4585871"/>
          </a:xfrm>
          <a:prstGeom prst="rect">
            <a:avLst/>
          </a:prstGeom>
          <a:noFill/>
        </p:spPr>
        <p:txBody>
          <a:bodyPr wrap="square" rtlCol="0">
            <a:spAutoFit/>
          </a:bodyPr>
          <a:lstStyle/>
          <a:p>
            <a:r>
              <a:rPr lang="en-GB" sz="2800" b="1" baseline="30000" dirty="0">
                <a:solidFill>
                  <a:srgbClr val="7030A0"/>
                </a:solidFill>
              </a:rPr>
              <a:t>7 </a:t>
            </a:r>
            <a:r>
              <a:rPr lang="en-GB" sz="2800" dirty="0">
                <a:solidFill>
                  <a:srgbClr val="7030A0"/>
                </a:solidFill>
              </a:rPr>
              <a:t>‘In the greatness of your majesty</a:t>
            </a:r>
            <a:br>
              <a:rPr lang="en-GB" sz="2800" dirty="0">
                <a:solidFill>
                  <a:srgbClr val="7030A0"/>
                </a:solidFill>
              </a:rPr>
            </a:br>
            <a:r>
              <a:rPr lang="en-GB" sz="2800" dirty="0">
                <a:solidFill>
                  <a:srgbClr val="7030A0"/>
                </a:solidFill>
              </a:rPr>
              <a:t>    you threw down those who opposed you.</a:t>
            </a:r>
            <a:br>
              <a:rPr lang="en-GB" sz="2800" dirty="0">
                <a:solidFill>
                  <a:srgbClr val="7030A0"/>
                </a:solidFill>
              </a:rPr>
            </a:br>
            <a:r>
              <a:rPr lang="en-GB" sz="2800" dirty="0">
                <a:solidFill>
                  <a:srgbClr val="7030A0"/>
                </a:solidFill>
              </a:rPr>
              <a:t>You unleashed your burning anger;</a:t>
            </a:r>
            <a:br>
              <a:rPr lang="en-GB" sz="2800" dirty="0">
                <a:solidFill>
                  <a:srgbClr val="7030A0"/>
                </a:solidFill>
              </a:rPr>
            </a:br>
            <a:r>
              <a:rPr lang="en-GB" sz="2800" dirty="0">
                <a:solidFill>
                  <a:srgbClr val="7030A0"/>
                </a:solidFill>
              </a:rPr>
              <a:t>    it consumed them like stubble.</a:t>
            </a:r>
            <a:br>
              <a:rPr lang="en-GB" sz="2800" dirty="0">
                <a:solidFill>
                  <a:srgbClr val="7030A0"/>
                </a:solidFill>
              </a:rPr>
            </a:br>
            <a:r>
              <a:rPr lang="en-GB" sz="2800" b="1" baseline="30000" dirty="0">
                <a:solidFill>
                  <a:srgbClr val="7030A0"/>
                </a:solidFill>
              </a:rPr>
              <a:t>8 </a:t>
            </a:r>
            <a:r>
              <a:rPr lang="en-GB" sz="2800" dirty="0">
                <a:solidFill>
                  <a:srgbClr val="7030A0"/>
                </a:solidFill>
              </a:rPr>
              <a:t>By the blast of your nostrils</a:t>
            </a:r>
            <a:br>
              <a:rPr lang="en-GB" sz="2800" dirty="0">
                <a:solidFill>
                  <a:srgbClr val="7030A0"/>
                </a:solidFill>
              </a:rPr>
            </a:br>
            <a:r>
              <a:rPr lang="en-GB" sz="2800" dirty="0">
                <a:solidFill>
                  <a:srgbClr val="7030A0"/>
                </a:solidFill>
              </a:rPr>
              <a:t>    the waters piled up.</a:t>
            </a:r>
            <a:br>
              <a:rPr lang="en-GB" sz="2800" dirty="0">
                <a:solidFill>
                  <a:srgbClr val="7030A0"/>
                </a:solidFill>
              </a:rPr>
            </a:br>
            <a:r>
              <a:rPr lang="en-GB" sz="2800" dirty="0">
                <a:solidFill>
                  <a:srgbClr val="7030A0"/>
                </a:solidFill>
              </a:rPr>
              <a:t>The surging waters stood up like a wall;</a:t>
            </a:r>
            <a:br>
              <a:rPr lang="en-GB" sz="2800" dirty="0">
                <a:solidFill>
                  <a:srgbClr val="7030A0"/>
                </a:solidFill>
              </a:rPr>
            </a:br>
            <a:r>
              <a:rPr lang="en-GB" sz="2800" dirty="0">
                <a:solidFill>
                  <a:srgbClr val="7030A0"/>
                </a:solidFill>
              </a:rPr>
              <a:t>    the deep waters congealed in the heart of the sea.</a:t>
            </a:r>
            <a:br>
              <a:rPr lang="en-GB" sz="2800" dirty="0">
                <a:solidFill>
                  <a:srgbClr val="7030A0"/>
                </a:solidFill>
              </a:rPr>
            </a:br>
            <a:endParaRPr lang="en-GB" sz="4000" dirty="0">
              <a:solidFill>
                <a:srgbClr val="7030A0"/>
              </a:solidFill>
            </a:endParaRPr>
          </a:p>
        </p:txBody>
      </p:sp>
    </p:spTree>
    <p:extLst>
      <p:ext uri="{BB962C8B-B14F-4D97-AF65-F5344CB8AC3E}">
        <p14:creationId xmlns:p14="http://schemas.microsoft.com/office/powerpoint/2010/main" val="3942860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ses PP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3" name="TextBox 2"/>
          <p:cNvSpPr txBox="1"/>
          <p:nvPr/>
        </p:nvSpPr>
        <p:spPr>
          <a:xfrm>
            <a:off x="469068" y="892400"/>
            <a:ext cx="8203001" cy="6045950"/>
          </a:xfrm>
          <a:prstGeom prst="rect">
            <a:avLst/>
          </a:prstGeom>
          <a:noFill/>
        </p:spPr>
        <p:txBody>
          <a:bodyPr wrap="square" rtlCol="0">
            <a:spAutoFit/>
          </a:bodyPr>
          <a:lstStyle/>
          <a:p>
            <a:pPr algn="ctr">
              <a:lnSpc>
                <a:spcPct val="80000"/>
              </a:lnSpc>
              <a:spcAft>
                <a:spcPts val="1800"/>
              </a:spcAft>
            </a:pPr>
            <a:r>
              <a:rPr lang="en-US" sz="4400" b="1" dirty="0"/>
              <a:t>God’s Salvation Song: Exodus 15</a:t>
            </a:r>
          </a:p>
          <a:p>
            <a:pPr>
              <a:lnSpc>
                <a:spcPct val="80000"/>
              </a:lnSpc>
              <a:spcAft>
                <a:spcPts val="1800"/>
              </a:spcAft>
            </a:pPr>
            <a:endParaRPr lang="en-US" b="1" dirty="0"/>
          </a:p>
          <a:p>
            <a:pPr marL="742950" indent="-742950">
              <a:lnSpc>
                <a:spcPct val="80000"/>
              </a:lnSpc>
              <a:spcAft>
                <a:spcPts val="1800"/>
              </a:spcAft>
              <a:buFont typeface="Arial" panose="020B0604020202020204" pitchFamily="34" charset="0"/>
              <a:buChar char="•"/>
            </a:pPr>
            <a:r>
              <a:rPr lang="en-US" sz="4400" b="1" dirty="0"/>
              <a:t>These are strange times…</a:t>
            </a:r>
          </a:p>
          <a:p>
            <a:pPr marL="742950" indent="-742950">
              <a:lnSpc>
                <a:spcPct val="80000"/>
              </a:lnSpc>
              <a:spcAft>
                <a:spcPts val="1800"/>
              </a:spcAft>
              <a:buFont typeface="Arial" panose="020B0604020202020204" pitchFamily="34" charset="0"/>
              <a:buChar char="•"/>
            </a:pPr>
            <a:r>
              <a:rPr lang="en-US" sz="4400" b="1" dirty="0"/>
              <a:t>This feels like a “strange land”…</a:t>
            </a:r>
          </a:p>
          <a:p>
            <a:pPr algn="ctr">
              <a:lnSpc>
                <a:spcPct val="80000"/>
              </a:lnSpc>
              <a:spcAft>
                <a:spcPts val="1800"/>
              </a:spcAft>
            </a:pPr>
            <a:r>
              <a:rPr lang="en-US" sz="4400" b="1" dirty="0"/>
              <a:t>…so…</a:t>
            </a:r>
          </a:p>
          <a:p>
            <a:pPr algn="ctr">
              <a:lnSpc>
                <a:spcPct val="80000"/>
              </a:lnSpc>
              <a:spcAft>
                <a:spcPts val="1800"/>
              </a:spcAft>
            </a:pPr>
            <a:r>
              <a:rPr lang="en-US" sz="4400" b="1" i="1" dirty="0">
                <a:solidFill>
                  <a:srgbClr val="FF0000"/>
                </a:solidFill>
              </a:rPr>
              <a:t>“How can we sing the Lord’s song in a strange land?” (Psalm 137:4)</a:t>
            </a:r>
          </a:p>
          <a:p>
            <a:pPr marL="742950" indent="-742950">
              <a:lnSpc>
                <a:spcPct val="80000"/>
              </a:lnSpc>
              <a:spcAft>
                <a:spcPts val="1800"/>
              </a:spcAft>
              <a:buFont typeface="Arial" panose="020B0604020202020204" pitchFamily="34" charset="0"/>
              <a:buChar char="•"/>
            </a:pPr>
            <a:endParaRPr lang="en-US" sz="4400" b="1" dirty="0">
              <a:solidFill>
                <a:srgbClr val="FF0000"/>
              </a:solidFill>
            </a:endParaRPr>
          </a:p>
        </p:txBody>
      </p:sp>
    </p:spTree>
    <p:extLst>
      <p:ext uri="{BB962C8B-B14F-4D97-AF65-F5344CB8AC3E}">
        <p14:creationId xmlns:p14="http://schemas.microsoft.com/office/powerpoint/2010/main" val="3695385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ses PP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3" name="TextBox 2"/>
          <p:cNvSpPr txBox="1"/>
          <p:nvPr/>
        </p:nvSpPr>
        <p:spPr>
          <a:xfrm>
            <a:off x="469068" y="892400"/>
            <a:ext cx="8203001" cy="2734275"/>
          </a:xfrm>
          <a:prstGeom prst="rect">
            <a:avLst/>
          </a:prstGeom>
          <a:noFill/>
        </p:spPr>
        <p:txBody>
          <a:bodyPr wrap="square" rtlCol="0">
            <a:spAutoFit/>
          </a:bodyPr>
          <a:lstStyle/>
          <a:p>
            <a:pPr algn="ctr">
              <a:lnSpc>
                <a:spcPct val="80000"/>
              </a:lnSpc>
              <a:spcAft>
                <a:spcPts val="1800"/>
              </a:spcAft>
            </a:pPr>
            <a:r>
              <a:rPr lang="en-US" sz="4400" b="1" dirty="0"/>
              <a:t>God’s Salvation Song: Exodus 15</a:t>
            </a:r>
          </a:p>
          <a:p>
            <a:pPr algn="ctr">
              <a:lnSpc>
                <a:spcPct val="80000"/>
              </a:lnSpc>
              <a:spcAft>
                <a:spcPts val="1800"/>
              </a:spcAft>
            </a:pPr>
            <a:r>
              <a:rPr lang="en-US" sz="4400" b="1" i="1" dirty="0">
                <a:solidFill>
                  <a:srgbClr val="FF0000"/>
                </a:solidFill>
              </a:rPr>
              <a:t>“How can we sing the Lord’s song in a strange land?” (Psalm 137:4)</a:t>
            </a:r>
          </a:p>
          <a:p>
            <a:pPr marL="571500" indent="-571500">
              <a:lnSpc>
                <a:spcPct val="80000"/>
              </a:lnSpc>
              <a:spcAft>
                <a:spcPts val="1800"/>
              </a:spcAft>
              <a:buFont typeface="Arial" panose="020B0604020202020204" pitchFamily="34" charset="0"/>
              <a:buChar char="•"/>
            </a:pPr>
            <a:r>
              <a:rPr lang="en-US" sz="4400" b="1" i="1" dirty="0"/>
              <a:t>Lament…</a:t>
            </a:r>
          </a:p>
        </p:txBody>
      </p:sp>
    </p:spTree>
    <p:extLst>
      <p:ext uri="{BB962C8B-B14F-4D97-AF65-F5344CB8AC3E}">
        <p14:creationId xmlns:p14="http://schemas.microsoft.com/office/powerpoint/2010/main" val="1503141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ses PP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3" name="TextBox 2"/>
          <p:cNvSpPr txBox="1"/>
          <p:nvPr/>
        </p:nvSpPr>
        <p:spPr>
          <a:xfrm>
            <a:off x="469068" y="892400"/>
            <a:ext cx="8203001" cy="5362687"/>
          </a:xfrm>
          <a:prstGeom prst="rect">
            <a:avLst/>
          </a:prstGeom>
          <a:noFill/>
        </p:spPr>
        <p:txBody>
          <a:bodyPr wrap="square" rtlCol="0">
            <a:spAutoFit/>
          </a:bodyPr>
          <a:lstStyle/>
          <a:p>
            <a:pPr algn="ctr">
              <a:lnSpc>
                <a:spcPct val="80000"/>
              </a:lnSpc>
              <a:spcAft>
                <a:spcPts val="1800"/>
              </a:spcAft>
            </a:pPr>
            <a:r>
              <a:rPr lang="en-US" sz="4400" b="1" dirty="0"/>
              <a:t>God’s Salvation Song: Exodus 15</a:t>
            </a:r>
          </a:p>
          <a:p>
            <a:pPr algn="ctr">
              <a:lnSpc>
                <a:spcPct val="80000"/>
              </a:lnSpc>
              <a:spcAft>
                <a:spcPts val="1800"/>
              </a:spcAft>
            </a:pPr>
            <a:r>
              <a:rPr lang="en-US" sz="4400" b="1" i="1" dirty="0">
                <a:solidFill>
                  <a:srgbClr val="FF0000"/>
                </a:solidFill>
              </a:rPr>
              <a:t>“How can we sing the Lord’s song in a strange land?” (Psalm 137:4)</a:t>
            </a:r>
          </a:p>
          <a:p>
            <a:pPr marL="571500" indent="-571500">
              <a:lnSpc>
                <a:spcPct val="80000"/>
              </a:lnSpc>
              <a:spcAft>
                <a:spcPts val="1800"/>
              </a:spcAft>
              <a:buFont typeface="Arial" panose="020B0604020202020204" pitchFamily="34" charset="0"/>
              <a:buChar char="•"/>
            </a:pPr>
            <a:r>
              <a:rPr lang="en-US" sz="4400" b="1" i="1" dirty="0"/>
              <a:t>Lament…</a:t>
            </a:r>
          </a:p>
          <a:p>
            <a:pPr marL="571500" indent="-571500">
              <a:lnSpc>
                <a:spcPct val="80000"/>
              </a:lnSpc>
              <a:spcAft>
                <a:spcPts val="1800"/>
              </a:spcAft>
              <a:buFont typeface="Arial" panose="020B0604020202020204" pitchFamily="34" charset="0"/>
              <a:buChar char="•"/>
            </a:pPr>
            <a:r>
              <a:rPr lang="en-US" sz="4400" b="1" i="1" dirty="0"/>
              <a:t>Whole life worship…“living differently”, as a people of hope…</a:t>
            </a:r>
          </a:p>
          <a:p>
            <a:pPr marL="742950" indent="-742950">
              <a:lnSpc>
                <a:spcPct val="80000"/>
              </a:lnSpc>
              <a:spcAft>
                <a:spcPts val="1800"/>
              </a:spcAft>
              <a:buFont typeface="Arial" panose="020B0604020202020204" pitchFamily="34" charset="0"/>
              <a:buChar char="•"/>
            </a:pPr>
            <a:endParaRPr lang="en-US" sz="4400" b="1" dirty="0">
              <a:solidFill>
                <a:srgbClr val="FF0000"/>
              </a:solidFill>
            </a:endParaRPr>
          </a:p>
        </p:txBody>
      </p:sp>
    </p:spTree>
    <p:extLst>
      <p:ext uri="{BB962C8B-B14F-4D97-AF65-F5344CB8AC3E}">
        <p14:creationId xmlns:p14="http://schemas.microsoft.com/office/powerpoint/2010/main" val="241963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ses PP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3" name="TextBox 2"/>
          <p:cNvSpPr txBox="1"/>
          <p:nvPr/>
        </p:nvSpPr>
        <p:spPr>
          <a:xfrm>
            <a:off x="469068" y="892400"/>
            <a:ext cx="8203001" cy="4945328"/>
          </a:xfrm>
          <a:prstGeom prst="rect">
            <a:avLst/>
          </a:prstGeom>
          <a:noFill/>
        </p:spPr>
        <p:txBody>
          <a:bodyPr wrap="square" rtlCol="0">
            <a:spAutoFit/>
          </a:bodyPr>
          <a:lstStyle/>
          <a:p>
            <a:pPr algn="ctr">
              <a:lnSpc>
                <a:spcPct val="80000"/>
              </a:lnSpc>
              <a:spcAft>
                <a:spcPts val="1800"/>
              </a:spcAft>
            </a:pPr>
            <a:r>
              <a:rPr lang="en-US" sz="4400" b="1" dirty="0"/>
              <a:t>God’s Salvation Song: Exodus 15</a:t>
            </a:r>
          </a:p>
          <a:p>
            <a:pPr algn="ctr">
              <a:lnSpc>
                <a:spcPct val="80000"/>
              </a:lnSpc>
              <a:spcAft>
                <a:spcPts val="1800"/>
              </a:spcAft>
            </a:pPr>
            <a:r>
              <a:rPr lang="en-US" sz="4400" b="1" i="1" dirty="0">
                <a:solidFill>
                  <a:srgbClr val="FF0000"/>
                </a:solidFill>
              </a:rPr>
              <a:t>“How can we sing the Lord’s song in a strange land?” (Psalm 137:4)</a:t>
            </a:r>
          </a:p>
          <a:p>
            <a:pPr>
              <a:lnSpc>
                <a:spcPct val="80000"/>
              </a:lnSpc>
              <a:spcAft>
                <a:spcPts val="1800"/>
              </a:spcAft>
            </a:pPr>
            <a:r>
              <a:rPr lang="en-GB" sz="2800" dirty="0">
                <a:highlight>
                  <a:srgbClr val="FFFF00"/>
                </a:highlight>
              </a:rPr>
              <a:t>Praise be to the God and Father of our Lord Jesus Christ! In his great mercy he has given us new birth into a living hope through the resurrection of Jesus Christ from the dead, and into an inheritance that can never perish, spoil or fade. This inheritance is kept in heaven for you, who through faith are shielded by God’s power until the coming of the salvation that is ready to be revealed in the last time. (1 Peter 1:3-5).</a:t>
            </a:r>
            <a:r>
              <a:rPr lang="en-GB" sz="2800" b="1" baseline="30000" dirty="0">
                <a:highlight>
                  <a:srgbClr val="FFFF00"/>
                </a:highlight>
              </a:rPr>
              <a:t>  </a:t>
            </a:r>
            <a:endParaRPr lang="en-US" sz="6000" b="1" dirty="0">
              <a:highlight>
                <a:srgbClr val="FFFF00"/>
              </a:highlight>
            </a:endParaRPr>
          </a:p>
        </p:txBody>
      </p:sp>
    </p:spTree>
    <p:extLst>
      <p:ext uri="{BB962C8B-B14F-4D97-AF65-F5344CB8AC3E}">
        <p14:creationId xmlns:p14="http://schemas.microsoft.com/office/powerpoint/2010/main" val="1295809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ses PP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3" name="TextBox 2"/>
          <p:cNvSpPr txBox="1"/>
          <p:nvPr/>
        </p:nvSpPr>
        <p:spPr>
          <a:xfrm>
            <a:off x="469068" y="892400"/>
            <a:ext cx="8203001" cy="3817648"/>
          </a:xfrm>
          <a:prstGeom prst="rect">
            <a:avLst/>
          </a:prstGeom>
          <a:noFill/>
        </p:spPr>
        <p:txBody>
          <a:bodyPr wrap="square" rtlCol="0">
            <a:spAutoFit/>
          </a:bodyPr>
          <a:lstStyle/>
          <a:p>
            <a:pPr algn="ctr">
              <a:lnSpc>
                <a:spcPct val="80000"/>
              </a:lnSpc>
              <a:spcAft>
                <a:spcPts val="1800"/>
              </a:spcAft>
            </a:pPr>
            <a:r>
              <a:rPr lang="en-US" sz="4400" b="1" dirty="0"/>
              <a:t>God’s Salvation Song: Exodus 15</a:t>
            </a:r>
          </a:p>
          <a:p>
            <a:pPr algn="ctr">
              <a:lnSpc>
                <a:spcPct val="80000"/>
              </a:lnSpc>
              <a:spcAft>
                <a:spcPts val="1800"/>
              </a:spcAft>
            </a:pPr>
            <a:r>
              <a:rPr lang="en-US" sz="4400" b="1" i="1" dirty="0">
                <a:solidFill>
                  <a:srgbClr val="FF0000"/>
                </a:solidFill>
              </a:rPr>
              <a:t>“How can we sing the Lord’s song in a strange land?” (Psalm 137:4)</a:t>
            </a:r>
          </a:p>
          <a:p>
            <a:pPr marL="571500" indent="-571500">
              <a:lnSpc>
                <a:spcPct val="80000"/>
              </a:lnSpc>
              <a:buFont typeface="Arial" panose="020B0604020202020204" pitchFamily="34" charset="0"/>
              <a:buChar char="•"/>
            </a:pPr>
            <a:r>
              <a:rPr lang="en-US" sz="4400" b="1" i="1" dirty="0"/>
              <a:t>Keeping the focus on God: who he is, what he’s done, what he will do…</a:t>
            </a:r>
          </a:p>
        </p:txBody>
      </p:sp>
    </p:spTree>
    <p:extLst>
      <p:ext uri="{BB962C8B-B14F-4D97-AF65-F5344CB8AC3E}">
        <p14:creationId xmlns:p14="http://schemas.microsoft.com/office/powerpoint/2010/main" val="3207210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ses PP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3" name="TextBox 2"/>
          <p:cNvSpPr txBox="1"/>
          <p:nvPr/>
        </p:nvSpPr>
        <p:spPr>
          <a:xfrm>
            <a:off x="469068" y="892400"/>
            <a:ext cx="8203001" cy="4359335"/>
          </a:xfrm>
          <a:prstGeom prst="rect">
            <a:avLst/>
          </a:prstGeom>
          <a:noFill/>
        </p:spPr>
        <p:txBody>
          <a:bodyPr wrap="square" rtlCol="0">
            <a:spAutoFit/>
          </a:bodyPr>
          <a:lstStyle/>
          <a:p>
            <a:pPr algn="ctr">
              <a:lnSpc>
                <a:spcPct val="80000"/>
              </a:lnSpc>
              <a:spcAft>
                <a:spcPts val="1800"/>
              </a:spcAft>
            </a:pPr>
            <a:r>
              <a:rPr lang="en-US" sz="4400" b="1" dirty="0"/>
              <a:t>God’s Salvation Song: Exodus 15</a:t>
            </a:r>
          </a:p>
          <a:p>
            <a:pPr algn="ctr">
              <a:lnSpc>
                <a:spcPct val="80000"/>
              </a:lnSpc>
              <a:spcAft>
                <a:spcPts val="1800"/>
              </a:spcAft>
            </a:pPr>
            <a:r>
              <a:rPr lang="en-US" sz="4400" b="1" i="1" dirty="0">
                <a:solidFill>
                  <a:srgbClr val="FF0000"/>
                </a:solidFill>
              </a:rPr>
              <a:t>“How can we sing the Lord’s song in a strange land?” (Psalm 137:4)</a:t>
            </a:r>
          </a:p>
          <a:p>
            <a:pPr marL="571500" indent="-571500">
              <a:lnSpc>
                <a:spcPct val="80000"/>
              </a:lnSpc>
              <a:buFont typeface="Arial" panose="020B0604020202020204" pitchFamily="34" charset="0"/>
              <a:buChar char="•"/>
            </a:pPr>
            <a:r>
              <a:rPr lang="en-US" sz="4400" b="1" i="1" dirty="0"/>
              <a:t>Keeping the focus on God: who he is, what he’s done, what he will do…</a:t>
            </a:r>
          </a:p>
          <a:p>
            <a:pPr marL="571500" indent="-571500">
              <a:lnSpc>
                <a:spcPct val="80000"/>
              </a:lnSpc>
              <a:buFont typeface="Arial" panose="020B0604020202020204" pitchFamily="34" charset="0"/>
              <a:buChar char="•"/>
            </a:pPr>
            <a:r>
              <a:rPr lang="en-US" sz="4400" b="1" i="1" dirty="0"/>
              <a:t>Lament…</a:t>
            </a:r>
          </a:p>
        </p:txBody>
      </p:sp>
    </p:spTree>
    <p:extLst>
      <p:ext uri="{BB962C8B-B14F-4D97-AF65-F5344CB8AC3E}">
        <p14:creationId xmlns:p14="http://schemas.microsoft.com/office/powerpoint/2010/main" val="3152313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ses PP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3" name="TextBox 2"/>
          <p:cNvSpPr txBox="1"/>
          <p:nvPr/>
        </p:nvSpPr>
        <p:spPr>
          <a:xfrm>
            <a:off x="469068" y="892400"/>
            <a:ext cx="8203001" cy="5984395"/>
          </a:xfrm>
          <a:prstGeom prst="rect">
            <a:avLst/>
          </a:prstGeom>
          <a:noFill/>
        </p:spPr>
        <p:txBody>
          <a:bodyPr wrap="square" rtlCol="0">
            <a:spAutoFit/>
          </a:bodyPr>
          <a:lstStyle/>
          <a:p>
            <a:pPr algn="ctr">
              <a:lnSpc>
                <a:spcPct val="80000"/>
              </a:lnSpc>
              <a:spcAft>
                <a:spcPts val="1800"/>
              </a:spcAft>
            </a:pPr>
            <a:r>
              <a:rPr lang="en-US" sz="4400" b="1" dirty="0"/>
              <a:t>God’s Salvation Song: Exodus 15</a:t>
            </a:r>
          </a:p>
          <a:p>
            <a:pPr algn="ctr">
              <a:lnSpc>
                <a:spcPct val="80000"/>
              </a:lnSpc>
              <a:spcAft>
                <a:spcPts val="1800"/>
              </a:spcAft>
            </a:pPr>
            <a:r>
              <a:rPr lang="en-US" sz="4400" b="1" i="1" dirty="0">
                <a:solidFill>
                  <a:srgbClr val="FF0000"/>
                </a:solidFill>
              </a:rPr>
              <a:t>“How can we sing the Lord’s song in a strange land?” (Psalm 137:4)</a:t>
            </a:r>
          </a:p>
          <a:p>
            <a:pPr marL="571500" indent="-571500">
              <a:lnSpc>
                <a:spcPct val="80000"/>
              </a:lnSpc>
              <a:buFont typeface="Arial" panose="020B0604020202020204" pitchFamily="34" charset="0"/>
              <a:buChar char="•"/>
            </a:pPr>
            <a:r>
              <a:rPr lang="en-US" sz="4400" b="1" i="1" dirty="0"/>
              <a:t>Keeping the focus on God: who he is, what he’s done, what he will do…</a:t>
            </a:r>
          </a:p>
          <a:p>
            <a:pPr marL="571500" indent="-571500">
              <a:lnSpc>
                <a:spcPct val="80000"/>
              </a:lnSpc>
              <a:buFont typeface="Arial" panose="020B0604020202020204" pitchFamily="34" charset="0"/>
              <a:buChar char="•"/>
            </a:pPr>
            <a:r>
              <a:rPr lang="en-US" sz="4400" b="1" i="1" dirty="0"/>
              <a:t>Lament…</a:t>
            </a:r>
          </a:p>
          <a:p>
            <a:pPr marL="571500" indent="-571500">
              <a:lnSpc>
                <a:spcPct val="80000"/>
              </a:lnSpc>
              <a:buFont typeface="Arial" panose="020B0604020202020204" pitchFamily="34" charset="0"/>
              <a:buChar char="•"/>
            </a:pPr>
            <a:r>
              <a:rPr lang="en-US" sz="4400" b="1" i="1" dirty="0"/>
              <a:t>“Living differently”, as a people of hope…</a:t>
            </a:r>
          </a:p>
          <a:p>
            <a:pPr marL="571500" indent="-571500">
              <a:lnSpc>
                <a:spcPct val="80000"/>
              </a:lnSpc>
              <a:buFont typeface="Arial" panose="020B0604020202020204" pitchFamily="34" charset="0"/>
              <a:buChar char="•"/>
            </a:pPr>
            <a:endParaRPr lang="en-US" sz="4400" b="1" i="1" dirty="0"/>
          </a:p>
        </p:txBody>
      </p:sp>
    </p:spTree>
    <p:extLst>
      <p:ext uri="{BB962C8B-B14F-4D97-AF65-F5344CB8AC3E}">
        <p14:creationId xmlns:p14="http://schemas.microsoft.com/office/powerpoint/2010/main" val="49834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ses PPTX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3" name="TextBox 2"/>
          <p:cNvSpPr txBox="1"/>
          <p:nvPr/>
        </p:nvSpPr>
        <p:spPr>
          <a:xfrm>
            <a:off x="470499" y="2712563"/>
            <a:ext cx="8203001" cy="1107996"/>
          </a:xfrm>
          <a:prstGeom prst="rect">
            <a:avLst/>
          </a:prstGeom>
          <a:noFill/>
        </p:spPr>
        <p:txBody>
          <a:bodyPr wrap="square" rtlCol="0">
            <a:spAutoFit/>
          </a:bodyPr>
          <a:lstStyle/>
          <a:p>
            <a:pPr algn="ctr"/>
            <a:r>
              <a:rPr lang="en-US" sz="6600" i="1" dirty="0">
                <a:solidFill>
                  <a:schemeClr val="bg1"/>
                </a:solidFill>
              </a:rPr>
              <a:t>Prayer…</a:t>
            </a:r>
          </a:p>
        </p:txBody>
      </p:sp>
    </p:spTree>
    <p:extLst>
      <p:ext uri="{BB962C8B-B14F-4D97-AF65-F5344CB8AC3E}">
        <p14:creationId xmlns:p14="http://schemas.microsoft.com/office/powerpoint/2010/main" val="1280862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entecost Background 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069741" y="926408"/>
            <a:ext cx="7004518" cy="5016758"/>
          </a:xfrm>
          <a:prstGeom prst="rect">
            <a:avLst/>
          </a:prstGeom>
          <a:noFill/>
        </p:spPr>
        <p:txBody>
          <a:bodyPr wrap="square" rtlCol="0">
            <a:spAutoFit/>
          </a:bodyPr>
          <a:lstStyle/>
          <a:p>
            <a:r>
              <a:rPr lang="en-GB" sz="2800" b="1" baseline="30000" dirty="0">
                <a:solidFill>
                  <a:srgbClr val="7030A0"/>
                </a:solidFill>
              </a:rPr>
              <a:t>9 </a:t>
            </a:r>
            <a:r>
              <a:rPr lang="en-GB" sz="2800" dirty="0">
                <a:solidFill>
                  <a:srgbClr val="7030A0"/>
                </a:solidFill>
              </a:rPr>
              <a:t>The enemy boasted,</a:t>
            </a:r>
            <a:br>
              <a:rPr lang="en-GB" sz="2800" dirty="0">
                <a:solidFill>
                  <a:srgbClr val="7030A0"/>
                </a:solidFill>
              </a:rPr>
            </a:br>
            <a:r>
              <a:rPr lang="en-GB" sz="2800" dirty="0">
                <a:solidFill>
                  <a:srgbClr val="7030A0"/>
                </a:solidFill>
              </a:rPr>
              <a:t>    “I will pursue, I will overtake them.</a:t>
            </a:r>
            <a:br>
              <a:rPr lang="en-GB" sz="2800" dirty="0">
                <a:solidFill>
                  <a:srgbClr val="7030A0"/>
                </a:solidFill>
              </a:rPr>
            </a:br>
            <a:r>
              <a:rPr lang="en-GB" sz="2800" dirty="0">
                <a:solidFill>
                  <a:srgbClr val="7030A0"/>
                </a:solidFill>
              </a:rPr>
              <a:t>I will divide the spoils;</a:t>
            </a:r>
            <a:br>
              <a:rPr lang="en-GB" sz="2800" dirty="0">
                <a:solidFill>
                  <a:srgbClr val="7030A0"/>
                </a:solidFill>
              </a:rPr>
            </a:br>
            <a:r>
              <a:rPr lang="en-GB" sz="2800" dirty="0">
                <a:solidFill>
                  <a:srgbClr val="7030A0"/>
                </a:solidFill>
              </a:rPr>
              <a:t>    I will gorge myself on them.</a:t>
            </a:r>
            <a:br>
              <a:rPr lang="en-GB" sz="2800" dirty="0">
                <a:solidFill>
                  <a:srgbClr val="7030A0"/>
                </a:solidFill>
              </a:rPr>
            </a:br>
            <a:r>
              <a:rPr lang="en-GB" sz="2800" dirty="0">
                <a:solidFill>
                  <a:srgbClr val="7030A0"/>
                </a:solidFill>
              </a:rPr>
              <a:t>I will draw my sword</a:t>
            </a:r>
            <a:br>
              <a:rPr lang="en-GB" sz="2800" dirty="0">
                <a:solidFill>
                  <a:srgbClr val="7030A0"/>
                </a:solidFill>
              </a:rPr>
            </a:br>
            <a:r>
              <a:rPr lang="en-GB" sz="2800" dirty="0">
                <a:solidFill>
                  <a:srgbClr val="7030A0"/>
                </a:solidFill>
              </a:rPr>
              <a:t>    and my hand will destroy them.”</a:t>
            </a:r>
            <a:br>
              <a:rPr lang="en-GB" sz="2800" dirty="0">
                <a:solidFill>
                  <a:srgbClr val="7030A0"/>
                </a:solidFill>
              </a:rPr>
            </a:br>
            <a:r>
              <a:rPr lang="en-GB" sz="2800" b="1" baseline="30000" dirty="0">
                <a:solidFill>
                  <a:srgbClr val="7030A0"/>
                </a:solidFill>
              </a:rPr>
              <a:t>10 </a:t>
            </a:r>
            <a:r>
              <a:rPr lang="en-GB" sz="2800" dirty="0">
                <a:solidFill>
                  <a:srgbClr val="7030A0"/>
                </a:solidFill>
              </a:rPr>
              <a:t>But you blew with your breath,</a:t>
            </a:r>
            <a:br>
              <a:rPr lang="en-GB" sz="2800" dirty="0">
                <a:solidFill>
                  <a:srgbClr val="7030A0"/>
                </a:solidFill>
              </a:rPr>
            </a:br>
            <a:r>
              <a:rPr lang="en-GB" sz="2800" dirty="0">
                <a:solidFill>
                  <a:srgbClr val="7030A0"/>
                </a:solidFill>
              </a:rPr>
              <a:t>    and the sea covered them.</a:t>
            </a:r>
            <a:br>
              <a:rPr lang="en-GB" sz="2800" dirty="0">
                <a:solidFill>
                  <a:srgbClr val="7030A0"/>
                </a:solidFill>
              </a:rPr>
            </a:br>
            <a:r>
              <a:rPr lang="en-GB" sz="2800" dirty="0">
                <a:solidFill>
                  <a:srgbClr val="7030A0"/>
                </a:solidFill>
              </a:rPr>
              <a:t>They sank like lead</a:t>
            </a:r>
            <a:br>
              <a:rPr lang="en-GB" sz="2800" dirty="0">
                <a:solidFill>
                  <a:srgbClr val="7030A0"/>
                </a:solidFill>
              </a:rPr>
            </a:br>
            <a:r>
              <a:rPr lang="en-GB" sz="2800" dirty="0">
                <a:solidFill>
                  <a:srgbClr val="7030A0"/>
                </a:solidFill>
              </a:rPr>
              <a:t>    in the mighty waters.</a:t>
            </a:r>
            <a:br>
              <a:rPr lang="en-GB" sz="2800" dirty="0">
                <a:solidFill>
                  <a:srgbClr val="7030A0"/>
                </a:solidFill>
              </a:rPr>
            </a:br>
            <a:endParaRPr lang="en-GB" sz="4000" dirty="0">
              <a:solidFill>
                <a:srgbClr val="7030A0"/>
              </a:solidFill>
            </a:endParaRPr>
          </a:p>
        </p:txBody>
      </p:sp>
    </p:spTree>
    <p:extLst>
      <p:ext uri="{BB962C8B-B14F-4D97-AF65-F5344CB8AC3E}">
        <p14:creationId xmlns:p14="http://schemas.microsoft.com/office/powerpoint/2010/main" val="2902451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entecost Background 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069741" y="690102"/>
            <a:ext cx="7004518" cy="5878532"/>
          </a:xfrm>
          <a:prstGeom prst="rect">
            <a:avLst/>
          </a:prstGeom>
          <a:noFill/>
        </p:spPr>
        <p:txBody>
          <a:bodyPr wrap="square" rtlCol="0">
            <a:spAutoFit/>
          </a:bodyPr>
          <a:lstStyle/>
          <a:p>
            <a:r>
              <a:rPr lang="en-GB" sz="2800" b="1" baseline="30000" dirty="0">
                <a:solidFill>
                  <a:srgbClr val="7030A0"/>
                </a:solidFill>
              </a:rPr>
              <a:t>11 </a:t>
            </a:r>
            <a:r>
              <a:rPr lang="en-GB" sz="2800" dirty="0">
                <a:solidFill>
                  <a:srgbClr val="7030A0"/>
                </a:solidFill>
              </a:rPr>
              <a:t>Who among the gods</a:t>
            </a:r>
            <a:br>
              <a:rPr lang="en-GB" sz="2800" dirty="0">
                <a:solidFill>
                  <a:srgbClr val="7030A0"/>
                </a:solidFill>
              </a:rPr>
            </a:br>
            <a:r>
              <a:rPr lang="en-GB" sz="2800" dirty="0">
                <a:solidFill>
                  <a:srgbClr val="7030A0"/>
                </a:solidFill>
              </a:rPr>
              <a:t>    is like you, </a:t>
            </a:r>
            <a:r>
              <a:rPr lang="en-GB" sz="2800" cap="small" dirty="0">
                <a:solidFill>
                  <a:srgbClr val="7030A0"/>
                </a:solidFill>
              </a:rPr>
              <a:t>Lord</a:t>
            </a:r>
            <a:r>
              <a:rPr lang="en-GB" sz="2800" dirty="0">
                <a:solidFill>
                  <a:srgbClr val="7030A0"/>
                </a:solidFill>
              </a:rPr>
              <a:t>?</a:t>
            </a:r>
            <a:br>
              <a:rPr lang="en-GB" sz="2800" dirty="0">
                <a:solidFill>
                  <a:srgbClr val="7030A0"/>
                </a:solidFill>
              </a:rPr>
            </a:br>
            <a:r>
              <a:rPr lang="en-GB" sz="2800" dirty="0">
                <a:solidFill>
                  <a:srgbClr val="7030A0"/>
                </a:solidFill>
              </a:rPr>
              <a:t>Who is like you –</a:t>
            </a:r>
            <a:br>
              <a:rPr lang="en-GB" sz="2800" dirty="0">
                <a:solidFill>
                  <a:srgbClr val="7030A0"/>
                </a:solidFill>
              </a:rPr>
            </a:br>
            <a:r>
              <a:rPr lang="en-GB" sz="2800" dirty="0">
                <a:solidFill>
                  <a:srgbClr val="7030A0"/>
                </a:solidFill>
              </a:rPr>
              <a:t>    majestic in holiness,</a:t>
            </a:r>
            <a:br>
              <a:rPr lang="en-GB" sz="2800" dirty="0">
                <a:solidFill>
                  <a:srgbClr val="7030A0"/>
                </a:solidFill>
              </a:rPr>
            </a:br>
            <a:r>
              <a:rPr lang="en-GB" sz="2800" dirty="0">
                <a:solidFill>
                  <a:srgbClr val="7030A0"/>
                </a:solidFill>
              </a:rPr>
              <a:t>awesome in glory,</a:t>
            </a:r>
            <a:br>
              <a:rPr lang="en-GB" sz="2800" dirty="0">
                <a:solidFill>
                  <a:srgbClr val="7030A0"/>
                </a:solidFill>
              </a:rPr>
            </a:br>
            <a:r>
              <a:rPr lang="en-GB" sz="2800" dirty="0">
                <a:solidFill>
                  <a:srgbClr val="7030A0"/>
                </a:solidFill>
              </a:rPr>
              <a:t>    working wonders?</a:t>
            </a:r>
          </a:p>
          <a:p>
            <a:r>
              <a:rPr lang="en-GB" sz="2800" b="1" baseline="30000" dirty="0">
                <a:solidFill>
                  <a:srgbClr val="7030A0"/>
                </a:solidFill>
              </a:rPr>
              <a:t>12 </a:t>
            </a:r>
            <a:r>
              <a:rPr lang="en-GB" sz="2800" dirty="0">
                <a:solidFill>
                  <a:srgbClr val="7030A0"/>
                </a:solidFill>
              </a:rPr>
              <a:t>‘You stretch out your right hand,</a:t>
            </a:r>
            <a:br>
              <a:rPr lang="en-GB" sz="2800" dirty="0">
                <a:solidFill>
                  <a:srgbClr val="7030A0"/>
                </a:solidFill>
              </a:rPr>
            </a:br>
            <a:r>
              <a:rPr lang="en-GB" sz="2800" dirty="0">
                <a:solidFill>
                  <a:srgbClr val="7030A0"/>
                </a:solidFill>
              </a:rPr>
              <a:t>    and the earth swallows your enemies.</a:t>
            </a:r>
            <a:br>
              <a:rPr lang="en-GB" sz="2800" dirty="0">
                <a:solidFill>
                  <a:srgbClr val="7030A0"/>
                </a:solidFill>
              </a:rPr>
            </a:br>
            <a:r>
              <a:rPr lang="en-GB" sz="2800" b="1" baseline="30000" dirty="0">
                <a:solidFill>
                  <a:srgbClr val="7030A0"/>
                </a:solidFill>
              </a:rPr>
              <a:t>13 </a:t>
            </a:r>
            <a:r>
              <a:rPr lang="en-GB" sz="2800" dirty="0">
                <a:solidFill>
                  <a:srgbClr val="7030A0"/>
                </a:solidFill>
              </a:rPr>
              <a:t>In your unfailing love you will lead</a:t>
            </a:r>
            <a:br>
              <a:rPr lang="en-GB" sz="2800" dirty="0">
                <a:solidFill>
                  <a:srgbClr val="7030A0"/>
                </a:solidFill>
              </a:rPr>
            </a:br>
            <a:r>
              <a:rPr lang="en-GB" sz="2800" dirty="0">
                <a:solidFill>
                  <a:srgbClr val="7030A0"/>
                </a:solidFill>
              </a:rPr>
              <a:t>    the people you have redeemed.</a:t>
            </a:r>
            <a:br>
              <a:rPr lang="en-GB" sz="2800" dirty="0">
                <a:solidFill>
                  <a:srgbClr val="7030A0"/>
                </a:solidFill>
              </a:rPr>
            </a:br>
            <a:r>
              <a:rPr lang="en-GB" sz="2800" dirty="0">
                <a:solidFill>
                  <a:srgbClr val="7030A0"/>
                </a:solidFill>
              </a:rPr>
              <a:t>In your strength you will guide them</a:t>
            </a:r>
            <a:br>
              <a:rPr lang="en-GB" sz="2800" dirty="0">
                <a:solidFill>
                  <a:srgbClr val="7030A0"/>
                </a:solidFill>
              </a:rPr>
            </a:br>
            <a:r>
              <a:rPr lang="en-GB" sz="2800" dirty="0">
                <a:solidFill>
                  <a:srgbClr val="7030A0"/>
                </a:solidFill>
              </a:rPr>
              <a:t>    to your holy dwelling.</a:t>
            </a:r>
            <a:br>
              <a:rPr lang="en-GB" sz="2800" dirty="0">
                <a:solidFill>
                  <a:srgbClr val="7030A0"/>
                </a:solidFill>
              </a:rPr>
            </a:br>
            <a:endParaRPr lang="en-GB" sz="4000" dirty="0">
              <a:solidFill>
                <a:srgbClr val="7030A0"/>
              </a:solidFill>
            </a:endParaRPr>
          </a:p>
        </p:txBody>
      </p:sp>
    </p:spTree>
    <p:extLst>
      <p:ext uri="{BB962C8B-B14F-4D97-AF65-F5344CB8AC3E}">
        <p14:creationId xmlns:p14="http://schemas.microsoft.com/office/powerpoint/2010/main" val="1108317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entecost Background 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069741" y="690102"/>
            <a:ext cx="7004518" cy="5447645"/>
          </a:xfrm>
          <a:prstGeom prst="rect">
            <a:avLst/>
          </a:prstGeom>
          <a:noFill/>
        </p:spPr>
        <p:txBody>
          <a:bodyPr wrap="square" rtlCol="0">
            <a:spAutoFit/>
          </a:bodyPr>
          <a:lstStyle/>
          <a:p>
            <a:r>
              <a:rPr lang="en-GB" sz="2800" b="1" baseline="30000" dirty="0">
                <a:solidFill>
                  <a:srgbClr val="7030A0"/>
                </a:solidFill>
              </a:rPr>
              <a:t>14 </a:t>
            </a:r>
            <a:r>
              <a:rPr lang="en-GB" sz="2800" dirty="0">
                <a:solidFill>
                  <a:srgbClr val="7030A0"/>
                </a:solidFill>
              </a:rPr>
              <a:t>The nations will hear and tremble;</a:t>
            </a:r>
            <a:br>
              <a:rPr lang="en-GB" sz="2800" dirty="0">
                <a:solidFill>
                  <a:srgbClr val="7030A0"/>
                </a:solidFill>
              </a:rPr>
            </a:br>
            <a:r>
              <a:rPr lang="en-GB" sz="2800" dirty="0">
                <a:solidFill>
                  <a:srgbClr val="7030A0"/>
                </a:solidFill>
              </a:rPr>
              <a:t>    anguish will grip the people of Philistia.</a:t>
            </a:r>
            <a:br>
              <a:rPr lang="en-GB" sz="2800" dirty="0">
                <a:solidFill>
                  <a:srgbClr val="7030A0"/>
                </a:solidFill>
              </a:rPr>
            </a:br>
            <a:r>
              <a:rPr lang="en-GB" sz="2800" b="1" baseline="30000" dirty="0">
                <a:solidFill>
                  <a:srgbClr val="7030A0"/>
                </a:solidFill>
              </a:rPr>
              <a:t>15 </a:t>
            </a:r>
            <a:r>
              <a:rPr lang="en-GB" sz="2800" dirty="0">
                <a:solidFill>
                  <a:srgbClr val="7030A0"/>
                </a:solidFill>
              </a:rPr>
              <a:t>The chiefs of Edom will be terrified,</a:t>
            </a:r>
            <a:br>
              <a:rPr lang="en-GB" sz="2800" dirty="0">
                <a:solidFill>
                  <a:srgbClr val="7030A0"/>
                </a:solidFill>
              </a:rPr>
            </a:br>
            <a:r>
              <a:rPr lang="en-GB" sz="2800" dirty="0">
                <a:solidFill>
                  <a:srgbClr val="7030A0"/>
                </a:solidFill>
              </a:rPr>
              <a:t>    the leaders of Moab will be seized with trembling,</a:t>
            </a:r>
            <a:br>
              <a:rPr lang="en-GB" sz="2800" dirty="0">
                <a:solidFill>
                  <a:srgbClr val="7030A0"/>
                </a:solidFill>
              </a:rPr>
            </a:br>
            <a:r>
              <a:rPr lang="en-GB" sz="2800" dirty="0">
                <a:solidFill>
                  <a:srgbClr val="7030A0"/>
                </a:solidFill>
              </a:rPr>
              <a:t>the people of Canaan will melt away;</a:t>
            </a:r>
            <a:br>
              <a:rPr lang="en-GB" sz="2800" dirty="0">
                <a:solidFill>
                  <a:srgbClr val="7030A0"/>
                </a:solidFill>
              </a:rPr>
            </a:br>
            <a:r>
              <a:rPr lang="en-GB" sz="2800" b="1" baseline="30000" dirty="0">
                <a:solidFill>
                  <a:srgbClr val="7030A0"/>
                </a:solidFill>
              </a:rPr>
              <a:t>16 </a:t>
            </a:r>
            <a:r>
              <a:rPr lang="en-GB" sz="2800" dirty="0">
                <a:solidFill>
                  <a:srgbClr val="7030A0"/>
                </a:solidFill>
              </a:rPr>
              <a:t>    terror and dread will fall on them.</a:t>
            </a:r>
            <a:br>
              <a:rPr lang="en-GB" sz="2800" dirty="0">
                <a:solidFill>
                  <a:srgbClr val="7030A0"/>
                </a:solidFill>
              </a:rPr>
            </a:br>
            <a:r>
              <a:rPr lang="en-GB" sz="2800" dirty="0">
                <a:solidFill>
                  <a:srgbClr val="7030A0"/>
                </a:solidFill>
              </a:rPr>
              <a:t>By the power of your arm</a:t>
            </a:r>
            <a:br>
              <a:rPr lang="en-GB" sz="2800" dirty="0">
                <a:solidFill>
                  <a:srgbClr val="7030A0"/>
                </a:solidFill>
              </a:rPr>
            </a:br>
            <a:r>
              <a:rPr lang="en-GB" sz="2800" dirty="0">
                <a:solidFill>
                  <a:srgbClr val="7030A0"/>
                </a:solidFill>
              </a:rPr>
              <a:t>    they will be as still as a stone –</a:t>
            </a:r>
            <a:br>
              <a:rPr lang="en-GB" sz="2800" dirty="0">
                <a:solidFill>
                  <a:srgbClr val="7030A0"/>
                </a:solidFill>
              </a:rPr>
            </a:br>
            <a:r>
              <a:rPr lang="en-GB" sz="2800" dirty="0">
                <a:solidFill>
                  <a:srgbClr val="7030A0"/>
                </a:solidFill>
              </a:rPr>
              <a:t>until your people pass by, </a:t>
            </a:r>
            <a:r>
              <a:rPr lang="en-GB" sz="2800" cap="small" dirty="0">
                <a:solidFill>
                  <a:srgbClr val="7030A0"/>
                </a:solidFill>
              </a:rPr>
              <a:t>Lord</a:t>
            </a:r>
            <a:r>
              <a:rPr lang="en-GB" sz="2800" dirty="0">
                <a:solidFill>
                  <a:srgbClr val="7030A0"/>
                </a:solidFill>
              </a:rPr>
              <a:t>,</a:t>
            </a:r>
            <a:br>
              <a:rPr lang="en-GB" sz="2800" dirty="0">
                <a:solidFill>
                  <a:srgbClr val="7030A0"/>
                </a:solidFill>
              </a:rPr>
            </a:br>
            <a:r>
              <a:rPr lang="en-GB" sz="2800" dirty="0">
                <a:solidFill>
                  <a:srgbClr val="7030A0"/>
                </a:solidFill>
              </a:rPr>
              <a:t>    until the people you bought pass by.</a:t>
            </a:r>
            <a:br>
              <a:rPr lang="en-GB" sz="2800" dirty="0">
                <a:solidFill>
                  <a:srgbClr val="7030A0"/>
                </a:solidFill>
              </a:rPr>
            </a:br>
            <a:endParaRPr lang="en-GB" sz="4000" dirty="0">
              <a:solidFill>
                <a:srgbClr val="7030A0"/>
              </a:solidFill>
            </a:endParaRPr>
          </a:p>
        </p:txBody>
      </p:sp>
    </p:spTree>
    <p:extLst>
      <p:ext uri="{BB962C8B-B14F-4D97-AF65-F5344CB8AC3E}">
        <p14:creationId xmlns:p14="http://schemas.microsoft.com/office/powerpoint/2010/main" val="2570717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entecost Background 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069741" y="792844"/>
            <a:ext cx="7004518" cy="4832092"/>
          </a:xfrm>
          <a:prstGeom prst="rect">
            <a:avLst/>
          </a:prstGeom>
          <a:noFill/>
        </p:spPr>
        <p:txBody>
          <a:bodyPr wrap="square" rtlCol="0">
            <a:spAutoFit/>
          </a:bodyPr>
          <a:lstStyle/>
          <a:p>
            <a:r>
              <a:rPr lang="en-GB" sz="2800" b="1" baseline="30000" dirty="0">
                <a:solidFill>
                  <a:srgbClr val="7030A0"/>
                </a:solidFill>
              </a:rPr>
              <a:t>17 </a:t>
            </a:r>
            <a:r>
              <a:rPr lang="en-GB" sz="2800" dirty="0">
                <a:solidFill>
                  <a:srgbClr val="7030A0"/>
                </a:solidFill>
              </a:rPr>
              <a:t>You will bring them in and plant them</a:t>
            </a:r>
            <a:br>
              <a:rPr lang="en-GB" sz="2800" dirty="0">
                <a:solidFill>
                  <a:srgbClr val="7030A0"/>
                </a:solidFill>
              </a:rPr>
            </a:br>
            <a:r>
              <a:rPr lang="en-GB" sz="2800" dirty="0">
                <a:solidFill>
                  <a:srgbClr val="7030A0"/>
                </a:solidFill>
              </a:rPr>
              <a:t>    on the mountain of your inheritance –</a:t>
            </a:r>
            <a:br>
              <a:rPr lang="en-GB" sz="2800" dirty="0">
                <a:solidFill>
                  <a:srgbClr val="7030A0"/>
                </a:solidFill>
              </a:rPr>
            </a:br>
            <a:r>
              <a:rPr lang="en-GB" sz="2800" dirty="0">
                <a:solidFill>
                  <a:srgbClr val="7030A0"/>
                </a:solidFill>
              </a:rPr>
              <a:t>the place, </a:t>
            </a:r>
            <a:r>
              <a:rPr lang="en-GB" sz="2800" cap="small" dirty="0">
                <a:solidFill>
                  <a:srgbClr val="7030A0"/>
                </a:solidFill>
              </a:rPr>
              <a:t>Lord</a:t>
            </a:r>
            <a:r>
              <a:rPr lang="en-GB" sz="2800" dirty="0">
                <a:solidFill>
                  <a:srgbClr val="7030A0"/>
                </a:solidFill>
              </a:rPr>
              <a:t>, you made for your dwelling,</a:t>
            </a:r>
            <a:br>
              <a:rPr lang="en-GB" sz="2800" dirty="0">
                <a:solidFill>
                  <a:srgbClr val="7030A0"/>
                </a:solidFill>
              </a:rPr>
            </a:br>
            <a:r>
              <a:rPr lang="en-GB" sz="2800" dirty="0">
                <a:solidFill>
                  <a:srgbClr val="7030A0"/>
                </a:solidFill>
              </a:rPr>
              <a:t>    the sanctuary, Lord, your hands established.</a:t>
            </a:r>
          </a:p>
          <a:p>
            <a:r>
              <a:rPr lang="en-GB" sz="2800" b="1" baseline="30000" dirty="0">
                <a:solidFill>
                  <a:srgbClr val="7030A0"/>
                </a:solidFill>
              </a:rPr>
              <a:t>18 </a:t>
            </a:r>
            <a:r>
              <a:rPr lang="en-GB" sz="2800" dirty="0">
                <a:solidFill>
                  <a:srgbClr val="7030A0"/>
                </a:solidFill>
              </a:rPr>
              <a:t>‘The </a:t>
            </a:r>
            <a:r>
              <a:rPr lang="en-GB" sz="2800" cap="small" dirty="0">
                <a:solidFill>
                  <a:srgbClr val="7030A0"/>
                </a:solidFill>
              </a:rPr>
              <a:t>Lord</a:t>
            </a:r>
            <a:r>
              <a:rPr lang="en-GB" sz="2800" dirty="0">
                <a:solidFill>
                  <a:srgbClr val="7030A0"/>
                </a:solidFill>
              </a:rPr>
              <a:t> reigns</a:t>
            </a:r>
            <a:br>
              <a:rPr lang="en-GB" sz="2800" dirty="0">
                <a:solidFill>
                  <a:srgbClr val="7030A0"/>
                </a:solidFill>
              </a:rPr>
            </a:br>
            <a:r>
              <a:rPr lang="en-GB" sz="2800" dirty="0">
                <a:solidFill>
                  <a:srgbClr val="7030A0"/>
                </a:solidFill>
              </a:rPr>
              <a:t>    for ever and ever.’</a:t>
            </a:r>
          </a:p>
          <a:p>
            <a:r>
              <a:rPr lang="en-GB" sz="2800" b="1" baseline="30000" dirty="0">
                <a:solidFill>
                  <a:srgbClr val="7030A0"/>
                </a:solidFill>
              </a:rPr>
              <a:t>19 </a:t>
            </a:r>
            <a:r>
              <a:rPr lang="en-GB" sz="2800" dirty="0">
                <a:solidFill>
                  <a:srgbClr val="7030A0"/>
                </a:solidFill>
              </a:rPr>
              <a:t>When Pharaoh’s horses, chariots and horsemen went into the sea, the </a:t>
            </a:r>
            <a:r>
              <a:rPr lang="en-GB" sz="2800" cap="small" dirty="0">
                <a:solidFill>
                  <a:srgbClr val="7030A0"/>
                </a:solidFill>
              </a:rPr>
              <a:t>Lord</a:t>
            </a:r>
            <a:r>
              <a:rPr lang="en-GB" sz="2800" dirty="0">
                <a:solidFill>
                  <a:srgbClr val="7030A0"/>
                </a:solidFill>
              </a:rPr>
              <a:t> brought the waters of the sea back over them, but the Israelites walked through the sea on dry ground. </a:t>
            </a:r>
            <a:endParaRPr lang="en-GB" sz="4000" dirty="0">
              <a:solidFill>
                <a:srgbClr val="7030A0"/>
              </a:solidFill>
            </a:endParaRPr>
          </a:p>
        </p:txBody>
      </p:sp>
    </p:spTree>
    <p:extLst>
      <p:ext uri="{BB962C8B-B14F-4D97-AF65-F5344CB8AC3E}">
        <p14:creationId xmlns:p14="http://schemas.microsoft.com/office/powerpoint/2010/main" val="918061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entecost Background 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069741" y="792844"/>
            <a:ext cx="7004518" cy="3539430"/>
          </a:xfrm>
          <a:prstGeom prst="rect">
            <a:avLst/>
          </a:prstGeom>
          <a:noFill/>
        </p:spPr>
        <p:txBody>
          <a:bodyPr wrap="square" rtlCol="0">
            <a:spAutoFit/>
          </a:bodyPr>
          <a:lstStyle/>
          <a:p>
            <a:r>
              <a:rPr lang="en-GB" sz="2800" b="1" baseline="30000" dirty="0">
                <a:solidFill>
                  <a:srgbClr val="7030A0"/>
                </a:solidFill>
              </a:rPr>
              <a:t>20 </a:t>
            </a:r>
            <a:r>
              <a:rPr lang="en-GB" sz="2800" dirty="0">
                <a:solidFill>
                  <a:srgbClr val="7030A0"/>
                </a:solidFill>
              </a:rPr>
              <a:t>Then Miriam the prophet, Aaron’s sister, took a tambourine in her hand, and all the women followed her, with tambourines and dancing. </a:t>
            </a:r>
            <a:r>
              <a:rPr lang="en-GB" sz="2800" b="1" baseline="30000" dirty="0">
                <a:solidFill>
                  <a:srgbClr val="7030A0"/>
                </a:solidFill>
              </a:rPr>
              <a:t>21 </a:t>
            </a:r>
            <a:r>
              <a:rPr lang="en-GB" sz="2800" dirty="0">
                <a:solidFill>
                  <a:srgbClr val="7030A0"/>
                </a:solidFill>
              </a:rPr>
              <a:t>Miriam sang to them:</a:t>
            </a:r>
          </a:p>
          <a:p>
            <a:r>
              <a:rPr lang="en-GB" sz="2800" dirty="0">
                <a:solidFill>
                  <a:srgbClr val="7030A0"/>
                </a:solidFill>
              </a:rPr>
              <a:t>‘Sing to the </a:t>
            </a:r>
            <a:r>
              <a:rPr lang="en-GB" sz="2800" cap="small" dirty="0">
                <a:solidFill>
                  <a:srgbClr val="7030A0"/>
                </a:solidFill>
              </a:rPr>
              <a:t>Lord</a:t>
            </a:r>
            <a:r>
              <a:rPr lang="en-GB" sz="2800" dirty="0">
                <a:solidFill>
                  <a:srgbClr val="7030A0"/>
                </a:solidFill>
              </a:rPr>
              <a:t>,</a:t>
            </a:r>
            <a:br>
              <a:rPr lang="en-GB" sz="2800" dirty="0">
                <a:solidFill>
                  <a:srgbClr val="7030A0"/>
                </a:solidFill>
              </a:rPr>
            </a:br>
            <a:r>
              <a:rPr lang="en-GB" sz="2800" dirty="0">
                <a:solidFill>
                  <a:srgbClr val="7030A0"/>
                </a:solidFill>
              </a:rPr>
              <a:t>    for he is highly exalted.</a:t>
            </a:r>
            <a:br>
              <a:rPr lang="en-GB" sz="2800" dirty="0">
                <a:solidFill>
                  <a:srgbClr val="7030A0"/>
                </a:solidFill>
              </a:rPr>
            </a:br>
            <a:r>
              <a:rPr lang="en-GB" sz="2800" dirty="0">
                <a:solidFill>
                  <a:srgbClr val="7030A0"/>
                </a:solidFill>
              </a:rPr>
              <a:t>Both horse and driver</a:t>
            </a:r>
            <a:br>
              <a:rPr lang="en-GB" sz="2800" dirty="0">
                <a:solidFill>
                  <a:srgbClr val="7030A0"/>
                </a:solidFill>
              </a:rPr>
            </a:br>
            <a:r>
              <a:rPr lang="en-GB" sz="2800" dirty="0">
                <a:solidFill>
                  <a:srgbClr val="7030A0"/>
                </a:solidFill>
              </a:rPr>
              <a:t>    he has hurled into the sea.’</a:t>
            </a:r>
          </a:p>
        </p:txBody>
      </p:sp>
    </p:spTree>
    <p:extLst>
      <p:ext uri="{BB962C8B-B14F-4D97-AF65-F5344CB8AC3E}">
        <p14:creationId xmlns:p14="http://schemas.microsoft.com/office/powerpoint/2010/main" val="412603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ses PPT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42"/>
            <a:ext cx="9144000" cy="6855858"/>
          </a:xfrm>
          <a:prstGeom prst="rect">
            <a:avLst/>
          </a:prstGeom>
        </p:spPr>
      </p:pic>
      <p:sp>
        <p:nvSpPr>
          <p:cNvPr id="3" name="TextBox 2"/>
          <p:cNvSpPr txBox="1"/>
          <p:nvPr/>
        </p:nvSpPr>
        <p:spPr>
          <a:xfrm>
            <a:off x="2422768" y="3966308"/>
            <a:ext cx="5998309" cy="2107052"/>
          </a:xfrm>
          <a:prstGeom prst="rect">
            <a:avLst/>
          </a:prstGeom>
          <a:noFill/>
        </p:spPr>
        <p:txBody>
          <a:bodyPr wrap="square" rtlCol="0">
            <a:spAutoFit/>
          </a:bodyPr>
          <a:lstStyle/>
          <a:p>
            <a:pPr>
              <a:lnSpc>
                <a:spcPct val="80000"/>
              </a:lnSpc>
              <a:spcAft>
                <a:spcPts val="1800"/>
              </a:spcAft>
            </a:pPr>
            <a:r>
              <a:rPr lang="en-US" sz="5400" b="1" dirty="0">
                <a:solidFill>
                  <a:srgbClr val="FFFFFF"/>
                </a:solidFill>
              </a:rPr>
              <a:t>God’s Salvation Song…</a:t>
            </a:r>
          </a:p>
          <a:p>
            <a:pPr>
              <a:lnSpc>
                <a:spcPct val="80000"/>
              </a:lnSpc>
            </a:pPr>
            <a:r>
              <a:rPr lang="en-US" sz="3600" dirty="0">
                <a:solidFill>
                  <a:srgbClr val="FFFFFF"/>
                </a:solidFill>
              </a:rPr>
              <a:t>Exodus 15:1-21</a:t>
            </a:r>
          </a:p>
        </p:txBody>
      </p:sp>
    </p:spTree>
    <p:extLst>
      <p:ext uri="{BB962C8B-B14F-4D97-AF65-F5344CB8AC3E}">
        <p14:creationId xmlns:p14="http://schemas.microsoft.com/office/powerpoint/2010/main" val="684048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1797</Words>
  <Application>Microsoft Office PowerPoint</Application>
  <PresentationFormat>On-screen Show (4:3)</PresentationFormat>
  <Paragraphs>123</Paragraphs>
  <Slides>37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Pozzo</dc:creator>
  <cp:lastModifiedBy>smbramwell@virginmedia.com</cp:lastModifiedBy>
  <cp:revision>357</cp:revision>
  <dcterms:created xsi:type="dcterms:W3CDTF">2020-05-28T06:39:30Z</dcterms:created>
  <dcterms:modified xsi:type="dcterms:W3CDTF">2020-11-01T00:02:42Z</dcterms:modified>
</cp:coreProperties>
</file>