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72" r:id="rId4"/>
    <p:sldId id="301" r:id="rId5"/>
    <p:sldId id="290" r:id="rId6"/>
    <p:sldId id="303" r:id="rId7"/>
    <p:sldId id="304" r:id="rId8"/>
    <p:sldId id="305" r:id="rId9"/>
    <p:sldId id="306" r:id="rId10"/>
    <p:sldId id="307" r:id="rId11"/>
    <p:sldId id="308" r:id="rId12"/>
    <p:sldId id="309" r:id="rId13"/>
    <p:sldId id="291" r:id="rId14"/>
    <p:sldId id="292" r:id="rId15"/>
    <p:sldId id="293" r:id="rId16"/>
    <p:sldId id="310" r:id="rId17"/>
    <p:sldId id="294" r:id="rId18"/>
    <p:sldId id="311" r:id="rId19"/>
    <p:sldId id="312" r:id="rId20"/>
    <p:sldId id="31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49"/>
  </p:normalViewPr>
  <p:slideViewPr>
    <p:cSldViewPr snapToGrid="0" snapToObjects="1">
      <p:cViewPr varScale="1">
        <p:scale>
          <a:sx n="63" d="100"/>
          <a:sy n="63" d="100"/>
        </p:scale>
        <p:origin x="708"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2000">
              <a:schemeClr val="bg2">
                <a:lumMod val="60000"/>
                <a:lumOff val="40000"/>
              </a:schemeClr>
            </a:gs>
            <a:gs pos="0">
              <a:schemeClr val="accent6">
                <a:lumMod val="50000"/>
              </a:schemeClr>
            </a:gs>
            <a:gs pos="100000">
              <a:schemeClr val="accent6">
                <a:lumMod val="50000"/>
              </a:schemeClr>
            </a:gs>
          </a:gsLst>
          <a:path path="rect">
            <a:fillToRect r="100000" b="100000"/>
          </a:path>
          <a:tileRect l="-100000" t="-100000"/>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alphaModFix amt="30000"/>
          </a:blip>
          <a:stretch>
            <a:fillRect/>
          </a:stretch>
        </p:blipFill>
        <p:spPr>
          <a:xfrm>
            <a:off x="9765711" y="248563"/>
            <a:ext cx="2079511" cy="583828"/>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9" r:id="rId2"/>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steele-x-mIAFbAL-o-unsplas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9055" y="3083681"/>
            <a:ext cx="4182944" cy="2924944"/>
          </a:xfrm>
          <a:prstGeom prst="rect">
            <a:avLst/>
          </a:prstGeom>
        </p:spPr>
      </p:pic>
      <p:sp>
        <p:nvSpPr>
          <p:cNvPr id="3" name="Rectangle 2"/>
          <p:cNvSpPr/>
          <p:nvPr/>
        </p:nvSpPr>
        <p:spPr>
          <a:xfrm>
            <a:off x="522941" y="515810"/>
            <a:ext cx="11818471" cy="5528692"/>
          </a:xfrm>
          <a:prstGeom prst="rect">
            <a:avLst/>
          </a:prstGeom>
        </p:spPr>
        <p:txBody>
          <a:bodyPr wrap="square">
            <a:spAutoFit/>
          </a:bodyPr>
          <a:lstStyle/>
          <a:p>
            <a:pPr>
              <a:lnSpc>
                <a:spcPct val="110000"/>
              </a:lnSpc>
            </a:pPr>
            <a:r>
              <a:rPr lang="ro-RO" sz="3200" dirty="0"/>
              <a:t>Exodus 17:8-16 </a:t>
            </a:r>
            <a:r>
              <a:rPr lang="ro-RO" sz="3200" dirty="0">
                <a:solidFill>
                  <a:schemeClr val="accent6">
                    <a:lumMod val="40000"/>
                    <a:lumOff val="60000"/>
                  </a:schemeClr>
                </a:solidFill>
              </a:rPr>
              <a:t>|</a:t>
            </a:r>
            <a:r>
              <a:rPr lang="ro-RO" sz="3200" dirty="0"/>
              <a:t> </a:t>
            </a:r>
            <a:r>
              <a:rPr lang="en-US" sz="3200" dirty="0"/>
              <a:t>The Amalekites Defeated</a:t>
            </a:r>
          </a:p>
          <a:p>
            <a:pPr>
              <a:lnSpc>
                <a:spcPct val="110000"/>
              </a:lnSpc>
            </a:pPr>
            <a:endParaRPr lang="en-US" sz="2000" dirty="0"/>
          </a:p>
          <a:p>
            <a:pPr>
              <a:lnSpc>
                <a:spcPct val="110000"/>
              </a:lnSpc>
              <a:spcAft>
                <a:spcPts val="1800"/>
              </a:spcAft>
            </a:pPr>
            <a:r>
              <a:rPr lang="en-US" sz="3200" dirty="0"/>
              <a:t>The Amalekites came and attacked the Israelites at </a:t>
            </a:r>
            <a:r>
              <a:rPr lang="en-US" sz="3200" dirty="0" err="1"/>
              <a:t>Rephidim</a:t>
            </a:r>
            <a:r>
              <a:rPr lang="en-US" sz="3200" dirty="0"/>
              <a:t>.</a:t>
            </a:r>
            <a:br>
              <a:rPr lang="en-US" sz="3200" dirty="0"/>
            </a:br>
            <a:r>
              <a:rPr lang="en-US" sz="3200" dirty="0"/>
              <a:t>Moses said to Joshua, “Choose some of our men and </a:t>
            </a:r>
            <a:br>
              <a:rPr lang="en-US" sz="3200" dirty="0"/>
            </a:br>
            <a:r>
              <a:rPr lang="en-US" sz="3200" dirty="0"/>
              <a:t>go out to fight the Amalekites. </a:t>
            </a:r>
            <a:br>
              <a:rPr lang="en-US" sz="3200" dirty="0"/>
            </a:br>
            <a:r>
              <a:rPr lang="en-US" sz="3200" dirty="0"/>
              <a:t>Tomorrow I will stand on top of the </a:t>
            </a:r>
            <a:br>
              <a:rPr lang="en-US" sz="3200" dirty="0"/>
            </a:br>
            <a:r>
              <a:rPr lang="en-US" sz="3200" dirty="0"/>
              <a:t>hill with the staff of God in my hands.”</a:t>
            </a:r>
          </a:p>
          <a:p>
            <a:pPr>
              <a:lnSpc>
                <a:spcPct val="110000"/>
              </a:lnSpc>
            </a:pPr>
            <a:r>
              <a:rPr lang="en-US" sz="3200" dirty="0"/>
              <a:t>So Joshua fought the Amalekites as </a:t>
            </a:r>
            <a:br>
              <a:rPr lang="en-US" sz="3200" dirty="0"/>
            </a:br>
            <a:r>
              <a:rPr lang="en-US" sz="3200" dirty="0"/>
              <a:t>Moses had ordered, and Moses, Aaron </a:t>
            </a:r>
            <a:br>
              <a:rPr lang="en-US" sz="3200" dirty="0"/>
            </a:br>
            <a:r>
              <a:rPr lang="en-US" sz="3200" dirty="0"/>
              <a:t>and </a:t>
            </a:r>
            <a:r>
              <a:rPr lang="en-US" sz="3200" dirty="0" err="1"/>
              <a:t>Hur</a:t>
            </a:r>
            <a:r>
              <a:rPr lang="en-US" sz="3200" dirty="0"/>
              <a:t> went to the top of the hill.</a:t>
            </a:r>
          </a:p>
        </p:txBody>
      </p:sp>
    </p:spTree>
    <p:extLst>
      <p:ext uri="{BB962C8B-B14F-4D97-AF65-F5344CB8AC3E}">
        <p14:creationId xmlns:p14="http://schemas.microsoft.com/office/powerpoint/2010/main" val="1199261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Moses_PPT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747059" y="1652512"/>
            <a:ext cx="10847294" cy="3785652"/>
          </a:xfrm>
          <a:prstGeom prst="rect">
            <a:avLst/>
          </a:prstGeom>
        </p:spPr>
        <p:txBody>
          <a:bodyPr wrap="square">
            <a:spAutoFit/>
          </a:bodyPr>
          <a:lstStyle/>
          <a:p>
            <a:pPr algn="ctr"/>
            <a:r>
              <a:rPr lang="en-GB" sz="4000" dirty="0"/>
              <a:t>It seems to me that we have been called not to a life of comfort but a life of conflict.</a:t>
            </a:r>
          </a:p>
          <a:p>
            <a:pPr algn="ctr"/>
            <a:r>
              <a:rPr lang="en-GB" sz="4000" dirty="0"/>
              <a:t> </a:t>
            </a:r>
          </a:p>
          <a:p>
            <a:pPr algn="ctr"/>
            <a:r>
              <a:rPr lang="en-GB" sz="4000" dirty="0">
                <a:solidFill>
                  <a:srgbClr val="FFFF00"/>
                </a:solidFill>
              </a:rPr>
              <a:t>1 John 2 – </a:t>
            </a:r>
            <a:r>
              <a:rPr lang="en-GB" sz="4000" dirty="0"/>
              <a:t>reminds us that we will have</a:t>
            </a:r>
            <a:br>
              <a:rPr lang="en-GB" sz="4000" dirty="0"/>
            </a:br>
            <a:r>
              <a:rPr lang="en-GB" sz="4000" dirty="0"/>
              <a:t>conflict with the world, the flesh </a:t>
            </a:r>
            <a:br>
              <a:rPr lang="en-GB" sz="4000" dirty="0"/>
            </a:br>
            <a:r>
              <a:rPr lang="en-GB" sz="4000" dirty="0"/>
              <a:t>(the sinful nature) and the devil. </a:t>
            </a:r>
          </a:p>
        </p:txBody>
      </p:sp>
    </p:spTree>
    <p:extLst>
      <p:ext uri="{BB962C8B-B14F-4D97-AF65-F5344CB8AC3E}">
        <p14:creationId xmlns:p14="http://schemas.microsoft.com/office/powerpoint/2010/main" val="2813159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Moses_PPT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761999" y="731869"/>
            <a:ext cx="10578353" cy="5386089"/>
          </a:xfrm>
          <a:prstGeom prst="rect">
            <a:avLst/>
          </a:prstGeom>
        </p:spPr>
        <p:txBody>
          <a:bodyPr wrap="square">
            <a:spAutoFit/>
          </a:bodyPr>
          <a:lstStyle/>
          <a:p>
            <a:pPr lvl="0"/>
            <a:r>
              <a:rPr lang="en-GB" sz="4400" b="1" dirty="0"/>
              <a:t>PRAYER</a:t>
            </a:r>
            <a:r>
              <a:rPr lang="en-GB" sz="4400" b="1" dirty="0">
                <a:solidFill>
                  <a:srgbClr val="FFFF00"/>
                </a:solidFill>
              </a:rPr>
              <a:t> displays that God is the </a:t>
            </a:r>
            <a:br>
              <a:rPr lang="en-GB" sz="4400" b="1" dirty="0">
                <a:solidFill>
                  <a:srgbClr val="FFFF00"/>
                </a:solidFill>
              </a:rPr>
            </a:br>
            <a:r>
              <a:rPr lang="en-GB" sz="4400" b="1" dirty="0">
                <a:solidFill>
                  <a:srgbClr val="FFFF00"/>
                </a:solidFill>
              </a:rPr>
              <a:t>Saviour of his people </a:t>
            </a:r>
            <a:endParaRPr lang="en-GB" sz="4400" dirty="0">
              <a:solidFill>
                <a:srgbClr val="FFFF00"/>
              </a:solidFill>
            </a:endParaRPr>
          </a:p>
          <a:p>
            <a:r>
              <a:rPr lang="en-GB" sz="3200" dirty="0"/>
              <a:t> </a:t>
            </a:r>
          </a:p>
          <a:p>
            <a:r>
              <a:rPr lang="en-GB" sz="3200" dirty="0"/>
              <a:t>Although Joshua led the Israelite army into battle, </a:t>
            </a:r>
            <a:br>
              <a:rPr lang="en-GB" sz="3200" dirty="0"/>
            </a:br>
            <a:r>
              <a:rPr lang="en-GB" sz="3200" dirty="0"/>
              <a:t>the spotlight of the story shines on Moses at the </a:t>
            </a:r>
            <a:br>
              <a:rPr lang="en-GB" sz="3200" dirty="0"/>
            </a:br>
            <a:r>
              <a:rPr lang="en-GB" sz="3200" dirty="0"/>
              <a:t>top of the hill.</a:t>
            </a:r>
          </a:p>
          <a:p>
            <a:r>
              <a:rPr lang="en-GB" sz="3200" dirty="0"/>
              <a:t> </a:t>
            </a:r>
          </a:p>
          <a:p>
            <a:r>
              <a:rPr lang="en-GB" sz="3200" b="1" i="1" dirty="0">
                <a:solidFill>
                  <a:srgbClr val="FFFF00"/>
                </a:solidFill>
              </a:rPr>
              <a:t>‘As long as Moses held up his hands, the Israelites were winning, but whenever he lowered his hands the Amalekites were winning’ </a:t>
            </a:r>
            <a:r>
              <a:rPr lang="en-GB" sz="3200" b="1" i="1" dirty="0"/>
              <a:t>Verse 11</a:t>
            </a:r>
            <a:endParaRPr lang="en-GB" sz="3200" b="1" dirty="0"/>
          </a:p>
        </p:txBody>
      </p:sp>
    </p:spTree>
    <p:extLst>
      <p:ext uri="{BB962C8B-B14F-4D97-AF65-F5344CB8AC3E}">
        <p14:creationId xmlns:p14="http://schemas.microsoft.com/office/powerpoint/2010/main" val="2200771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Moses_PPTX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821764" y="664293"/>
            <a:ext cx="10563413" cy="5509200"/>
          </a:xfrm>
          <a:prstGeom prst="rect">
            <a:avLst/>
          </a:prstGeom>
          <a:noFill/>
        </p:spPr>
        <p:txBody>
          <a:bodyPr wrap="square" rtlCol="0">
            <a:spAutoFit/>
          </a:bodyPr>
          <a:lstStyle/>
          <a:p>
            <a:r>
              <a:rPr lang="en-GB" sz="3200" dirty="0">
                <a:solidFill>
                  <a:srgbClr val="FFFF00"/>
                </a:solidFill>
              </a:rPr>
              <a:t>Phil Moore in his commentary states:</a:t>
            </a:r>
          </a:p>
          <a:p>
            <a:r>
              <a:rPr lang="en-GB" sz="3200" i="1" dirty="0"/>
              <a:t> </a:t>
            </a:r>
            <a:endParaRPr lang="en-GB" sz="3200" dirty="0"/>
          </a:p>
          <a:p>
            <a:r>
              <a:rPr lang="en-GB" sz="3200" i="1" dirty="0"/>
              <a:t>‘What mattered most was not the strength of Israel’s army but the strength of Israel’s God, as Moses laid </a:t>
            </a:r>
            <a:br>
              <a:rPr lang="en-GB" sz="3200" i="1" dirty="0"/>
            </a:br>
            <a:r>
              <a:rPr lang="en-GB" sz="3200" i="1" dirty="0"/>
              <a:t>hold of his throne in prayer.</a:t>
            </a:r>
            <a:endParaRPr lang="en-GB" sz="3200" dirty="0"/>
          </a:p>
          <a:p>
            <a:endParaRPr lang="en-GB" sz="3200" i="1" dirty="0"/>
          </a:p>
          <a:p>
            <a:r>
              <a:rPr lang="en-GB" sz="3200" i="1" dirty="0"/>
              <a:t>Most of us know this deep down but we never make </a:t>
            </a:r>
            <a:br>
              <a:rPr lang="en-GB" sz="3200" i="1" dirty="0"/>
            </a:br>
            <a:r>
              <a:rPr lang="en-GB" sz="3200" i="1" dirty="0"/>
              <a:t>it quite so visible as when we give ourselves by </a:t>
            </a:r>
            <a:br>
              <a:rPr lang="en-GB" sz="3200" i="1" dirty="0"/>
            </a:br>
            <a:r>
              <a:rPr lang="en-GB" sz="3200" i="1" dirty="0"/>
              <a:t>faith to preserving prayer’.</a:t>
            </a:r>
            <a:endParaRPr lang="en-GB" sz="3200" dirty="0"/>
          </a:p>
          <a:p>
            <a:r>
              <a:rPr lang="en-GB" sz="3200" dirty="0"/>
              <a:t> </a:t>
            </a:r>
          </a:p>
          <a:p>
            <a:r>
              <a:rPr lang="en-GB" sz="3200" dirty="0">
                <a:solidFill>
                  <a:srgbClr val="FFFF00"/>
                </a:solidFill>
              </a:rPr>
              <a:t>Persevering in prayer was key to winning the battle.</a:t>
            </a:r>
          </a:p>
        </p:txBody>
      </p:sp>
    </p:spTree>
    <p:extLst>
      <p:ext uri="{BB962C8B-B14F-4D97-AF65-F5344CB8AC3E}">
        <p14:creationId xmlns:p14="http://schemas.microsoft.com/office/powerpoint/2010/main" val="515944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Moses_PPTX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747059" y="1231221"/>
            <a:ext cx="10847294" cy="4214487"/>
          </a:xfrm>
          <a:prstGeom prst="rect">
            <a:avLst/>
          </a:prstGeom>
        </p:spPr>
        <p:txBody>
          <a:bodyPr wrap="square">
            <a:spAutoFit/>
          </a:bodyPr>
          <a:lstStyle/>
          <a:p>
            <a:pPr algn="ctr">
              <a:lnSpc>
                <a:spcPct val="110000"/>
              </a:lnSpc>
            </a:pPr>
            <a:r>
              <a:rPr lang="en-GB" sz="3200" dirty="0">
                <a:solidFill>
                  <a:schemeClr val="bg1"/>
                </a:solidFill>
              </a:rPr>
              <a:t>The victory did not come through the sword alone</a:t>
            </a:r>
            <a:br>
              <a:rPr lang="en-GB" sz="3200" dirty="0">
                <a:solidFill>
                  <a:schemeClr val="bg1"/>
                </a:solidFill>
              </a:rPr>
            </a:br>
            <a:r>
              <a:rPr lang="en-GB" sz="3200" dirty="0">
                <a:solidFill>
                  <a:schemeClr val="bg1"/>
                </a:solidFill>
              </a:rPr>
              <a:t>but the </a:t>
            </a:r>
            <a:r>
              <a:rPr lang="en-GB" sz="3200" b="1" dirty="0">
                <a:solidFill>
                  <a:schemeClr val="bg1"/>
                </a:solidFill>
              </a:rPr>
              <a:t>sword </a:t>
            </a:r>
            <a:r>
              <a:rPr lang="en-GB" sz="3200" dirty="0">
                <a:solidFill>
                  <a:schemeClr val="bg1"/>
                </a:solidFill>
              </a:rPr>
              <a:t>and the </a:t>
            </a:r>
            <a:r>
              <a:rPr lang="en-GB" sz="3200" b="1" dirty="0">
                <a:solidFill>
                  <a:schemeClr val="bg1"/>
                </a:solidFill>
              </a:rPr>
              <a:t>staff</a:t>
            </a:r>
            <a:r>
              <a:rPr lang="en-GB" sz="3200" dirty="0">
                <a:solidFill>
                  <a:schemeClr val="bg1"/>
                </a:solidFill>
              </a:rPr>
              <a:t>. </a:t>
            </a:r>
          </a:p>
          <a:p>
            <a:pPr algn="ctr">
              <a:lnSpc>
                <a:spcPct val="110000"/>
              </a:lnSpc>
            </a:pPr>
            <a:endParaRPr lang="en-GB" sz="2000" dirty="0">
              <a:solidFill>
                <a:schemeClr val="bg1"/>
              </a:solidFill>
            </a:endParaRPr>
          </a:p>
          <a:p>
            <a:pPr algn="ctr">
              <a:lnSpc>
                <a:spcPct val="110000"/>
              </a:lnSpc>
            </a:pPr>
            <a:r>
              <a:rPr lang="en-GB" sz="3200" dirty="0">
                <a:solidFill>
                  <a:schemeClr val="bg1"/>
                </a:solidFill>
              </a:rPr>
              <a:t>The sword alone represents our own abilities,</a:t>
            </a:r>
            <a:br>
              <a:rPr lang="en-GB" sz="3200" dirty="0">
                <a:solidFill>
                  <a:schemeClr val="bg1"/>
                </a:solidFill>
              </a:rPr>
            </a:br>
            <a:r>
              <a:rPr lang="en-GB" sz="3200" dirty="0">
                <a:solidFill>
                  <a:schemeClr val="bg1"/>
                </a:solidFill>
              </a:rPr>
              <a:t>power, strength, wisdom. If we are honest so many</a:t>
            </a:r>
            <a:br>
              <a:rPr lang="en-GB" sz="3200" dirty="0">
                <a:solidFill>
                  <a:schemeClr val="bg1"/>
                </a:solidFill>
              </a:rPr>
            </a:br>
            <a:r>
              <a:rPr lang="en-GB" sz="3200" dirty="0">
                <a:solidFill>
                  <a:schemeClr val="bg1"/>
                </a:solidFill>
              </a:rPr>
              <a:t>of us trust in these things on a daily basis. When we find ourselves in a fight that is beyond us we realise the importance of the staff. </a:t>
            </a:r>
          </a:p>
        </p:txBody>
      </p:sp>
    </p:spTree>
    <p:extLst>
      <p:ext uri="{BB962C8B-B14F-4D97-AF65-F5344CB8AC3E}">
        <p14:creationId xmlns:p14="http://schemas.microsoft.com/office/powerpoint/2010/main" val="221688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Moses_PPT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328706" y="474546"/>
            <a:ext cx="11654118" cy="5940087"/>
          </a:xfrm>
          <a:prstGeom prst="rect">
            <a:avLst/>
          </a:prstGeom>
        </p:spPr>
        <p:txBody>
          <a:bodyPr wrap="square">
            <a:spAutoFit/>
          </a:bodyPr>
          <a:lstStyle/>
          <a:p>
            <a:pPr algn="ctr"/>
            <a:r>
              <a:rPr lang="en-GB" sz="3200" dirty="0"/>
              <a:t>When victory was achieved God told Moses to write</a:t>
            </a:r>
            <a:br>
              <a:rPr lang="en-GB" sz="3200" dirty="0"/>
            </a:br>
            <a:r>
              <a:rPr lang="en-GB" sz="3200" dirty="0"/>
              <a:t>down on a scroll what had happened and what he promised. God promised that he would completely blot out the</a:t>
            </a:r>
            <a:br>
              <a:rPr lang="en-GB" sz="3200" dirty="0"/>
            </a:br>
            <a:r>
              <a:rPr lang="en-GB" sz="3200" dirty="0"/>
              <a:t>name of </a:t>
            </a:r>
            <a:r>
              <a:rPr lang="en-GB" sz="3200" dirty="0" err="1"/>
              <a:t>Amalek</a:t>
            </a:r>
            <a:r>
              <a:rPr lang="en-GB" sz="3200" dirty="0"/>
              <a:t> from under heaven. </a:t>
            </a:r>
          </a:p>
          <a:p>
            <a:pPr algn="ctr"/>
            <a:r>
              <a:rPr lang="en-GB" sz="3200" dirty="0"/>
              <a:t> </a:t>
            </a:r>
          </a:p>
          <a:p>
            <a:pPr algn="ctr"/>
            <a:r>
              <a:rPr lang="en-GB" sz="3200" dirty="0"/>
              <a:t>Moses then builds an altar and calls it</a:t>
            </a:r>
            <a:br>
              <a:rPr lang="en-GB" sz="3200" dirty="0"/>
            </a:br>
            <a:r>
              <a:rPr lang="en-GB" sz="4400" dirty="0">
                <a:solidFill>
                  <a:srgbClr val="FFFF00"/>
                </a:solidFill>
              </a:rPr>
              <a:t>‘The Lord is my banner’</a:t>
            </a:r>
            <a:endParaRPr lang="en-GB" sz="4400" dirty="0"/>
          </a:p>
          <a:p>
            <a:pPr algn="ctr"/>
            <a:endParaRPr lang="en-GB" sz="1600" dirty="0"/>
          </a:p>
          <a:p>
            <a:pPr algn="ctr"/>
            <a:r>
              <a:rPr lang="en-GB" sz="3200" dirty="0"/>
              <a:t> It was a constant reminder to the people that is was</a:t>
            </a:r>
            <a:br>
              <a:rPr lang="en-GB" sz="3200" dirty="0"/>
            </a:br>
            <a:r>
              <a:rPr lang="en-GB" sz="3200" dirty="0"/>
              <a:t>a victory that came about by God’s gracious and mighty hand through prayer. Joshua and his men could not claim to</a:t>
            </a:r>
            <a:br>
              <a:rPr lang="en-GB" sz="3200" dirty="0"/>
            </a:br>
            <a:r>
              <a:rPr lang="en-GB" sz="3200" dirty="0"/>
              <a:t>have won this battle through the sword alone.</a:t>
            </a:r>
          </a:p>
        </p:txBody>
      </p:sp>
    </p:spTree>
    <p:extLst>
      <p:ext uri="{BB962C8B-B14F-4D97-AF65-F5344CB8AC3E}">
        <p14:creationId xmlns:p14="http://schemas.microsoft.com/office/powerpoint/2010/main" val="1123091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Moses_PPTX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Moses _A_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656" y="2704482"/>
            <a:ext cx="6692594" cy="3756979"/>
          </a:xfrm>
          <a:prstGeom prst="rect">
            <a:avLst/>
          </a:prstGeom>
        </p:spPr>
      </p:pic>
      <p:sp>
        <p:nvSpPr>
          <p:cNvPr id="2" name="Rectangle 1"/>
          <p:cNvSpPr/>
          <p:nvPr/>
        </p:nvSpPr>
        <p:spPr>
          <a:xfrm>
            <a:off x="403412" y="875570"/>
            <a:ext cx="11459882" cy="1569660"/>
          </a:xfrm>
          <a:prstGeom prst="rect">
            <a:avLst/>
          </a:prstGeom>
        </p:spPr>
        <p:txBody>
          <a:bodyPr wrap="square">
            <a:spAutoFit/>
          </a:bodyPr>
          <a:lstStyle/>
          <a:p>
            <a:pPr algn="ctr"/>
            <a:r>
              <a:rPr lang="en-GB" sz="3200" dirty="0">
                <a:solidFill>
                  <a:schemeClr val="bg1"/>
                </a:solidFill>
              </a:rPr>
              <a:t>What transpired that day on the top of the hill</a:t>
            </a:r>
            <a:br>
              <a:rPr lang="en-GB" sz="3200" dirty="0">
                <a:solidFill>
                  <a:schemeClr val="bg1"/>
                </a:solidFill>
              </a:rPr>
            </a:br>
            <a:r>
              <a:rPr lang="en-GB" sz="3200" dirty="0">
                <a:solidFill>
                  <a:schemeClr val="bg1"/>
                </a:solidFill>
              </a:rPr>
              <a:t>at </a:t>
            </a:r>
            <a:r>
              <a:rPr lang="en-GB" sz="3200" dirty="0" err="1">
                <a:solidFill>
                  <a:schemeClr val="bg1"/>
                </a:solidFill>
              </a:rPr>
              <a:t>Rephidim</a:t>
            </a:r>
            <a:r>
              <a:rPr lang="en-GB" sz="3200" dirty="0">
                <a:solidFill>
                  <a:schemeClr val="bg1"/>
                </a:solidFill>
              </a:rPr>
              <a:t> was crucial for the success of the</a:t>
            </a:r>
            <a:br>
              <a:rPr lang="en-GB" sz="3200" dirty="0">
                <a:solidFill>
                  <a:schemeClr val="bg1"/>
                </a:solidFill>
              </a:rPr>
            </a:br>
            <a:r>
              <a:rPr lang="en-GB" sz="3200" dirty="0">
                <a:solidFill>
                  <a:schemeClr val="bg1"/>
                </a:solidFill>
              </a:rPr>
              <a:t>people of God in the valley. </a:t>
            </a:r>
          </a:p>
        </p:txBody>
      </p:sp>
    </p:spTree>
    <p:extLst>
      <p:ext uri="{BB962C8B-B14F-4D97-AF65-F5344CB8AC3E}">
        <p14:creationId xmlns:p14="http://schemas.microsoft.com/office/powerpoint/2010/main" val="1040382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Moses_PPT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28706" y="340076"/>
            <a:ext cx="11654118" cy="3216265"/>
          </a:xfrm>
          <a:prstGeom prst="rect">
            <a:avLst/>
          </a:prstGeom>
        </p:spPr>
        <p:txBody>
          <a:bodyPr wrap="square">
            <a:spAutoFit/>
          </a:bodyPr>
          <a:lstStyle/>
          <a:p>
            <a:pPr algn="ctr"/>
            <a:r>
              <a:rPr lang="en-GB" sz="3200" dirty="0"/>
              <a:t>What transpired on the top of a hill two thousand</a:t>
            </a:r>
            <a:br>
              <a:rPr lang="en-GB" sz="3200" dirty="0"/>
            </a:br>
            <a:r>
              <a:rPr lang="en-GB" sz="3200" dirty="0"/>
              <a:t>years ago in Jerusalem is crucial to our living a victorious</a:t>
            </a:r>
            <a:br>
              <a:rPr lang="en-GB" sz="3200" dirty="0"/>
            </a:br>
            <a:r>
              <a:rPr lang="en-GB" sz="3200" dirty="0"/>
              <a:t>life in Christ as we make our way home. </a:t>
            </a:r>
          </a:p>
          <a:p>
            <a:pPr algn="ctr"/>
            <a:r>
              <a:rPr lang="en-GB" sz="1100" dirty="0"/>
              <a:t>  </a:t>
            </a:r>
          </a:p>
          <a:p>
            <a:pPr algn="ctr"/>
            <a:r>
              <a:rPr lang="en-GB" sz="3200" dirty="0"/>
              <a:t>The stone was physical reminder to the people and the</a:t>
            </a:r>
            <a:br>
              <a:rPr lang="en-GB" sz="3200" dirty="0"/>
            </a:br>
            <a:r>
              <a:rPr lang="en-GB" sz="3200" dirty="0"/>
              <a:t>empty tomb is a physical reminder for us too that we have the victory in Christ over the world, the flesh and the devil.</a:t>
            </a:r>
          </a:p>
        </p:txBody>
      </p:sp>
      <p:pic>
        <p:nvPicPr>
          <p:cNvPr id="5" name="Picture 4"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835" y="3656738"/>
            <a:ext cx="4832629" cy="2936493"/>
          </a:xfrm>
          <a:prstGeom prst="rect">
            <a:avLst/>
          </a:prstGeom>
        </p:spPr>
      </p:pic>
    </p:spTree>
    <p:extLst>
      <p:ext uri="{BB962C8B-B14F-4D97-AF65-F5344CB8AC3E}">
        <p14:creationId xmlns:p14="http://schemas.microsoft.com/office/powerpoint/2010/main" val="3004706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Moses_PPTX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687293" y="664293"/>
            <a:ext cx="11056471" cy="5201424"/>
          </a:xfrm>
          <a:prstGeom prst="rect">
            <a:avLst/>
          </a:prstGeom>
          <a:noFill/>
        </p:spPr>
        <p:txBody>
          <a:bodyPr wrap="square" rtlCol="0">
            <a:spAutoFit/>
          </a:bodyPr>
          <a:lstStyle/>
          <a:p>
            <a:pPr lvl="0"/>
            <a:r>
              <a:rPr lang="en-GB" sz="3200" dirty="0">
                <a:solidFill>
                  <a:srgbClr val="FFFF00"/>
                </a:solidFill>
              </a:rPr>
              <a:t>Prayer displays that God is the </a:t>
            </a:r>
            <a:r>
              <a:rPr lang="en-GB" sz="3200" dirty="0" err="1">
                <a:solidFill>
                  <a:srgbClr val="FFFF00"/>
                </a:solidFill>
              </a:rPr>
              <a:t>sustainer</a:t>
            </a:r>
            <a:r>
              <a:rPr lang="en-GB" sz="3200" dirty="0">
                <a:solidFill>
                  <a:srgbClr val="FFFF00"/>
                </a:solidFill>
              </a:rPr>
              <a:t> of his people</a:t>
            </a:r>
          </a:p>
          <a:p>
            <a:r>
              <a:rPr lang="en-GB" sz="3200" dirty="0"/>
              <a:t> </a:t>
            </a:r>
          </a:p>
          <a:p>
            <a:r>
              <a:rPr lang="en-GB" sz="3200" dirty="0"/>
              <a:t>Prayer is hard work. It is difficult at times. We need God’s help even to pray. Paul reminds us that it is the Holy Spirit who helps us in our weakness (Romans 8:26-27)</a:t>
            </a:r>
          </a:p>
          <a:p>
            <a:r>
              <a:rPr lang="en-GB" sz="3200" i="1" dirty="0"/>
              <a:t> </a:t>
            </a:r>
            <a:endParaRPr lang="en-GB" sz="3200" dirty="0"/>
          </a:p>
          <a:p>
            <a:r>
              <a:rPr lang="en-GB" sz="2800" i="1" dirty="0"/>
              <a:t>“The spirit helps us in our weakness. We do not know what we ought to pray for, but the Spirit himself intercedes for us with groans that words cannot express. And he who searches our hearts knows the mind of the Spirit, because the Spirit intercedes for the saints in accordance with Gods will</a:t>
            </a:r>
            <a:r>
              <a:rPr lang="en-GB" sz="2800" dirty="0"/>
              <a:t>.” </a:t>
            </a:r>
          </a:p>
        </p:txBody>
      </p:sp>
    </p:spTree>
    <p:extLst>
      <p:ext uri="{BB962C8B-B14F-4D97-AF65-F5344CB8AC3E}">
        <p14:creationId xmlns:p14="http://schemas.microsoft.com/office/powerpoint/2010/main" val="3730481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Moses_PPTX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687293" y="664293"/>
            <a:ext cx="11056471" cy="5016757"/>
          </a:xfrm>
          <a:prstGeom prst="rect">
            <a:avLst/>
          </a:prstGeom>
          <a:noFill/>
        </p:spPr>
        <p:txBody>
          <a:bodyPr wrap="square" rtlCol="0">
            <a:spAutoFit/>
          </a:bodyPr>
          <a:lstStyle/>
          <a:p>
            <a:r>
              <a:rPr lang="en-GB" sz="3200" dirty="0"/>
              <a:t>Joshua couldn’t have succeeded without Moses, </a:t>
            </a:r>
            <a:br>
              <a:rPr lang="en-GB" sz="3200" dirty="0"/>
            </a:br>
            <a:r>
              <a:rPr lang="en-GB" sz="3200" dirty="0"/>
              <a:t>but Moses couldn’t have prevailed without the </a:t>
            </a:r>
            <a:br>
              <a:rPr lang="en-GB" sz="3200" dirty="0"/>
            </a:br>
            <a:r>
              <a:rPr lang="en-GB" sz="3200" dirty="0"/>
              <a:t>support of Aaron &amp; </a:t>
            </a:r>
            <a:r>
              <a:rPr lang="en-GB" sz="3200" dirty="0" err="1"/>
              <a:t>Hur</a:t>
            </a:r>
            <a:r>
              <a:rPr lang="en-GB" sz="3200" dirty="0"/>
              <a:t>. </a:t>
            </a:r>
          </a:p>
          <a:p>
            <a:r>
              <a:rPr lang="en-GB" sz="3200" dirty="0"/>
              <a:t> </a:t>
            </a:r>
          </a:p>
          <a:p>
            <a:r>
              <a:rPr lang="en-GB" sz="3200" dirty="0"/>
              <a:t>We can be those who help others </a:t>
            </a:r>
            <a:br>
              <a:rPr lang="en-GB" sz="3200" dirty="0"/>
            </a:br>
            <a:r>
              <a:rPr lang="en-GB" sz="3200" dirty="0"/>
              <a:t>to succeed by sharing the load </a:t>
            </a:r>
            <a:br>
              <a:rPr lang="en-GB" sz="3200" dirty="0"/>
            </a:br>
            <a:r>
              <a:rPr lang="en-GB" sz="3200" dirty="0"/>
              <a:t>in prayer. And likewise others </a:t>
            </a:r>
            <a:br>
              <a:rPr lang="en-GB" sz="3200" dirty="0"/>
            </a:br>
            <a:r>
              <a:rPr lang="en-GB" sz="3200" dirty="0"/>
              <a:t>can lift our hands up when we </a:t>
            </a:r>
            <a:br>
              <a:rPr lang="en-GB" sz="3200" dirty="0"/>
            </a:br>
            <a:r>
              <a:rPr lang="en-GB" sz="3200" dirty="0"/>
              <a:t>get tired and weary from </a:t>
            </a:r>
            <a:br>
              <a:rPr lang="en-GB" sz="3200" dirty="0"/>
            </a:br>
            <a:r>
              <a:rPr lang="en-GB" sz="3200" dirty="0"/>
              <a:t>the fight.</a:t>
            </a:r>
          </a:p>
        </p:txBody>
      </p:sp>
      <p:pic>
        <p:nvPicPr>
          <p:cNvPr id="4" name="Picture 3" descr="Moses _A_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104" y="2784472"/>
            <a:ext cx="5159896" cy="2896578"/>
          </a:xfrm>
          <a:prstGeom prst="rect">
            <a:avLst/>
          </a:prstGeom>
        </p:spPr>
      </p:pic>
    </p:spTree>
    <p:extLst>
      <p:ext uri="{BB962C8B-B14F-4D97-AF65-F5344CB8AC3E}">
        <p14:creationId xmlns:p14="http://schemas.microsoft.com/office/powerpoint/2010/main" val="901008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Moses_PPTX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687293" y="664293"/>
            <a:ext cx="11056471" cy="5016757"/>
          </a:xfrm>
          <a:prstGeom prst="rect">
            <a:avLst/>
          </a:prstGeom>
          <a:noFill/>
        </p:spPr>
        <p:txBody>
          <a:bodyPr wrap="square" rtlCol="0">
            <a:spAutoFit/>
          </a:bodyPr>
          <a:lstStyle/>
          <a:p>
            <a:r>
              <a:rPr lang="en-GB" sz="3200" dirty="0">
                <a:solidFill>
                  <a:srgbClr val="FFFF00"/>
                </a:solidFill>
              </a:rPr>
              <a:t>Martin Luther confessed: </a:t>
            </a:r>
          </a:p>
          <a:p>
            <a:r>
              <a:rPr lang="en-GB" sz="3200" dirty="0"/>
              <a:t> </a:t>
            </a:r>
          </a:p>
          <a:p>
            <a:r>
              <a:rPr lang="en-GB" sz="3200" i="1" dirty="0"/>
              <a:t>‘At home in my own house there is no warmth or vigour </a:t>
            </a:r>
            <a:br>
              <a:rPr lang="en-GB" sz="3200" i="1" dirty="0"/>
            </a:br>
            <a:r>
              <a:rPr lang="en-GB" sz="3200" i="1" dirty="0"/>
              <a:t>in me, but in the Church, when the people are gathered together a fire is kindled in my heart and it breaks its </a:t>
            </a:r>
            <a:br>
              <a:rPr lang="en-GB" sz="3200" i="1" dirty="0"/>
            </a:br>
            <a:r>
              <a:rPr lang="en-GB" sz="3200" i="1" dirty="0"/>
              <a:t>way through’. </a:t>
            </a:r>
            <a:endParaRPr lang="en-GB" sz="3200" dirty="0"/>
          </a:p>
          <a:p>
            <a:r>
              <a:rPr lang="en-GB" sz="3200" i="1" dirty="0"/>
              <a:t> </a:t>
            </a:r>
            <a:endParaRPr lang="en-GB" sz="3200" dirty="0"/>
          </a:p>
          <a:p>
            <a:r>
              <a:rPr lang="en-GB" sz="3200" dirty="0"/>
              <a:t>If Martin Luther needed earthly Aarons and </a:t>
            </a:r>
            <a:r>
              <a:rPr lang="en-GB" sz="3200" dirty="0" err="1"/>
              <a:t>Hurs</a:t>
            </a:r>
            <a:r>
              <a:rPr lang="en-GB" sz="3200" dirty="0"/>
              <a:t> to help him to pray, then we need them too! So let’s take the opportunities to pray together regularly with others. </a:t>
            </a:r>
          </a:p>
        </p:txBody>
      </p:sp>
    </p:spTree>
    <p:extLst>
      <p:ext uri="{BB962C8B-B14F-4D97-AF65-F5344CB8AC3E}">
        <p14:creationId xmlns:p14="http://schemas.microsoft.com/office/powerpoint/2010/main" val="242005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2941" y="515810"/>
            <a:ext cx="10727765" cy="5731825"/>
          </a:xfrm>
          <a:prstGeom prst="rect">
            <a:avLst/>
          </a:prstGeom>
        </p:spPr>
        <p:txBody>
          <a:bodyPr wrap="square">
            <a:spAutoFit/>
          </a:bodyPr>
          <a:lstStyle/>
          <a:p>
            <a:pPr>
              <a:lnSpc>
                <a:spcPct val="110000"/>
              </a:lnSpc>
              <a:spcAft>
                <a:spcPts val="1800"/>
              </a:spcAft>
            </a:pPr>
            <a:r>
              <a:rPr lang="ro-RO" sz="3200" dirty="0"/>
              <a:t>As long as Moses held up his hands, the Israelites </a:t>
            </a:r>
            <a:br>
              <a:rPr lang="ro-RO" sz="3200" dirty="0"/>
            </a:br>
            <a:r>
              <a:rPr lang="ro-RO" sz="3200" dirty="0"/>
              <a:t>were winning, but whenever he lowered his hands, the Amalekites were winning. When Moses’ hands grew tired, </a:t>
            </a:r>
            <a:br>
              <a:rPr lang="ro-RO" sz="3200" dirty="0"/>
            </a:br>
            <a:r>
              <a:rPr lang="ro-RO" sz="3200" dirty="0"/>
              <a:t>they took a stone and put it under him and he sat on it. </a:t>
            </a:r>
            <a:br>
              <a:rPr lang="ro-RO" sz="3200" dirty="0"/>
            </a:br>
            <a:r>
              <a:rPr lang="ro-RO" sz="3200" dirty="0"/>
              <a:t>Aaron and Hur held his hands up —</a:t>
            </a:r>
            <a:br>
              <a:rPr lang="ro-RO" sz="3200" dirty="0"/>
            </a:br>
            <a:r>
              <a:rPr lang="ro-RO" sz="3200" dirty="0"/>
              <a:t>one on one side, one on the other —</a:t>
            </a:r>
            <a:br>
              <a:rPr lang="ro-RO" sz="3200" dirty="0"/>
            </a:br>
            <a:r>
              <a:rPr lang="ro-RO" sz="3200" dirty="0"/>
              <a:t>so that his hands remained steady </a:t>
            </a:r>
            <a:br>
              <a:rPr lang="ro-RO" sz="3200" dirty="0"/>
            </a:br>
            <a:r>
              <a:rPr lang="ro-RO" sz="3200" dirty="0"/>
              <a:t>till sunset. So Joshua overcame </a:t>
            </a:r>
            <a:br>
              <a:rPr lang="ro-RO" sz="3200" dirty="0"/>
            </a:br>
            <a:r>
              <a:rPr lang="ro-RO" sz="3200" dirty="0"/>
              <a:t>the Amalekite army with the sword.</a:t>
            </a:r>
          </a:p>
          <a:p>
            <a:pPr>
              <a:lnSpc>
                <a:spcPct val="110000"/>
              </a:lnSpc>
            </a:pPr>
            <a:r>
              <a:rPr lang="ro-RO" sz="3200" dirty="0"/>
              <a:t>Then the Lord said to Moses,</a:t>
            </a:r>
            <a:endParaRPr lang="en-US" sz="3200" dirty="0"/>
          </a:p>
        </p:txBody>
      </p:sp>
      <p:pic>
        <p:nvPicPr>
          <p:cNvPr id="5" name="Picture 4" descr="afa153c86da28cdfcf52e0091fc0035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3181" y="2996952"/>
            <a:ext cx="3861048" cy="3861048"/>
          </a:xfrm>
          <a:prstGeom prst="rect">
            <a:avLst/>
          </a:prstGeom>
        </p:spPr>
      </p:pic>
    </p:spTree>
    <p:extLst>
      <p:ext uri="{BB962C8B-B14F-4D97-AF65-F5344CB8AC3E}">
        <p14:creationId xmlns:p14="http://schemas.microsoft.com/office/powerpoint/2010/main" val="3445177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Moses_PPTX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687293" y="664293"/>
            <a:ext cx="11056471" cy="5509200"/>
          </a:xfrm>
          <a:prstGeom prst="rect">
            <a:avLst/>
          </a:prstGeom>
          <a:noFill/>
        </p:spPr>
        <p:txBody>
          <a:bodyPr wrap="square" rtlCol="0">
            <a:spAutoFit/>
          </a:bodyPr>
          <a:lstStyle/>
          <a:p>
            <a:r>
              <a:rPr lang="en-GB" sz="3200" dirty="0"/>
              <a:t>As we journey through this life like the Hebrews we will face opposition and we will experience conflict. </a:t>
            </a:r>
          </a:p>
          <a:p>
            <a:r>
              <a:rPr lang="en-GB" sz="3200" dirty="0"/>
              <a:t> </a:t>
            </a:r>
          </a:p>
          <a:p>
            <a:r>
              <a:rPr lang="en-GB" sz="3200" dirty="0">
                <a:solidFill>
                  <a:srgbClr val="FFFF00"/>
                </a:solidFill>
              </a:rPr>
              <a:t>We overcome the world, the works of the flesh &amp; the works of the enemy by daily putting on the armour of God and praying. Prayer works and prayer is the work. </a:t>
            </a:r>
            <a:r>
              <a:rPr lang="en-GB" sz="3200" dirty="0">
                <a:solidFill>
                  <a:srgbClr val="FFFFFF"/>
                </a:solidFill>
              </a:rPr>
              <a:t>(Ephesians 6)</a:t>
            </a:r>
          </a:p>
          <a:p>
            <a:r>
              <a:rPr lang="en-GB" sz="3200" dirty="0"/>
              <a:t> </a:t>
            </a:r>
          </a:p>
          <a:p>
            <a:r>
              <a:rPr lang="en-GB" sz="3200" dirty="0"/>
              <a:t>As you stand firm and lift holy hands to the lord in prayer my hope is that your prayer life will display God as your Lord and Saviour and Faithful </a:t>
            </a:r>
            <a:r>
              <a:rPr lang="en-GB" sz="3200" dirty="0" err="1"/>
              <a:t>Sustainer</a:t>
            </a:r>
            <a:r>
              <a:rPr lang="en-GB" sz="3200" dirty="0"/>
              <a:t>. </a:t>
            </a:r>
          </a:p>
        </p:txBody>
      </p:sp>
    </p:spTree>
    <p:extLst>
      <p:ext uri="{BB962C8B-B14F-4D97-AF65-F5344CB8AC3E}">
        <p14:creationId xmlns:p14="http://schemas.microsoft.com/office/powerpoint/2010/main" val="3417565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2941" y="1621457"/>
            <a:ext cx="11265647" cy="4106765"/>
          </a:xfrm>
          <a:prstGeom prst="rect">
            <a:avLst/>
          </a:prstGeom>
        </p:spPr>
        <p:txBody>
          <a:bodyPr wrap="square">
            <a:spAutoFit/>
          </a:bodyPr>
          <a:lstStyle/>
          <a:p>
            <a:pPr>
              <a:lnSpc>
                <a:spcPct val="110000"/>
              </a:lnSpc>
              <a:spcAft>
                <a:spcPts val="1800"/>
              </a:spcAft>
            </a:pPr>
            <a:r>
              <a:rPr lang="ro-RO" sz="3200" dirty="0"/>
              <a:t>“Write this on a scroll as something to be remembered and make sure that Joshua hears it, because I will completely blot out the name of Amalek from under heaven.”</a:t>
            </a:r>
          </a:p>
          <a:p>
            <a:pPr>
              <a:lnSpc>
                <a:spcPct val="110000"/>
              </a:lnSpc>
              <a:spcAft>
                <a:spcPts val="1800"/>
              </a:spcAft>
            </a:pPr>
            <a:r>
              <a:rPr lang="ro-RO" sz="3200" dirty="0"/>
              <a:t>Moses built an altar and called it The Lord is my Banner. </a:t>
            </a:r>
            <a:br>
              <a:rPr lang="ro-RO" sz="3200" dirty="0"/>
            </a:br>
            <a:r>
              <a:rPr lang="ro-RO" sz="3200" dirty="0"/>
              <a:t>He said, “Because hands were lifted up against the throne </a:t>
            </a:r>
            <a:br>
              <a:rPr lang="ro-RO" sz="3200" dirty="0"/>
            </a:br>
            <a:r>
              <a:rPr lang="ro-RO" sz="3200" dirty="0"/>
              <a:t>of the Lord, the Lord will be at war against the Amalekites </a:t>
            </a:r>
            <a:br>
              <a:rPr lang="ro-RO" sz="3200" dirty="0"/>
            </a:br>
            <a:r>
              <a:rPr lang="ro-RO" sz="3200" dirty="0"/>
              <a:t>from generation to generation.”</a:t>
            </a:r>
            <a:endParaRPr lang="en-US" sz="3200" dirty="0"/>
          </a:p>
        </p:txBody>
      </p:sp>
    </p:spTree>
    <p:extLst>
      <p:ext uri="{BB962C8B-B14F-4D97-AF65-F5344CB8AC3E}">
        <p14:creationId xmlns:p14="http://schemas.microsoft.com/office/powerpoint/2010/main" val="356728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Moses_PPT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479178" y="4463382"/>
            <a:ext cx="6633882" cy="1569660"/>
          </a:xfrm>
          <a:prstGeom prst="rect">
            <a:avLst/>
          </a:prstGeom>
          <a:noFill/>
        </p:spPr>
        <p:txBody>
          <a:bodyPr wrap="square" rtlCol="0">
            <a:spAutoFit/>
          </a:bodyPr>
          <a:lstStyle/>
          <a:p>
            <a:pPr algn="ctr"/>
            <a:r>
              <a:rPr lang="ro-RO" sz="4800" dirty="0"/>
              <a:t>Exodus 17:8-16</a:t>
            </a:r>
          </a:p>
          <a:p>
            <a:pPr algn="ctr"/>
            <a:r>
              <a:rPr lang="ro-RO" sz="4800" dirty="0"/>
              <a:t>‘Hands lifted high’ </a:t>
            </a:r>
            <a:endParaRPr lang="en-US" sz="4800" dirty="0"/>
          </a:p>
        </p:txBody>
      </p:sp>
    </p:spTree>
    <p:extLst>
      <p:ext uri="{BB962C8B-B14F-4D97-AF65-F5344CB8AC3E}">
        <p14:creationId xmlns:p14="http://schemas.microsoft.com/office/powerpoint/2010/main" val="4276707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Moses_PPTX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97646" y="858528"/>
            <a:ext cx="11086353" cy="5016757"/>
          </a:xfrm>
          <a:prstGeom prst="rect">
            <a:avLst/>
          </a:prstGeom>
          <a:noFill/>
        </p:spPr>
        <p:txBody>
          <a:bodyPr wrap="square" rtlCol="0">
            <a:spAutoFit/>
          </a:bodyPr>
          <a:lstStyle/>
          <a:p>
            <a:r>
              <a:rPr lang="ro-RO" sz="3200" dirty="0"/>
              <a:t>In this passage in Exodus we see that the Amalekites launch an unprovoked surprise attack against God’s people. </a:t>
            </a:r>
          </a:p>
          <a:p>
            <a:endParaRPr lang="ro-RO" sz="3200" dirty="0"/>
          </a:p>
          <a:p>
            <a:r>
              <a:rPr lang="ro-RO" sz="3200" dirty="0"/>
              <a:t>There is no record that the Jews had to fight any battles when they were slaves in Egypt. Even on the night of their deliverance they didn’t have to fight the Egyptian army, because the Lord fought for them. </a:t>
            </a:r>
          </a:p>
          <a:p>
            <a:endParaRPr lang="ro-RO" sz="3200" dirty="0"/>
          </a:p>
          <a:p>
            <a:r>
              <a:rPr lang="ro-RO" sz="3200" dirty="0">
                <a:solidFill>
                  <a:srgbClr val="FFFF00"/>
                </a:solidFill>
              </a:rPr>
              <a:t>“Stand firm and you will see the Salvation of the Lord which he will show to you today” </a:t>
            </a:r>
            <a:r>
              <a:rPr lang="ro-RO" sz="3200" dirty="0"/>
              <a:t>Exodus - 14:13</a:t>
            </a:r>
            <a:endParaRPr lang="en-US" sz="3200" dirty="0"/>
          </a:p>
        </p:txBody>
      </p:sp>
    </p:spTree>
    <p:extLst>
      <p:ext uri="{BB962C8B-B14F-4D97-AF65-F5344CB8AC3E}">
        <p14:creationId xmlns:p14="http://schemas.microsoft.com/office/powerpoint/2010/main" val="186364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Moses_PPTX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821764" y="858528"/>
            <a:ext cx="10563413" cy="5016757"/>
          </a:xfrm>
          <a:prstGeom prst="rect">
            <a:avLst/>
          </a:prstGeom>
          <a:noFill/>
        </p:spPr>
        <p:txBody>
          <a:bodyPr wrap="square" rtlCol="0">
            <a:spAutoFit/>
          </a:bodyPr>
          <a:lstStyle/>
          <a:p>
            <a:r>
              <a:rPr lang="ro-RO" sz="3200" dirty="0"/>
              <a:t>God’s people have been set free from bondage and are now pilgrims on a journey to the promised land.</a:t>
            </a:r>
            <a:br>
              <a:rPr lang="ro-RO" sz="3200" dirty="0"/>
            </a:br>
            <a:endParaRPr lang="ro-RO" sz="3200" dirty="0"/>
          </a:p>
          <a:p>
            <a:r>
              <a:rPr lang="ro-RO" sz="3200" dirty="0"/>
              <a:t>They face opposition and conflict. This is going to be a reoccurring theme for God’s people. </a:t>
            </a:r>
          </a:p>
          <a:p>
            <a:endParaRPr lang="ro-RO" sz="3200" dirty="0"/>
          </a:p>
          <a:p>
            <a:pPr marL="457200" indent="-457200">
              <a:buFont typeface="Arial"/>
              <a:buChar char="•"/>
            </a:pPr>
            <a:r>
              <a:rPr lang="ro-RO" sz="3200" dirty="0"/>
              <a:t>Before their rescue and salvation there is no conflict. </a:t>
            </a:r>
          </a:p>
          <a:p>
            <a:pPr marL="457200" indent="-457200">
              <a:buFont typeface="Arial"/>
              <a:buChar char="•"/>
            </a:pPr>
            <a:r>
              <a:rPr lang="ro-RO" sz="3200" dirty="0"/>
              <a:t>After their rescue and salvation there is Conflict. </a:t>
            </a:r>
          </a:p>
          <a:p>
            <a:endParaRPr lang="ro-RO" sz="3200" dirty="0"/>
          </a:p>
          <a:p>
            <a:r>
              <a:rPr lang="ro-RO" sz="3200" dirty="0">
                <a:solidFill>
                  <a:srgbClr val="FFFF00"/>
                </a:solidFill>
              </a:rPr>
              <a:t>It is almost as if they have been freed to fight!</a:t>
            </a:r>
          </a:p>
        </p:txBody>
      </p:sp>
    </p:spTree>
    <p:extLst>
      <p:ext uri="{BB962C8B-B14F-4D97-AF65-F5344CB8AC3E}">
        <p14:creationId xmlns:p14="http://schemas.microsoft.com/office/powerpoint/2010/main" val="421003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Moses_PPTX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821764" y="933234"/>
            <a:ext cx="10563413" cy="5016757"/>
          </a:xfrm>
          <a:prstGeom prst="rect">
            <a:avLst/>
          </a:prstGeom>
          <a:noFill/>
        </p:spPr>
        <p:txBody>
          <a:bodyPr wrap="square" rtlCol="0">
            <a:spAutoFit/>
          </a:bodyPr>
          <a:lstStyle/>
          <a:p>
            <a:pPr algn="ctr"/>
            <a:r>
              <a:rPr lang="ro-RO" sz="3200" dirty="0"/>
              <a:t>In the first half of Exodus we see God accomplishing his work of delivering and saving his people from captivity. </a:t>
            </a:r>
          </a:p>
          <a:p>
            <a:pPr algn="ctr"/>
            <a:endParaRPr lang="ro-RO" sz="3200" dirty="0"/>
          </a:p>
          <a:p>
            <a:pPr algn="ctr"/>
            <a:r>
              <a:rPr lang="ro-RO" sz="3200" dirty="0"/>
              <a:t>From this point on in the story we will see God</a:t>
            </a:r>
            <a:br>
              <a:rPr lang="ro-RO" sz="3200" dirty="0"/>
            </a:br>
            <a:r>
              <a:rPr lang="ro-RO" sz="3200" dirty="0"/>
              <a:t>securing the future of his people as he leads them towards the promised land. </a:t>
            </a:r>
          </a:p>
          <a:p>
            <a:pPr algn="ctr"/>
            <a:endParaRPr lang="ro-RO" sz="3200" dirty="0"/>
          </a:p>
          <a:p>
            <a:pPr algn="ctr"/>
            <a:r>
              <a:rPr lang="ro-RO" sz="3200" dirty="0">
                <a:solidFill>
                  <a:srgbClr val="FFFF00"/>
                </a:solidFill>
              </a:rPr>
              <a:t>It is going to be a journey which includes both</a:t>
            </a:r>
            <a:br>
              <a:rPr lang="ro-RO" sz="3200" dirty="0">
                <a:solidFill>
                  <a:srgbClr val="FFFF00"/>
                </a:solidFill>
              </a:rPr>
            </a:br>
            <a:r>
              <a:rPr lang="ro-RO" sz="3200" dirty="0">
                <a:solidFill>
                  <a:srgbClr val="FFFFFF"/>
                </a:solidFill>
              </a:rPr>
              <a:t>internal conflicts </a:t>
            </a:r>
            <a:r>
              <a:rPr lang="ro-RO" sz="3200" dirty="0">
                <a:solidFill>
                  <a:srgbClr val="FFFF00"/>
                </a:solidFill>
              </a:rPr>
              <a:t>and </a:t>
            </a:r>
            <a:r>
              <a:rPr lang="ro-RO" sz="3200" dirty="0"/>
              <a:t>external conflicts </a:t>
            </a:r>
            <a:r>
              <a:rPr lang="ro-RO" sz="3200" dirty="0">
                <a:solidFill>
                  <a:srgbClr val="FFFF00"/>
                </a:solidFill>
              </a:rPr>
              <a:t>that threaten this worshipping community. </a:t>
            </a:r>
          </a:p>
        </p:txBody>
      </p:sp>
    </p:spTree>
    <p:extLst>
      <p:ext uri="{BB962C8B-B14F-4D97-AF65-F5344CB8AC3E}">
        <p14:creationId xmlns:p14="http://schemas.microsoft.com/office/powerpoint/2010/main" val="643578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Moses_PPT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747059" y="1637570"/>
            <a:ext cx="10847294" cy="3785652"/>
          </a:xfrm>
          <a:prstGeom prst="rect">
            <a:avLst/>
          </a:prstGeom>
        </p:spPr>
        <p:txBody>
          <a:bodyPr wrap="square">
            <a:spAutoFit/>
          </a:bodyPr>
          <a:lstStyle/>
          <a:p>
            <a:pPr algn="ctr"/>
            <a:r>
              <a:rPr lang="en-GB" sz="4800" dirty="0">
                <a:solidFill>
                  <a:srgbClr val="FFFF00"/>
                </a:solidFill>
              </a:rPr>
              <a:t>Internal </a:t>
            </a:r>
            <a:r>
              <a:rPr lang="en-GB" sz="4800" dirty="0"/>
              <a:t>moaning and complaining</a:t>
            </a:r>
            <a:br>
              <a:rPr lang="en-GB" sz="4800" dirty="0"/>
            </a:br>
            <a:r>
              <a:rPr lang="en-GB" sz="4800" dirty="0"/>
              <a:t>can kill worship </a:t>
            </a:r>
          </a:p>
          <a:p>
            <a:pPr algn="ctr"/>
            <a:r>
              <a:rPr lang="en-GB" sz="4800" dirty="0"/>
              <a:t> </a:t>
            </a:r>
          </a:p>
          <a:p>
            <a:pPr algn="ctr"/>
            <a:r>
              <a:rPr lang="en-GB" sz="4800" dirty="0">
                <a:solidFill>
                  <a:srgbClr val="FFFF00"/>
                </a:solidFill>
              </a:rPr>
              <a:t>External </a:t>
            </a:r>
            <a:r>
              <a:rPr lang="en-GB" sz="4800" dirty="0"/>
              <a:t>conflicts from enemies</a:t>
            </a:r>
            <a:br>
              <a:rPr lang="en-GB" sz="4800" dirty="0"/>
            </a:br>
            <a:r>
              <a:rPr lang="en-GB" sz="4800" dirty="0"/>
              <a:t>that can kill worshippers.</a:t>
            </a:r>
          </a:p>
        </p:txBody>
      </p:sp>
    </p:spTree>
    <p:extLst>
      <p:ext uri="{BB962C8B-B14F-4D97-AF65-F5344CB8AC3E}">
        <p14:creationId xmlns:p14="http://schemas.microsoft.com/office/powerpoint/2010/main" val="3860857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Moses_PPTX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821764" y="440175"/>
            <a:ext cx="10563413" cy="6093976"/>
          </a:xfrm>
          <a:prstGeom prst="rect">
            <a:avLst/>
          </a:prstGeom>
          <a:noFill/>
        </p:spPr>
        <p:txBody>
          <a:bodyPr wrap="square" rtlCol="0">
            <a:spAutoFit/>
          </a:bodyPr>
          <a:lstStyle/>
          <a:p>
            <a:r>
              <a:rPr lang="en-GB" sz="3000" dirty="0"/>
              <a:t>God’s people had seen and experienced a miraculous deliverance from the hands of the Egyptians. </a:t>
            </a:r>
          </a:p>
          <a:p>
            <a:r>
              <a:rPr lang="en-GB" sz="3000" dirty="0"/>
              <a:t> </a:t>
            </a:r>
          </a:p>
          <a:p>
            <a:r>
              <a:rPr lang="en-GB" sz="3000" dirty="0"/>
              <a:t>We like the Hebrews have seen a decisive victory. </a:t>
            </a:r>
            <a:br>
              <a:rPr lang="en-GB" sz="3000" dirty="0"/>
            </a:br>
            <a:r>
              <a:rPr lang="en-GB" sz="3000" dirty="0"/>
              <a:t>The Hebrews were set free from slavery in Egypt. We have been set free from the power of sin and death through Jesus Christ. His death upon the cross and his resurrection from the dead has bought us freedom.</a:t>
            </a:r>
          </a:p>
          <a:p>
            <a:r>
              <a:rPr lang="en-GB" sz="3000" dirty="0"/>
              <a:t> </a:t>
            </a:r>
          </a:p>
          <a:p>
            <a:r>
              <a:rPr lang="en-GB" sz="3000" dirty="0"/>
              <a:t>Like the Hebrews, we too are on a journey to the promised land. This place is not our home we are passing through this world. And like the Hebrews, we have and will continue to encounter foes along the way.</a:t>
            </a:r>
          </a:p>
        </p:txBody>
      </p:sp>
    </p:spTree>
    <p:extLst>
      <p:ext uri="{BB962C8B-B14F-4D97-AF65-F5344CB8AC3E}">
        <p14:creationId xmlns:p14="http://schemas.microsoft.com/office/powerpoint/2010/main" val="485554018"/>
      </p:ext>
    </p:extLst>
  </p:cSld>
  <p:clrMapOvr>
    <a:masterClrMapping/>
  </p:clrMapOvr>
</p:sld>
</file>

<file path=ppt/theme/theme1.xml><?xml version="1.0" encoding="utf-8"?>
<a:theme xmlns:a="http://schemas.openxmlformats.org/drawingml/2006/main" name="Berlin">
  <a:themeElements>
    <a:clrScheme name="Custom 6">
      <a:dk1>
        <a:sysClr val="windowText" lastClr="000000"/>
      </a:dk1>
      <a:lt1>
        <a:sysClr val="window" lastClr="FFFFFF"/>
      </a:lt1>
      <a:dk2>
        <a:srgbClr val="19285D"/>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
  <TotalTime>944</TotalTime>
  <Words>1435</Words>
  <Application>Microsoft Office PowerPoint</Application>
  <PresentationFormat>Widescreen</PresentationFormat>
  <Paragraphs>80</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Trebuchet MS</vt:lpstr>
      <vt:lpstr>Berlin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Pozzo</dc:creator>
  <cp:lastModifiedBy>Robert Bishop</cp:lastModifiedBy>
  <cp:revision>211</cp:revision>
  <dcterms:created xsi:type="dcterms:W3CDTF">2020-06-30T19:22:25Z</dcterms:created>
  <dcterms:modified xsi:type="dcterms:W3CDTF">2020-11-15T16:11:18Z</dcterms:modified>
</cp:coreProperties>
</file>