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2" r:id="rId3"/>
    <p:sldId id="274" r:id="rId4"/>
    <p:sldId id="264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5" r:id="rId14"/>
    <p:sldId id="276" r:id="rId15"/>
    <p:sldId id="277" r:id="rId16"/>
    <p:sldId id="278" r:id="rId17"/>
    <p:sldId id="295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9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8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9BDDF-32F1-9C42-9EE3-0935D8F9192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3771-76FD-2043-BD19-73C78DA9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5691" y="3127322"/>
            <a:ext cx="5998309" cy="2771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GB" sz="5400" b="1" dirty="0">
                <a:solidFill>
                  <a:srgbClr val="FFFFFF"/>
                </a:solidFill>
              </a:rPr>
              <a:t>The Importance of Wise Counsel and Shared Leadership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3600" dirty="0">
                <a:solidFill>
                  <a:srgbClr val="FFFFFF"/>
                </a:solidFill>
              </a:rPr>
              <a:t>Exodus 18</a:t>
            </a:r>
          </a:p>
        </p:txBody>
      </p:sp>
    </p:spTree>
    <p:extLst>
      <p:ext uri="{BB962C8B-B14F-4D97-AF65-F5344CB8AC3E}">
        <p14:creationId xmlns:p14="http://schemas.microsoft.com/office/powerpoint/2010/main" val="12441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C7637C9-C17B-43E9-B3BE-F60F38B8D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6" t="1787"/>
          <a:stretch/>
        </p:blipFill>
        <p:spPr>
          <a:xfrm>
            <a:off x="2243579" y="122548"/>
            <a:ext cx="4779674" cy="673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53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950" y="766609"/>
            <a:ext cx="8203001" cy="611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800" i="1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Now Jethro, the priest of Midian and father in law of Moses, heard of </a:t>
            </a:r>
            <a:r>
              <a:rPr lang="en-GB" sz="48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everything God had done </a:t>
            </a:r>
            <a:r>
              <a:rPr lang="en-GB" sz="4800" i="1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for Moses and for his people Israel, and how the Lord had brought Israel out of Egypt</a:t>
            </a:r>
            <a:r>
              <a:rPr lang="en-GB" sz="48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800" dirty="0">
                <a:solidFill>
                  <a:schemeClr val="bg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(Exodus 18:1, NIV)</a:t>
            </a:r>
            <a:endParaRPr lang="en-GB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6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A287D44-D73B-433D-923A-B94F8543B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77" y="0"/>
            <a:ext cx="44786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6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1BB36-BA4F-41BF-A655-6EFD63936004}"/>
              </a:ext>
            </a:extLst>
          </p:cNvPr>
          <p:cNvSpPr txBox="1"/>
          <p:nvPr/>
        </p:nvSpPr>
        <p:spPr>
          <a:xfrm>
            <a:off x="320510" y="282804"/>
            <a:ext cx="8521831" cy="562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Moses told his father in law about </a:t>
            </a:r>
            <a:r>
              <a:rPr lang="en-GB" sz="44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everything the Lord had done </a:t>
            </a:r>
            <a:r>
              <a:rPr lang="en-GB" sz="4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to Pharaoh and the Egyptians for Israel’s sake and about all the hardships they had met along the way and how </a:t>
            </a:r>
            <a:r>
              <a:rPr lang="en-GB" sz="44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the Lord had saved them</a:t>
            </a:r>
            <a:r>
              <a:rPr lang="en-GB" sz="4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r>
              <a:rPr lang="en-GB" sz="44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4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(Exodus 18: 8, NIV)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6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51846-2868-4F1C-AFFA-88B4478A4466}"/>
              </a:ext>
            </a:extLst>
          </p:cNvPr>
          <p:cNvSpPr txBox="1"/>
          <p:nvPr/>
        </p:nvSpPr>
        <p:spPr>
          <a:xfrm>
            <a:off x="207390" y="235671"/>
            <a:ext cx="8738647" cy="6549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0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Jethro was delighted </a:t>
            </a:r>
            <a:r>
              <a:rPr lang="en-GB" sz="4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to hear about all the good things the Lord had done for Israel in rescuing them from the hand of the Egyptians. He said, “</a:t>
            </a:r>
            <a:r>
              <a:rPr lang="en-GB" sz="40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Praise be to the Lord</a:t>
            </a:r>
            <a:r>
              <a:rPr lang="en-GB" sz="4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who rescued you from the hand of the Egyptians. Now I know that </a:t>
            </a:r>
            <a:r>
              <a:rPr lang="en-GB" sz="40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the Lord is greater than all other gods</a:t>
            </a:r>
            <a:r>
              <a:rPr lang="en-GB" sz="4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for he did this to those who had treated Israel arrogantly.”</a:t>
            </a:r>
            <a:r>
              <a:rPr lang="en-GB" sz="40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0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(Exodus 18:9-11, NIV)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61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6D243E2-81AB-4757-ACBA-736EB2EE6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555"/>
            <a:ext cx="9144000" cy="620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1649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0C8853-52E0-43E0-99B2-4D17766DBA12}"/>
              </a:ext>
            </a:extLst>
          </p:cNvPr>
          <p:cNvSpPr txBox="1"/>
          <p:nvPr/>
        </p:nvSpPr>
        <p:spPr>
          <a:xfrm>
            <a:off x="263950" y="216815"/>
            <a:ext cx="8597245" cy="6115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8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Then Jethro, Moses’ father in law, brought a burnt offering and other </a:t>
            </a:r>
            <a:r>
              <a:rPr lang="en-GB" sz="48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sacrifices to God</a:t>
            </a:r>
            <a:r>
              <a:rPr lang="en-GB" sz="48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and Aaron came with all the elders of Israel to </a:t>
            </a:r>
            <a:r>
              <a:rPr lang="en-GB" sz="48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eat bread</a:t>
            </a:r>
            <a:r>
              <a:rPr lang="en-GB" sz="48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with Moses’ father in law </a:t>
            </a:r>
            <a:r>
              <a:rPr lang="en-GB" sz="48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in the presence of God</a:t>
            </a:r>
            <a:r>
              <a:rPr lang="en-GB" sz="48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r>
              <a:rPr lang="en-GB" sz="48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8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(Exodus 8:12, NIV)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6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5" name="Picture 4" descr="A picture containing text, outdoor, old, painting&#10;&#10;Description automatically generated">
            <a:extLst>
              <a:ext uri="{FF2B5EF4-FFF2-40B4-BE49-F238E27FC236}">
                <a16:creationId xmlns:a16="http://schemas.microsoft.com/office/drawing/2014/main" id="{22E3C0FB-B537-4C9C-87A6-39EC9CD5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657225"/>
            <a:ext cx="6715125" cy="55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558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ED1E32-70BE-4681-B0FB-3052F4433188}"/>
              </a:ext>
            </a:extLst>
          </p:cNvPr>
          <p:cNvSpPr txBox="1"/>
          <p:nvPr/>
        </p:nvSpPr>
        <p:spPr>
          <a:xfrm>
            <a:off x="575035" y="329939"/>
            <a:ext cx="8012784" cy="651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“Return to your home, and declare </a:t>
            </a:r>
            <a:r>
              <a:rPr lang="en-GB" sz="7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how much God has done for you</a:t>
            </a:r>
            <a:r>
              <a:rPr lang="en-GB" sz="7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.”</a:t>
            </a:r>
            <a:r>
              <a:rPr lang="en-GB" sz="72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72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(Luke 8:39, NIV)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77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4" name="Picture 3" descr="Text, calendar&#10;&#10;Description automatically generated">
            <a:extLst>
              <a:ext uri="{FF2B5EF4-FFF2-40B4-BE49-F238E27FC236}">
                <a16:creationId xmlns:a16="http://schemas.microsoft.com/office/drawing/2014/main" id="{B5D98E1D-75F7-4556-A66A-A94BE8629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728" y="338395"/>
            <a:ext cx="6353666" cy="618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54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0C9C7-BDD0-4B61-B7F2-902C513C6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249" y="0"/>
            <a:ext cx="58735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447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FDF949-36CF-44B8-B068-36955327D389}"/>
              </a:ext>
            </a:extLst>
          </p:cNvPr>
          <p:cNvSpPr txBox="1"/>
          <p:nvPr/>
        </p:nvSpPr>
        <p:spPr>
          <a:xfrm>
            <a:off x="301658" y="292231"/>
            <a:ext cx="8512404" cy="5266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8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“What you are doing is not good. You and these people who come to you will only </a:t>
            </a:r>
            <a:r>
              <a:rPr lang="en-GB" sz="48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wear yourselves out</a:t>
            </a:r>
            <a:r>
              <a:rPr lang="en-GB" sz="48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 The work is too heavy for you; you </a:t>
            </a:r>
            <a:r>
              <a:rPr lang="en-GB" sz="48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cannot handle it alone</a:t>
            </a:r>
            <a:r>
              <a:rPr lang="en-GB" sz="48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.”</a:t>
            </a:r>
            <a:r>
              <a:rPr lang="en-GB" sz="48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algn="r">
              <a:lnSpc>
                <a:spcPct val="115000"/>
              </a:lnSpc>
              <a:spcAft>
                <a:spcPts val="1000"/>
              </a:spcAft>
            </a:pPr>
            <a:r>
              <a:rPr lang="en-GB" sz="48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(Exodus 18:18, NIV)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0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4" name="Picture 3" descr="A picture containing text, person, picture frame, crowd&#10;&#10;Description automatically generated">
            <a:extLst>
              <a:ext uri="{FF2B5EF4-FFF2-40B4-BE49-F238E27FC236}">
                <a16:creationId xmlns:a16="http://schemas.microsoft.com/office/drawing/2014/main" id="{8C5F01B0-1C5D-48C4-B43E-E21D906C4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13" y="0"/>
            <a:ext cx="65265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44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06351-E82A-43D9-9688-27B35DB6C29A}"/>
              </a:ext>
            </a:extLst>
          </p:cNvPr>
          <p:cNvSpPr txBox="1"/>
          <p:nvPr/>
        </p:nvSpPr>
        <p:spPr>
          <a:xfrm>
            <a:off x="216816" y="386500"/>
            <a:ext cx="8729221" cy="589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5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“You must be the people’s representative before God and bring their disputes to him. </a:t>
            </a:r>
            <a:r>
              <a:rPr lang="en-GB" sz="54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Teach them the way to live</a:t>
            </a:r>
            <a:r>
              <a:rPr lang="en-GB" sz="5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and the duties they are to perform.”</a:t>
            </a:r>
            <a:r>
              <a:rPr lang="en-GB" sz="54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54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(Exodus 18:19-20, NIV)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50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FD7040-34CB-4196-8249-E6AE69FAB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25" y="603315"/>
            <a:ext cx="8500765" cy="566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636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10E9AE-A622-4660-9E8D-FA6698E84B1B}"/>
              </a:ext>
            </a:extLst>
          </p:cNvPr>
          <p:cNvSpPr txBox="1"/>
          <p:nvPr/>
        </p:nvSpPr>
        <p:spPr>
          <a:xfrm>
            <a:off x="414779" y="226243"/>
            <a:ext cx="8314442" cy="589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5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Live as children of light (for the fruit of the light consists in all goodness, righteousness and truth) and </a:t>
            </a:r>
            <a:r>
              <a:rPr lang="en-GB" sz="54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find out what pleases the Lord</a:t>
            </a:r>
            <a:r>
              <a:rPr lang="en-GB" sz="5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r>
              <a:rPr lang="en-GB" sz="54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54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(Ephesians 5:8-10, NIV)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57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3DBD2-22A4-434D-B1E5-346A6C920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8701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D74306-790A-487F-AC61-1EE9E3CCDBE1}"/>
              </a:ext>
            </a:extLst>
          </p:cNvPr>
          <p:cNvSpPr txBox="1"/>
          <p:nvPr/>
        </p:nvSpPr>
        <p:spPr>
          <a:xfrm>
            <a:off x="320511" y="235671"/>
            <a:ext cx="8597246" cy="6549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I urge, then, first of all, that petitions, prayers, intercession and thanksgiving be </a:t>
            </a:r>
            <a:r>
              <a:rPr lang="en-GB" sz="40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made for all people </a:t>
            </a:r>
            <a:r>
              <a:rPr lang="en-GB" sz="4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– for kings and all those in authority, that we may live peaceful and quiet lives in all godliness and holiness. This is good, and </a:t>
            </a:r>
            <a:r>
              <a:rPr lang="en-GB" sz="40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pleases God our Saviour</a:t>
            </a:r>
            <a:r>
              <a:rPr lang="en-GB" sz="4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who wants all people to be saved and to come to a knowledge of the truth.</a:t>
            </a:r>
            <a:r>
              <a:rPr lang="en-GB" sz="40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40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(1 Timothy 2:1-4, NIV)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91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78BB6-D0C4-4B2F-8EB7-97047A91BBB3}"/>
              </a:ext>
            </a:extLst>
          </p:cNvPr>
          <p:cNvSpPr txBox="1"/>
          <p:nvPr/>
        </p:nvSpPr>
        <p:spPr>
          <a:xfrm>
            <a:off x="386499" y="348792"/>
            <a:ext cx="8371002" cy="5466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[Select] </a:t>
            </a:r>
            <a:r>
              <a:rPr lang="en-GB" sz="60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capable</a:t>
            </a:r>
            <a:r>
              <a:rPr lang="en-GB" sz="6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men from all the people – men who </a:t>
            </a:r>
            <a:r>
              <a:rPr lang="en-GB" sz="60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fear God</a:t>
            </a:r>
            <a:r>
              <a:rPr lang="en-GB" sz="6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60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trustworthy</a:t>
            </a:r>
            <a:r>
              <a:rPr lang="en-GB" sz="6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men who </a:t>
            </a:r>
            <a:r>
              <a:rPr lang="en-GB" sz="60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hate dishonest gain</a:t>
            </a:r>
            <a:r>
              <a:rPr lang="en-GB" sz="6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…</a:t>
            </a:r>
            <a:r>
              <a:rPr lang="en-GB" sz="60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0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(Exodus 18:21, NIV)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18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20AF4-E088-4C05-BCDD-A49A19ED428F}"/>
              </a:ext>
            </a:extLst>
          </p:cNvPr>
          <p:cNvSpPr txBox="1"/>
          <p:nvPr/>
        </p:nvSpPr>
        <p:spPr>
          <a:xfrm>
            <a:off x="320511" y="188536"/>
            <a:ext cx="8644380" cy="652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The midwives, however, </a:t>
            </a:r>
            <a:r>
              <a:rPr lang="en-GB" sz="60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feared God</a:t>
            </a:r>
            <a:r>
              <a:rPr lang="en-GB" sz="60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and did not do what the king of Egypt had told them to do; they let the boys live.</a:t>
            </a:r>
            <a:r>
              <a:rPr lang="en-GB" sz="60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0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(Exodus 1:17, NIV)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06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E752A-5B1E-48F3-A638-C406EF5D8DC9}"/>
              </a:ext>
            </a:extLst>
          </p:cNvPr>
          <p:cNvSpPr txBox="1"/>
          <p:nvPr/>
        </p:nvSpPr>
        <p:spPr>
          <a:xfrm>
            <a:off x="75414" y="2142"/>
            <a:ext cx="8644379" cy="6979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Now the overseer is to be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above reproach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faithful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to his wife,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temperate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self-controlled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respectable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hospitable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able to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teach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not given to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drunkenness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not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violent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but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gentle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not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quarrelsome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not a lover of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money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 He must manage his own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family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well and see that his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children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obey him, and he must do so in a manner worthy of full respect… He must not be a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recent convert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or he may become conceited and fall under the same judgment as the devil.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He must also have a good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reputation with outsiders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so that he will not fall into disgrace and into the devil’s trap.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1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69322-6BCD-4052-83C0-AB93FE586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86" y="351339"/>
            <a:ext cx="7503735" cy="61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781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5D386-3CEA-4174-92BF-BA918F42F0E3}"/>
              </a:ext>
            </a:extLst>
          </p:cNvPr>
          <p:cNvSpPr txBox="1"/>
          <p:nvPr/>
        </p:nvSpPr>
        <p:spPr>
          <a:xfrm>
            <a:off x="320510" y="235670"/>
            <a:ext cx="849355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In the same way, deacons are to be worthy of </a:t>
            </a:r>
            <a:r>
              <a:rPr lang="en-GB" sz="44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respect</a:t>
            </a:r>
            <a:r>
              <a:rPr lang="en-GB" sz="4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44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sincere</a:t>
            </a:r>
            <a:r>
              <a:rPr lang="en-GB" sz="4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not indulging in much </a:t>
            </a:r>
            <a:r>
              <a:rPr lang="en-GB" sz="44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wine</a:t>
            </a:r>
            <a:r>
              <a:rPr lang="en-GB" sz="4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, and not pursuing </a:t>
            </a:r>
            <a:r>
              <a:rPr lang="en-GB" sz="44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dishonest gain</a:t>
            </a:r>
            <a:r>
              <a:rPr lang="en-GB" sz="4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 They must keep hold of the </a:t>
            </a:r>
            <a:r>
              <a:rPr lang="en-GB" sz="44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deep truths</a:t>
            </a:r>
            <a:r>
              <a:rPr lang="en-GB" sz="4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of the faith with a </a:t>
            </a:r>
            <a:r>
              <a:rPr lang="en-GB" sz="44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clear conscience</a:t>
            </a:r>
            <a:r>
              <a:rPr lang="en-GB" sz="44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 They must first be tested; and then if there is nothing against them, let them serve as deacons.</a:t>
            </a:r>
            <a:r>
              <a:rPr lang="en-GB" sz="44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r"/>
            <a:r>
              <a:rPr lang="en-GB" sz="44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(1 Timothy 3:2-10, NIV)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70886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BEF3D-C286-4814-B454-E876BB405394}"/>
              </a:ext>
            </a:extLst>
          </p:cNvPr>
          <p:cNvSpPr txBox="1"/>
          <p:nvPr/>
        </p:nvSpPr>
        <p:spPr>
          <a:xfrm>
            <a:off x="301658" y="282803"/>
            <a:ext cx="8521831" cy="5990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6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Here is a trustworthy saying: whoever aspires to be an overseer </a:t>
            </a:r>
            <a:r>
              <a:rPr lang="en-GB" sz="66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desires a noble task</a:t>
            </a:r>
            <a:r>
              <a:rPr lang="en-GB" sz="66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r>
              <a:rPr lang="en-GB" sz="66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66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(1 Timothy 3:1, NIV)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4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2E0AF-BA25-450E-B4DE-1F676FC92217}"/>
              </a:ext>
            </a:extLst>
          </p:cNvPr>
          <p:cNvSpPr txBox="1"/>
          <p:nvPr/>
        </p:nvSpPr>
        <p:spPr>
          <a:xfrm>
            <a:off x="339365" y="301658"/>
            <a:ext cx="8436990" cy="641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To the elders among you, I appeal as a fellow elder and a witness of Christ’s sufferings who also will share in the glory to be revealed: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be shepherds of God’s flock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that is under your care, watching over them –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not because you must, but because you are willing, as God wants you to be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; not pursuing dishonest gain, but eager to serve; not lording it over those entrusted to you, but being examples to the flock. And when the Chief Shepherd appears, </a:t>
            </a:r>
            <a:r>
              <a:rPr lang="en-GB" sz="3200" i="1" dirty="0">
                <a:solidFill>
                  <a:srgbClr val="FFFF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you will receive the crown of glory that will never fade away</a:t>
            </a:r>
            <a:r>
              <a:rPr lang="en-GB" sz="3200" i="1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r>
              <a:rPr lang="en-GB" sz="32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57200" algn="r"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solidFill>
                  <a:srgbClr val="FFFFFF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(1 Peter 5:1-4, NIV)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4" name="Picture 3" descr="A picture containing text, book, outdoor, old&#10;&#10;Description automatically generated">
            <a:extLst>
              <a:ext uri="{FF2B5EF4-FFF2-40B4-BE49-F238E27FC236}">
                <a16:creationId xmlns:a16="http://schemas.microsoft.com/office/drawing/2014/main" id="{BCCF97BE-0195-4C2B-9B31-64F5D9EB9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450" y="0"/>
            <a:ext cx="60030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07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950" y="766609"/>
            <a:ext cx="820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</a:rPr>
              <a:t>Text in slide…..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EAA5B67D-2159-4485-92F4-1F2C56AFF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66" y="0"/>
            <a:ext cx="46662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6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950" y="766609"/>
            <a:ext cx="820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</a:rPr>
              <a:t>Text in slide…..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1974E-A54A-4DE7-826E-D337B09E6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3" y="0"/>
            <a:ext cx="84797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812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950" y="766609"/>
            <a:ext cx="820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FA6F9-281C-4B64-9DEA-D1492162C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73" y="989814"/>
            <a:ext cx="8561158" cy="484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798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950" y="766609"/>
            <a:ext cx="820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</a:rPr>
              <a:t>Text in slide…..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54E8A-6B1B-4198-8B14-FAA3D673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18" y="0"/>
            <a:ext cx="57565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92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25289-958E-482E-A9B1-D1AC9EB5E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32" y="365760"/>
            <a:ext cx="4745736" cy="612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22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3B30F-C1E4-4614-ADA7-121364A65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95"/>
            <a:ext cx="9144000" cy="675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1156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847</Words>
  <Application>Microsoft Macintosh PowerPoint</Application>
  <PresentationFormat>On-screen Show (4:3)</PresentationFormat>
  <Paragraphs>35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Goudy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Pozzo</dc:creator>
  <cp:lastModifiedBy>Derek Macallan</cp:lastModifiedBy>
  <cp:revision>29</cp:revision>
  <dcterms:created xsi:type="dcterms:W3CDTF">2020-08-25T19:05:57Z</dcterms:created>
  <dcterms:modified xsi:type="dcterms:W3CDTF">2020-11-16T08:49:39Z</dcterms:modified>
</cp:coreProperties>
</file>