
<file path=[Content_Types].xml><?xml version="1.0" encoding="utf-8"?>
<Types xmlns="http://schemas.openxmlformats.org/package/2006/content-types">
  <Default Extension="xml" ContentType="application/xml"/>
  <Default Extension="jpg" ContentType="image/jpeg"/>
  <Default Extension="jpeg" ContentType="image/jpeg"/>
  <Default Extension="mp4" ContentType="video/unknown"/>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3" r:id="rId1"/>
    <p:sldMasterId id="2147483648" r:id="rId2"/>
    <p:sldMasterId id="2147483661" r:id="rId3"/>
  </p:sldMasterIdLst>
  <p:sldIdLst>
    <p:sldId id="326" r:id="rId4"/>
    <p:sldId id="301" r:id="rId5"/>
    <p:sldId id="290" r:id="rId6"/>
    <p:sldId id="303" r:id="rId7"/>
    <p:sldId id="304" r:id="rId8"/>
    <p:sldId id="305" r:id="rId9"/>
    <p:sldId id="306" r:id="rId10"/>
    <p:sldId id="307" r:id="rId11"/>
    <p:sldId id="308" r:id="rId12"/>
    <p:sldId id="309" r:id="rId13"/>
    <p:sldId id="322" r:id="rId14"/>
    <p:sldId id="291" r:id="rId15"/>
    <p:sldId id="324" r:id="rId16"/>
    <p:sldId id="292" r:id="rId17"/>
    <p:sldId id="310" r:id="rId18"/>
    <p:sldId id="293" r:id="rId19"/>
    <p:sldId id="294" r:id="rId20"/>
    <p:sldId id="311" r:id="rId21"/>
    <p:sldId id="312" r:id="rId22"/>
    <p:sldId id="282" r:id="rId23"/>
    <p:sldId id="302" r:id="rId24"/>
    <p:sldId id="275" r:id="rId25"/>
    <p:sldId id="276" r:id="rId26"/>
    <p:sldId id="278" r:id="rId27"/>
    <p:sldId id="277" r:id="rId28"/>
    <p:sldId id="323"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8"/>
    <p:restoredTop sz="94649"/>
  </p:normalViewPr>
  <p:slideViewPr>
    <p:cSldViewPr snapToGrid="0" snapToObjects="1">
      <p:cViewPr varScale="1">
        <p:scale>
          <a:sx n="95" d="100"/>
          <a:sy n="95" d="100"/>
        </p:scale>
        <p:origin x="-120" y="-6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a:prstGeom prst="rect">
            <a:avLst/>
          </a:prstGeom>
        </p:spPr>
        <p:txBody>
          <a:bodyPr/>
          <a:lstStyle/>
          <a:p>
            <a:r>
              <a:rPr lang="en-GB" smtClean="0"/>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609600" y="6356350"/>
            <a:ext cx="2844800" cy="365125"/>
          </a:xfrm>
          <a:prstGeom prst="rect">
            <a:avLst/>
          </a:prstGeom>
        </p:spPr>
        <p:txBody>
          <a:bodyPr/>
          <a:lstStyle/>
          <a:p>
            <a:fld id="{564E917A-48EB-C042-BDC5-7A4C88DB36C2}" type="datetimeFigureOut">
              <a:rPr lang="en-US" smtClean="0"/>
              <a:t>08/01/21</a:t>
            </a:fld>
            <a:endParaRPr lang="en-US"/>
          </a:p>
        </p:txBody>
      </p:sp>
      <p:sp>
        <p:nvSpPr>
          <p:cNvPr id="5" name="Footer Placeholder 4"/>
          <p:cNvSpPr>
            <a:spLocks noGrp="1"/>
          </p:cNvSpPr>
          <p:nvPr>
            <p:ph type="ftr" sz="quarter" idx="11"/>
          </p:nvPr>
        </p:nvSpPr>
        <p:spPr>
          <a:xfrm>
            <a:off x="4165600" y="6356350"/>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0"/>
            <a:ext cx="2844800" cy="365125"/>
          </a:xfrm>
          <a:prstGeom prst="rect">
            <a:avLst/>
          </a:prstGeom>
        </p:spPr>
        <p:txBody>
          <a:bodyPr/>
          <a:lstStyle/>
          <a:p>
            <a:fld id="{2DAEABB9-20A3-B349-83A2-8BF4A3338484}" type="slidenum">
              <a:rPr lang="en-US" smtClean="0"/>
              <a:t>‹#›</a:t>
            </a:fld>
            <a:endParaRPr lang="en-US"/>
          </a:p>
        </p:txBody>
      </p:sp>
    </p:spTree>
    <p:extLst>
      <p:ext uri="{BB962C8B-B14F-4D97-AF65-F5344CB8AC3E}">
        <p14:creationId xmlns:p14="http://schemas.microsoft.com/office/powerpoint/2010/main" val="1207946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a:xfrm>
            <a:off x="609600" y="1600200"/>
            <a:ext cx="10972800" cy="4525963"/>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609600" y="6356350"/>
            <a:ext cx="2844800" cy="365125"/>
          </a:xfrm>
          <a:prstGeom prst="rect">
            <a:avLst/>
          </a:prstGeom>
        </p:spPr>
        <p:txBody>
          <a:bodyPr/>
          <a:lstStyle/>
          <a:p>
            <a:fld id="{564E917A-48EB-C042-BDC5-7A4C88DB36C2}" type="datetimeFigureOut">
              <a:rPr lang="en-US" smtClean="0"/>
              <a:t>08/01/21</a:t>
            </a:fld>
            <a:endParaRPr lang="en-US"/>
          </a:p>
        </p:txBody>
      </p:sp>
      <p:sp>
        <p:nvSpPr>
          <p:cNvPr id="5" name="Footer Placeholder 4"/>
          <p:cNvSpPr>
            <a:spLocks noGrp="1"/>
          </p:cNvSpPr>
          <p:nvPr>
            <p:ph type="ftr" sz="quarter" idx="11"/>
          </p:nvPr>
        </p:nvSpPr>
        <p:spPr>
          <a:xfrm>
            <a:off x="4165600" y="6356350"/>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0"/>
            <a:ext cx="2844800" cy="365125"/>
          </a:xfrm>
          <a:prstGeom prst="rect">
            <a:avLst/>
          </a:prstGeom>
        </p:spPr>
        <p:txBody>
          <a:bodyPr/>
          <a:lstStyle/>
          <a:p>
            <a:fld id="{2DAEABB9-20A3-B349-83A2-8BF4A3338484}" type="slidenum">
              <a:rPr lang="en-US" smtClean="0"/>
              <a:t>‹#›</a:t>
            </a:fld>
            <a:endParaRPr lang="en-US"/>
          </a:p>
        </p:txBody>
      </p:sp>
    </p:spTree>
    <p:extLst>
      <p:ext uri="{BB962C8B-B14F-4D97-AF65-F5344CB8AC3E}">
        <p14:creationId xmlns:p14="http://schemas.microsoft.com/office/powerpoint/2010/main" val="273837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a:prstGeom prst="rect">
            <a:avLst/>
          </a:prstGeo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609600" y="274638"/>
            <a:ext cx="8077200" cy="5851525"/>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609600" y="6356350"/>
            <a:ext cx="2844800" cy="365125"/>
          </a:xfrm>
          <a:prstGeom prst="rect">
            <a:avLst/>
          </a:prstGeom>
        </p:spPr>
        <p:txBody>
          <a:bodyPr/>
          <a:lstStyle/>
          <a:p>
            <a:fld id="{564E917A-48EB-C042-BDC5-7A4C88DB36C2}" type="datetimeFigureOut">
              <a:rPr lang="en-US" smtClean="0"/>
              <a:t>08/01/21</a:t>
            </a:fld>
            <a:endParaRPr lang="en-US"/>
          </a:p>
        </p:txBody>
      </p:sp>
      <p:sp>
        <p:nvSpPr>
          <p:cNvPr id="5" name="Footer Placeholder 4"/>
          <p:cNvSpPr>
            <a:spLocks noGrp="1"/>
          </p:cNvSpPr>
          <p:nvPr>
            <p:ph type="ftr" sz="quarter" idx="11"/>
          </p:nvPr>
        </p:nvSpPr>
        <p:spPr>
          <a:xfrm>
            <a:off x="4165600" y="6356350"/>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0"/>
            <a:ext cx="2844800" cy="365125"/>
          </a:xfrm>
          <a:prstGeom prst="rect">
            <a:avLst/>
          </a:prstGeom>
        </p:spPr>
        <p:txBody>
          <a:bodyPr/>
          <a:lstStyle/>
          <a:p>
            <a:fld id="{2DAEABB9-20A3-B349-83A2-8BF4A3338484}" type="slidenum">
              <a:rPr lang="en-US" smtClean="0"/>
              <a:t>‹#›</a:t>
            </a:fld>
            <a:endParaRPr lang="en-US"/>
          </a:p>
        </p:txBody>
      </p:sp>
    </p:spTree>
    <p:extLst>
      <p:ext uri="{BB962C8B-B14F-4D97-AF65-F5344CB8AC3E}">
        <p14:creationId xmlns:p14="http://schemas.microsoft.com/office/powerpoint/2010/main" val="7209024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67898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A940150D-C44D-1B42-A750-6FD2090C67CF}" type="datetimeFigureOut">
              <a:rPr lang="en-US" smtClean="0"/>
              <a:t>08/01/21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0FBB95-7A7C-BE48-BBB7-6EAF935030F4}" type="slidenum">
              <a:rPr lang="en-US" smtClean="0"/>
              <a:t>‹#›</a:t>
            </a:fld>
            <a:endParaRPr lang="en-US"/>
          </a:p>
        </p:txBody>
      </p:sp>
    </p:spTree>
    <p:extLst>
      <p:ext uri="{BB962C8B-B14F-4D97-AF65-F5344CB8AC3E}">
        <p14:creationId xmlns:p14="http://schemas.microsoft.com/office/powerpoint/2010/main" val="1761765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940150D-C44D-1B42-A750-6FD2090C67CF}" type="datetimeFigureOut">
              <a:rPr lang="en-US" smtClean="0"/>
              <a:t>08/01/21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0FBB95-7A7C-BE48-BBB7-6EAF935030F4}" type="slidenum">
              <a:rPr lang="en-US" smtClean="0"/>
              <a:t>‹#›</a:t>
            </a:fld>
            <a:endParaRPr lang="en-US"/>
          </a:p>
        </p:txBody>
      </p:sp>
    </p:spTree>
    <p:extLst>
      <p:ext uri="{BB962C8B-B14F-4D97-AF65-F5344CB8AC3E}">
        <p14:creationId xmlns:p14="http://schemas.microsoft.com/office/powerpoint/2010/main" val="20520423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A940150D-C44D-1B42-A750-6FD2090C67CF}" type="datetimeFigureOut">
              <a:rPr lang="en-US" smtClean="0"/>
              <a:t>08/01/21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0FBB95-7A7C-BE48-BBB7-6EAF935030F4}" type="slidenum">
              <a:rPr lang="en-US" smtClean="0"/>
              <a:t>‹#›</a:t>
            </a:fld>
            <a:endParaRPr lang="en-US"/>
          </a:p>
        </p:txBody>
      </p:sp>
    </p:spTree>
    <p:extLst>
      <p:ext uri="{BB962C8B-B14F-4D97-AF65-F5344CB8AC3E}">
        <p14:creationId xmlns:p14="http://schemas.microsoft.com/office/powerpoint/2010/main" val="4132510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A940150D-C44D-1B42-A750-6FD2090C67CF}" type="datetimeFigureOut">
              <a:rPr lang="en-US" smtClean="0"/>
              <a:t>08/01/21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0FBB95-7A7C-BE48-BBB7-6EAF935030F4}" type="slidenum">
              <a:rPr lang="en-US" smtClean="0"/>
              <a:t>‹#›</a:t>
            </a:fld>
            <a:endParaRPr lang="en-US"/>
          </a:p>
        </p:txBody>
      </p:sp>
    </p:spTree>
    <p:extLst>
      <p:ext uri="{BB962C8B-B14F-4D97-AF65-F5344CB8AC3E}">
        <p14:creationId xmlns:p14="http://schemas.microsoft.com/office/powerpoint/2010/main" val="4055518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A940150D-C44D-1B42-A750-6FD2090C67CF}" type="datetimeFigureOut">
              <a:rPr lang="en-US" smtClean="0"/>
              <a:t>08/01/21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0FBB95-7A7C-BE48-BBB7-6EAF935030F4}" type="slidenum">
              <a:rPr lang="en-US" smtClean="0"/>
              <a:t>‹#›</a:t>
            </a:fld>
            <a:endParaRPr lang="en-US"/>
          </a:p>
        </p:txBody>
      </p:sp>
    </p:spTree>
    <p:extLst>
      <p:ext uri="{BB962C8B-B14F-4D97-AF65-F5344CB8AC3E}">
        <p14:creationId xmlns:p14="http://schemas.microsoft.com/office/powerpoint/2010/main" val="5590644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A940150D-C44D-1B42-A750-6FD2090C67CF}" type="datetimeFigureOut">
              <a:rPr lang="en-US" smtClean="0"/>
              <a:t>08/01/21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0FBB95-7A7C-BE48-BBB7-6EAF935030F4}" type="slidenum">
              <a:rPr lang="en-US" smtClean="0"/>
              <a:t>‹#›</a:t>
            </a:fld>
            <a:endParaRPr lang="en-US"/>
          </a:p>
        </p:txBody>
      </p:sp>
    </p:spTree>
    <p:extLst>
      <p:ext uri="{BB962C8B-B14F-4D97-AF65-F5344CB8AC3E}">
        <p14:creationId xmlns:p14="http://schemas.microsoft.com/office/powerpoint/2010/main" val="3350802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GB" smtClean="0"/>
              <a:t>Click to edit Master title style</a:t>
            </a:r>
            <a:endParaRPr lang="en-US"/>
          </a:p>
        </p:txBody>
      </p:sp>
      <p:sp>
        <p:nvSpPr>
          <p:cNvPr id="3" name="Content Placeholder 2"/>
          <p:cNvSpPr>
            <a:spLocks noGrp="1"/>
          </p:cNvSpPr>
          <p:nvPr>
            <p:ph idx="1"/>
          </p:nvPr>
        </p:nvSpPr>
        <p:spPr>
          <a:xfrm>
            <a:off x="609600" y="1600200"/>
            <a:ext cx="10972800" cy="4525963"/>
          </a:xfrm>
          <a:prstGeom prst="rect">
            <a:avLst/>
          </a:prstGeo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609600" y="6356350"/>
            <a:ext cx="2844800" cy="365125"/>
          </a:xfrm>
          <a:prstGeom prst="rect">
            <a:avLst/>
          </a:prstGeom>
        </p:spPr>
        <p:txBody>
          <a:bodyPr/>
          <a:lstStyle/>
          <a:p>
            <a:fld id="{564E917A-48EB-C042-BDC5-7A4C88DB36C2}" type="datetimeFigureOut">
              <a:rPr lang="en-US" smtClean="0"/>
              <a:t>08/01/21</a:t>
            </a:fld>
            <a:endParaRPr lang="en-US"/>
          </a:p>
        </p:txBody>
      </p:sp>
      <p:sp>
        <p:nvSpPr>
          <p:cNvPr id="5" name="Footer Placeholder 4"/>
          <p:cNvSpPr>
            <a:spLocks noGrp="1"/>
          </p:cNvSpPr>
          <p:nvPr>
            <p:ph type="ftr" sz="quarter" idx="11"/>
          </p:nvPr>
        </p:nvSpPr>
        <p:spPr>
          <a:xfrm>
            <a:off x="4165600" y="6356350"/>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0"/>
            <a:ext cx="2844800" cy="365125"/>
          </a:xfrm>
          <a:prstGeom prst="rect">
            <a:avLst/>
          </a:prstGeom>
        </p:spPr>
        <p:txBody>
          <a:bodyPr/>
          <a:lstStyle/>
          <a:p>
            <a:fld id="{2DAEABB9-20A3-B349-83A2-8BF4A3338484}" type="slidenum">
              <a:rPr lang="en-US" smtClean="0"/>
              <a:t>‹#›</a:t>
            </a:fld>
            <a:endParaRPr lang="en-US"/>
          </a:p>
        </p:txBody>
      </p:sp>
    </p:spTree>
    <p:extLst>
      <p:ext uri="{BB962C8B-B14F-4D97-AF65-F5344CB8AC3E}">
        <p14:creationId xmlns:p14="http://schemas.microsoft.com/office/powerpoint/2010/main" val="1271319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40150D-C44D-1B42-A750-6FD2090C67CF}" type="datetimeFigureOut">
              <a:rPr lang="en-US" smtClean="0"/>
              <a:t>08/01/21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0FBB95-7A7C-BE48-BBB7-6EAF935030F4}" type="slidenum">
              <a:rPr lang="en-US" smtClean="0"/>
              <a:t>‹#›</a:t>
            </a:fld>
            <a:endParaRPr lang="en-US"/>
          </a:p>
        </p:txBody>
      </p:sp>
    </p:spTree>
    <p:extLst>
      <p:ext uri="{BB962C8B-B14F-4D97-AF65-F5344CB8AC3E}">
        <p14:creationId xmlns:p14="http://schemas.microsoft.com/office/powerpoint/2010/main" val="22835943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A940150D-C44D-1B42-A750-6FD2090C67CF}" type="datetimeFigureOut">
              <a:rPr lang="en-US" smtClean="0"/>
              <a:t>08/01/21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0FBB95-7A7C-BE48-BBB7-6EAF935030F4}" type="slidenum">
              <a:rPr lang="en-US" smtClean="0"/>
              <a:t>‹#›</a:t>
            </a:fld>
            <a:endParaRPr lang="en-US"/>
          </a:p>
        </p:txBody>
      </p:sp>
    </p:spTree>
    <p:extLst>
      <p:ext uri="{BB962C8B-B14F-4D97-AF65-F5344CB8AC3E}">
        <p14:creationId xmlns:p14="http://schemas.microsoft.com/office/powerpoint/2010/main" val="40382047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A940150D-C44D-1B42-A750-6FD2090C67CF}" type="datetimeFigureOut">
              <a:rPr lang="en-US" smtClean="0"/>
              <a:t>08/01/21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0FBB95-7A7C-BE48-BBB7-6EAF935030F4}" type="slidenum">
              <a:rPr lang="en-US" smtClean="0"/>
              <a:t>‹#›</a:t>
            </a:fld>
            <a:endParaRPr lang="en-US"/>
          </a:p>
        </p:txBody>
      </p:sp>
    </p:spTree>
    <p:extLst>
      <p:ext uri="{BB962C8B-B14F-4D97-AF65-F5344CB8AC3E}">
        <p14:creationId xmlns:p14="http://schemas.microsoft.com/office/powerpoint/2010/main" val="41394327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940150D-C44D-1B42-A750-6FD2090C67CF}" type="datetimeFigureOut">
              <a:rPr lang="en-US" smtClean="0"/>
              <a:t>08/01/21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0FBB95-7A7C-BE48-BBB7-6EAF935030F4}" type="slidenum">
              <a:rPr lang="en-US" smtClean="0"/>
              <a:t>‹#›</a:t>
            </a:fld>
            <a:endParaRPr lang="en-US"/>
          </a:p>
        </p:txBody>
      </p:sp>
    </p:spTree>
    <p:extLst>
      <p:ext uri="{BB962C8B-B14F-4D97-AF65-F5344CB8AC3E}">
        <p14:creationId xmlns:p14="http://schemas.microsoft.com/office/powerpoint/2010/main" val="8769838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940150D-C44D-1B42-A750-6FD2090C67CF}" type="datetimeFigureOut">
              <a:rPr lang="en-US" smtClean="0"/>
              <a:t>08/01/21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0FBB95-7A7C-BE48-BBB7-6EAF935030F4}" type="slidenum">
              <a:rPr lang="en-US" smtClean="0"/>
              <a:t>‹#›</a:t>
            </a:fld>
            <a:endParaRPr lang="en-US"/>
          </a:p>
        </p:txBody>
      </p:sp>
    </p:spTree>
    <p:extLst>
      <p:ext uri="{BB962C8B-B14F-4D97-AF65-F5344CB8AC3E}">
        <p14:creationId xmlns:p14="http://schemas.microsoft.com/office/powerpoint/2010/main" val="1331362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a:prstGeom prst="rect">
            <a:avLst/>
          </a:prstGeo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963613"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609600" y="6356350"/>
            <a:ext cx="2844800" cy="365125"/>
          </a:xfrm>
          <a:prstGeom prst="rect">
            <a:avLst/>
          </a:prstGeom>
        </p:spPr>
        <p:txBody>
          <a:bodyPr/>
          <a:lstStyle/>
          <a:p>
            <a:fld id="{564E917A-48EB-C042-BDC5-7A4C88DB36C2}" type="datetimeFigureOut">
              <a:rPr lang="en-US" smtClean="0"/>
              <a:t>08/01/21</a:t>
            </a:fld>
            <a:endParaRPr lang="en-US"/>
          </a:p>
        </p:txBody>
      </p:sp>
      <p:sp>
        <p:nvSpPr>
          <p:cNvPr id="5" name="Footer Placeholder 4"/>
          <p:cNvSpPr>
            <a:spLocks noGrp="1"/>
          </p:cNvSpPr>
          <p:nvPr>
            <p:ph type="ftr" sz="quarter" idx="11"/>
          </p:nvPr>
        </p:nvSpPr>
        <p:spPr>
          <a:xfrm>
            <a:off x="4165600" y="6356350"/>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0"/>
            <a:ext cx="2844800" cy="365125"/>
          </a:xfrm>
          <a:prstGeom prst="rect">
            <a:avLst/>
          </a:prstGeom>
        </p:spPr>
        <p:txBody>
          <a:bodyPr/>
          <a:lstStyle/>
          <a:p>
            <a:fld id="{2DAEABB9-20A3-B349-83A2-8BF4A3338484}" type="slidenum">
              <a:rPr lang="en-US" smtClean="0"/>
              <a:t>‹#›</a:t>
            </a:fld>
            <a:endParaRPr lang="en-US"/>
          </a:p>
        </p:txBody>
      </p:sp>
    </p:spTree>
    <p:extLst>
      <p:ext uri="{BB962C8B-B14F-4D97-AF65-F5344CB8AC3E}">
        <p14:creationId xmlns:p14="http://schemas.microsoft.com/office/powerpoint/2010/main" val="3716894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GB" smtClean="0"/>
              <a:t>Click to edit Master title style</a:t>
            </a:r>
            <a:endParaRPr lang="en-US"/>
          </a:p>
        </p:txBody>
      </p:sp>
      <p:sp>
        <p:nvSpPr>
          <p:cNvPr id="3" name="Content Placeholder 2"/>
          <p:cNvSpPr>
            <a:spLocks noGrp="1"/>
          </p:cNvSpPr>
          <p:nvPr>
            <p:ph sz="half" idx="1"/>
          </p:nvPr>
        </p:nvSpPr>
        <p:spPr>
          <a:xfrm>
            <a:off x="609600" y="1600200"/>
            <a:ext cx="54102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6172200" y="1600200"/>
            <a:ext cx="54102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609600" y="6356350"/>
            <a:ext cx="2844800" cy="365125"/>
          </a:xfrm>
          <a:prstGeom prst="rect">
            <a:avLst/>
          </a:prstGeom>
        </p:spPr>
        <p:txBody>
          <a:bodyPr/>
          <a:lstStyle/>
          <a:p>
            <a:fld id="{564E917A-48EB-C042-BDC5-7A4C88DB36C2}" type="datetimeFigureOut">
              <a:rPr lang="en-US" smtClean="0"/>
              <a:t>08/01/21</a:t>
            </a:fld>
            <a:endParaRPr lang="en-US"/>
          </a:p>
        </p:txBody>
      </p:sp>
      <p:sp>
        <p:nvSpPr>
          <p:cNvPr id="6" name="Footer Placeholder 5"/>
          <p:cNvSpPr>
            <a:spLocks noGrp="1"/>
          </p:cNvSpPr>
          <p:nvPr>
            <p:ph type="ftr" sz="quarter" idx="11"/>
          </p:nvPr>
        </p:nvSpPr>
        <p:spPr>
          <a:xfrm>
            <a:off x="4165600" y="6356350"/>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0"/>
            <a:ext cx="2844800" cy="365125"/>
          </a:xfrm>
          <a:prstGeom prst="rect">
            <a:avLst/>
          </a:prstGeom>
        </p:spPr>
        <p:txBody>
          <a:bodyPr/>
          <a:lstStyle/>
          <a:p>
            <a:fld id="{2DAEABB9-20A3-B349-83A2-8BF4A3338484}" type="slidenum">
              <a:rPr lang="en-US" smtClean="0"/>
              <a:t>‹#›</a:t>
            </a:fld>
            <a:endParaRPr lang="en-US"/>
          </a:p>
        </p:txBody>
      </p:sp>
    </p:spTree>
    <p:extLst>
      <p:ext uri="{BB962C8B-B14F-4D97-AF65-F5344CB8AC3E}">
        <p14:creationId xmlns:p14="http://schemas.microsoft.com/office/powerpoint/2010/main" val="1180855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609600" y="1535113"/>
            <a:ext cx="53863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609600" y="2174875"/>
            <a:ext cx="53863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6192838" y="1535113"/>
            <a:ext cx="5389562"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6192838" y="2174875"/>
            <a:ext cx="538956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609600" y="6356350"/>
            <a:ext cx="2844800" cy="365125"/>
          </a:xfrm>
          <a:prstGeom prst="rect">
            <a:avLst/>
          </a:prstGeom>
        </p:spPr>
        <p:txBody>
          <a:bodyPr/>
          <a:lstStyle/>
          <a:p>
            <a:fld id="{564E917A-48EB-C042-BDC5-7A4C88DB36C2}" type="datetimeFigureOut">
              <a:rPr lang="en-US" smtClean="0"/>
              <a:t>08/01/21</a:t>
            </a:fld>
            <a:endParaRPr lang="en-US"/>
          </a:p>
        </p:txBody>
      </p:sp>
      <p:sp>
        <p:nvSpPr>
          <p:cNvPr id="8" name="Footer Placeholder 7"/>
          <p:cNvSpPr>
            <a:spLocks noGrp="1"/>
          </p:cNvSpPr>
          <p:nvPr>
            <p:ph type="ftr" sz="quarter" idx="11"/>
          </p:nvPr>
        </p:nvSpPr>
        <p:spPr>
          <a:xfrm>
            <a:off x="4165600" y="6356350"/>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0"/>
            <a:ext cx="2844800" cy="365125"/>
          </a:xfrm>
          <a:prstGeom prst="rect">
            <a:avLst/>
          </a:prstGeom>
        </p:spPr>
        <p:txBody>
          <a:bodyPr/>
          <a:lstStyle/>
          <a:p>
            <a:fld id="{2DAEABB9-20A3-B349-83A2-8BF4A3338484}" type="slidenum">
              <a:rPr lang="en-US" smtClean="0"/>
              <a:t>‹#›</a:t>
            </a:fld>
            <a:endParaRPr lang="en-US"/>
          </a:p>
        </p:txBody>
      </p:sp>
    </p:spTree>
    <p:extLst>
      <p:ext uri="{BB962C8B-B14F-4D97-AF65-F5344CB8AC3E}">
        <p14:creationId xmlns:p14="http://schemas.microsoft.com/office/powerpoint/2010/main" val="342100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609600" y="6356350"/>
            <a:ext cx="2844800" cy="365125"/>
          </a:xfrm>
          <a:prstGeom prst="rect">
            <a:avLst/>
          </a:prstGeom>
        </p:spPr>
        <p:txBody>
          <a:bodyPr/>
          <a:lstStyle/>
          <a:p>
            <a:fld id="{564E917A-48EB-C042-BDC5-7A4C88DB36C2}" type="datetimeFigureOut">
              <a:rPr lang="en-US" smtClean="0"/>
              <a:t>08/01/21</a:t>
            </a:fld>
            <a:endParaRPr lang="en-US"/>
          </a:p>
        </p:txBody>
      </p:sp>
      <p:sp>
        <p:nvSpPr>
          <p:cNvPr id="4" name="Footer Placeholder 3"/>
          <p:cNvSpPr>
            <a:spLocks noGrp="1"/>
          </p:cNvSpPr>
          <p:nvPr>
            <p:ph type="ftr" sz="quarter" idx="11"/>
          </p:nvPr>
        </p:nvSpPr>
        <p:spPr>
          <a:xfrm>
            <a:off x="4165600" y="6356350"/>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0"/>
            <a:ext cx="2844800" cy="365125"/>
          </a:xfrm>
          <a:prstGeom prst="rect">
            <a:avLst/>
          </a:prstGeom>
        </p:spPr>
        <p:txBody>
          <a:bodyPr/>
          <a:lstStyle/>
          <a:p>
            <a:fld id="{2DAEABB9-20A3-B349-83A2-8BF4A3338484}" type="slidenum">
              <a:rPr lang="en-US" smtClean="0"/>
              <a:t>‹#›</a:t>
            </a:fld>
            <a:endParaRPr lang="en-US"/>
          </a:p>
        </p:txBody>
      </p:sp>
    </p:spTree>
    <p:extLst>
      <p:ext uri="{BB962C8B-B14F-4D97-AF65-F5344CB8AC3E}">
        <p14:creationId xmlns:p14="http://schemas.microsoft.com/office/powerpoint/2010/main" val="1303487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0"/>
            <a:ext cx="2844800" cy="365125"/>
          </a:xfrm>
          <a:prstGeom prst="rect">
            <a:avLst/>
          </a:prstGeom>
        </p:spPr>
        <p:txBody>
          <a:bodyPr/>
          <a:lstStyle/>
          <a:p>
            <a:fld id="{564E917A-48EB-C042-BDC5-7A4C88DB36C2}" type="datetimeFigureOut">
              <a:rPr lang="en-US" smtClean="0"/>
              <a:t>08/01/21</a:t>
            </a:fld>
            <a:endParaRPr lang="en-US"/>
          </a:p>
        </p:txBody>
      </p:sp>
      <p:sp>
        <p:nvSpPr>
          <p:cNvPr id="3" name="Footer Placeholder 2"/>
          <p:cNvSpPr>
            <a:spLocks noGrp="1"/>
          </p:cNvSpPr>
          <p:nvPr>
            <p:ph type="ftr" sz="quarter" idx="11"/>
          </p:nvPr>
        </p:nvSpPr>
        <p:spPr>
          <a:xfrm>
            <a:off x="4165600" y="6356350"/>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0"/>
            <a:ext cx="2844800" cy="365125"/>
          </a:xfrm>
          <a:prstGeom prst="rect">
            <a:avLst/>
          </a:prstGeom>
        </p:spPr>
        <p:txBody>
          <a:bodyPr/>
          <a:lstStyle/>
          <a:p>
            <a:fld id="{2DAEABB9-20A3-B349-83A2-8BF4A3338484}" type="slidenum">
              <a:rPr lang="en-US" smtClean="0"/>
              <a:t>‹#›</a:t>
            </a:fld>
            <a:endParaRPr lang="en-US"/>
          </a:p>
        </p:txBody>
      </p:sp>
    </p:spTree>
    <p:extLst>
      <p:ext uri="{BB962C8B-B14F-4D97-AF65-F5344CB8AC3E}">
        <p14:creationId xmlns:p14="http://schemas.microsoft.com/office/powerpoint/2010/main" val="2164085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a:prstGeom prst="rect">
            <a:avLst/>
          </a:prstGeo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4767263" y="273050"/>
            <a:ext cx="681513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609600" y="1435100"/>
            <a:ext cx="40116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609600" y="6356350"/>
            <a:ext cx="2844800" cy="365125"/>
          </a:xfrm>
          <a:prstGeom prst="rect">
            <a:avLst/>
          </a:prstGeom>
        </p:spPr>
        <p:txBody>
          <a:bodyPr/>
          <a:lstStyle/>
          <a:p>
            <a:fld id="{564E917A-48EB-C042-BDC5-7A4C88DB36C2}" type="datetimeFigureOut">
              <a:rPr lang="en-US" smtClean="0"/>
              <a:t>08/01/21</a:t>
            </a:fld>
            <a:endParaRPr lang="en-US"/>
          </a:p>
        </p:txBody>
      </p:sp>
      <p:sp>
        <p:nvSpPr>
          <p:cNvPr id="6" name="Footer Placeholder 5"/>
          <p:cNvSpPr>
            <a:spLocks noGrp="1"/>
          </p:cNvSpPr>
          <p:nvPr>
            <p:ph type="ftr" sz="quarter" idx="11"/>
          </p:nvPr>
        </p:nvSpPr>
        <p:spPr>
          <a:xfrm>
            <a:off x="4165600" y="6356350"/>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0"/>
            <a:ext cx="2844800" cy="365125"/>
          </a:xfrm>
          <a:prstGeom prst="rect">
            <a:avLst/>
          </a:prstGeom>
        </p:spPr>
        <p:txBody>
          <a:bodyPr/>
          <a:lstStyle/>
          <a:p>
            <a:fld id="{2DAEABB9-20A3-B349-83A2-8BF4A3338484}" type="slidenum">
              <a:rPr lang="en-US" smtClean="0"/>
              <a:t>‹#›</a:t>
            </a:fld>
            <a:endParaRPr lang="en-US"/>
          </a:p>
        </p:txBody>
      </p:sp>
    </p:spTree>
    <p:extLst>
      <p:ext uri="{BB962C8B-B14F-4D97-AF65-F5344CB8AC3E}">
        <p14:creationId xmlns:p14="http://schemas.microsoft.com/office/powerpoint/2010/main" val="492914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a:prstGeom prst="rect">
            <a:avLst/>
          </a:prstGeo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238918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609600" y="6356350"/>
            <a:ext cx="2844800" cy="365125"/>
          </a:xfrm>
          <a:prstGeom prst="rect">
            <a:avLst/>
          </a:prstGeom>
        </p:spPr>
        <p:txBody>
          <a:bodyPr/>
          <a:lstStyle/>
          <a:p>
            <a:fld id="{564E917A-48EB-C042-BDC5-7A4C88DB36C2}" type="datetimeFigureOut">
              <a:rPr lang="en-US" smtClean="0"/>
              <a:t>08/01/21</a:t>
            </a:fld>
            <a:endParaRPr lang="en-US"/>
          </a:p>
        </p:txBody>
      </p:sp>
      <p:sp>
        <p:nvSpPr>
          <p:cNvPr id="6" name="Footer Placeholder 5"/>
          <p:cNvSpPr>
            <a:spLocks noGrp="1"/>
          </p:cNvSpPr>
          <p:nvPr>
            <p:ph type="ftr" sz="quarter" idx="11"/>
          </p:nvPr>
        </p:nvSpPr>
        <p:spPr>
          <a:xfrm>
            <a:off x="4165600" y="6356350"/>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0"/>
            <a:ext cx="2844800" cy="365125"/>
          </a:xfrm>
          <a:prstGeom prst="rect">
            <a:avLst/>
          </a:prstGeom>
        </p:spPr>
        <p:txBody>
          <a:bodyPr/>
          <a:lstStyle/>
          <a:p>
            <a:fld id="{2DAEABB9-20A3-B349-83A2-8BF4A3338484}" type="slidenum">
              <a:rPr lang="en-US" smtClean="0"/>
              <a:t>‹#›</a:t>
            </a:fld>
            <a:endParaRPr lang="en-US"/>
          </a:p>
        </p:txBody>
      </p:sp>
    </p:spTree>
    <p:extLst>
      <p:ext uri="{BB962C8B-B14F-4D97-AF65-F5344CB8AC3E}">
        <p14:creationId xmlns:p14="http://schemas.microsoft.com/office/powerpoint/2010/main" val="141655123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4" Type="http://schemas.openxmlformats.org/officeDocument/2006/relationships/image" Target="../media/image1.emf"/><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3.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260855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2000">
              <a:schemeClr val="bg2">
                <a:lumMod val="60000"/>
                <a:lumOff val="40000"/>
              </a:schemeClr>
            </a:gs>
            <a:gs pos="0">
              <a:schemeClr val="accent6">
                <a:lumMod val="50000"/>
              </a:schemeClr>
            </a:gs>
            <a:gs pos="100000">
              <a:schemeClr val="accent6">
                <a:lumMod val="50000"/>
              </a:schemeClr>
            </a:gs>
          </a:gsLst>
          <a:path path="rect">
            <a:fillToRect r="100000" b="100000"/>
          </a:path>
          <a:tileRect l="-100000" t="-100000"/>
        </a:gra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4">
            <a:alphaModFix amt="30000"/>
          </a:blip>
          <a:stretch>
            <a:fillRect/>
          </a:stretch>
        </p:blipFill>
        <p:spPr>
          <a:xfrm>
            <a:off x="9765711" y="248563"/>
            <a:ext cx="2079511" cy="583828"/>
          </a:xfrm>
          <a:prstGeom prst="rect">
            <a:avLst/>
          </a:prstGeom>
        </p:spPr>
      </p:pic>
    </p:spTree>
  </p:cSld>
  <p:clrMap bg1="dk1" tx1="lt1" bg2="dk2" tx2="lt2" accent1="accent1" accent2="accent2" accent3="accent3" accent4="accent4" accent5="accent5" accent6="accent6" hlink="hlink" folHlink="folHlink"/>
  <p:sldLayoutIdLst>
    <p:sldLayoutId id="2147483659" r:id="rId1"/>
    <p:sldLayoutId id="2147483660" r:id="rId2"/>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40150D-C44D-1B42-A750-6FD2090C67CF}" type="datetimeFigureOut">
              <a:rPr lang="en-US" smtClean="0"/>
              <a:t>08/01/21</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FBB95-7A7C-BE48-BBB7-6EAF935030F4}" type="slidenum">
              <a:rPr lang="en-US" smtClean="0"/>
              <a:t>‹#›</a:t>
            </a:fld>
            <a:endParaRPr lang="en-US"/>
          </a:p>
        </p:txBody>
      </p:sp>
    </p:spTree>
    <p:extLst>
      <p:ext uri="{BB962C8B-B14F-4D97-AF65-F5344CB8AC3E}">
        <p14:creationId xmlns:p14="http://schemas.microsoft.com/office/powerpoint/2010/main" val="53460121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g"/><Relationship Id="rId3" Type="http://schemas.openxmlformats.org/officeDocument/2006/relationships/image" Target="../media/image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g"/><Relationship Id="rId3"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ayer NY_Da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73581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Moses_PPT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761999" y="659218"/>
            <a:ext cx="10520947" cy="4955203"/>
          </a:xfrm>
          <a:prstGeom prst="rect">
            <a:avLst/>
          </a:prstGeom>
        </p:spPr>
        <p:txBody>
          <a:bodyPr wrap="square">
            <a:spAutoFit/>
          </a:bodyPr>
          <a:lstStyle/>
          <a:p>
            <a:r>
              <a:rPr lang="en-GB" sz="3600" dirty="0">
                <a:solidFill>
                  <a:srgbClr val="FFFF00"/>
                </a:solidFill>
              </a:rPr>
              <a:t>How about us</a:t>
            </a:r>
            <a:r>
              <a:rPr lang="en-GB" sz="3600" dirty="0" smtClean="0">
                <a:solidFill>
                  <a:srgbClr val="FFFF00"/>
                </a:solidFill>
              </a:rPr>
              <a:t>?</a:t>
            </a:r>
          </a:p>
          <a:p>
            <a:endParaRPr lang="en-GB" sz="2800" dirty="0"/>
          </a:p>
          <a:p>
            <a:r>
              <a:rPr lang="en-GB" sz="3200" dirty="0"/>
              <a:t>In life when we face challenges that come our way do we see challenges or opportunities for God to work</a:t>
            </a:r>
            <a:r>
              <a:rPr lang="en-GB" sz="3200" dirty="0" smtClean="0"/>
              <a:t>.</a:t>
            </a:r>
          </a:p>
          <a:p>
            <a:endParaRPr lang="en-GB" sz="2800" dirty="0"/>
          </a:p>
          <a:p>
            <a:r>
              <a:rPr lang="en-GB" sz="3200" dirty="0"/>
              <a:t>The important question in life is </a:t>
            </a:r>
            <a:r>
              <a:rPr lang="en-GB" sz="3200" dirty="0" smtClean="0"/>
              <a:t>not; How </a:t>
            </a:r>
            <a:r>
              <a:rPr lang="en-GB" sz="3200" dirty="0"/>
              <a:t>big is the </a:t>
            </a:r>
            <a:r>
              <a:rPr lang="en-GB" sz="3200" dirty="0" smtClean="0"/>
              <a:t>problem? Or how </a:t>
            </a:r>
            <a:r>
              <a:rPr lang="en-GB" sz="3200" dirty="0"/>
              <a:t>big am </a:t>
            </a:r>
            <a:r>
              <a:rPr lang="en-GB" sz="3200" dirty="0" smtClean="0"/>
              <a:t>I? But, </a:t>
            </a:r>
            <a:r>
              <a:rPr lang="en-GB" sz="3200" dirty="0" smtClean="0">
                <a:solidFill>
                  <a:srgbClr val="FFFF00"/>
                </a:solidFill>
              </a:rPr>
              <a:t>how </a:t>
            </a:r>
            <a:r>
              <a:rPr lang="en-GB" sz="3200" dirty="0">
                <a:solidFill>
                  <a:srgbClr val="FFFF00"/>
                </a:solidFill>
              </a:rPr>
              <a:t>big is my </a:t>
            </a:r>
            <a:r>
              <a:rPr lang="en-GB" sz="3200" dirty="0" smtClean="0">
                <a:solidFill>
                  <a:srgbClr val="FFFF00"/>
                </a:solidFill>
              </a:rPr>
              <a:t>God? </a:t>
            </a:r>
            <a:endParaRPr lang="en-GB" sz="3200" dirty="0">
              <a:solidFill>
                <a:srgbClr val="FFFF00"/>
              </a:solidFill>
            </a:endParaRPr>
          </a:p>
          <a:p>
            <a:endParaRPr lang="en-GB" sz="3200" dirty="0"/>
          </a:p>
          <a:p>
            <a:r>
              <a:rPr lang="en-GB" sz="3200" dirty="0">
                <a:solidFill>
                  <a:srgbClr val="FFFF00"/>
                </a:solidFill>
              </a:rPr>
              <a:t>How do we respond to challenging circumstances </a:t>
            </a:r>
            <a:r>
              <a:rPr lang="en-GB" sz="3200" dirty="0" smtClean="0">
                <a:solidFill>
                  <a:srgbClr val="FFFF00"/>
                </a:solidFill>
              </a:rPr>
              <a:t/>
            </a:r>
            <a:br>
              <a:rPr lang="en-GB" sz="3200" dirty="0" smtClean="0">
                <a:solidFill>
                  <a:srgbClr val="FFFF00"/>
                </a:solidFill>
              </a:rPr>
            </a:br>
            <a:r>
              <a:rPr lang="en-GB" sz="3200" dirty="0" smtClean="0">
                <a:solidFill>
                  <a:srgbClr val="FFFF00"/>
                </a:solidFill>
              </a:rPr>
              <a:t>that </a:t>
            </a:r>
            <a:r>
              <a:rPr lang="en-GB" sz="3200" dirty="0">
                <a:solidFill>
                  <a:srgbClr val="FFFF00"/>
                </a:solidFill>
              </a:rPr>
              <a:t>we face, with </a:t>
            </a:r>
            <a:r>
              <a:rPr lang="en-GB" sz="3200" dirty="0" smtClean="0">
                <a:solidFill>
                  <a:srgbClr val="FFFF00"/>
                </a:solidFill>
              </a:rPr>
              <a:t>faith </a:t>
            </a:r>
            <a:r>
              <a:rPr lang="en-GB" sz="3200" dirty="0">
                <a:solidFill>
                  <a:srgbClr val="FFFF00"/>
                </a:solidFill>
              </a:rPr>
              <a:t>or fear?</a:t>
            </a:r>
          </a:p>
        </p:txBody>
      </p:sp>
    </p:spTree>
    <p:extLst>
      <p:ext uri="{BB962C8B-B14F-4D97-AF65-F5344CB8AC3E}">
        <p14:creationId xmlns:p14="http://schemas.microsoft.com/office/powerpoint/2010/main" val="51594492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Moses_PPTX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821764" y="678848"/>
            <a:ext cx="10942447" cy="5501675"/>
          </a:xfrm>
          <a:prstGeom prst="rect">
            <a:avLst/>
          </a:prstGeom>
          <a:noFill/>
        </p:spPr>
        <p:txBody>
          <a:bodyPr wrap="square" rtlCol="0">
            <a:spAutoFit/>
          </a:bodyPr>
          <a:lstStyle/>
          <a:p>
            <a:pPr>
              <a:lnSpc>
                <a:spcPct val="110000"/>
              </a:lnSpc>
            </a:pPr>
            <a:r>
              <a:rPr lang="en-US" sz="4800" baseline="30000" dirty="0"/>
              <a:t>Numbers 14:1-4</a:t>
            </a:r>
            <a:r>
              <a:rPr lang="en-US" sz="4800" baseline="30000" dirty="0" smtClean="0"/>
              <a:t>.</a:t>
            </a:r>
          </a:p>
          <a:p>
            <a:pPr>
              <a:lnSpc>
                <a:spcPct val="110000"/>
              </a:lnSpc>
            </a:pPr>
            <a:endParaRPr lang="en-US" sz="3600" b="1" i="1" baseline="30000" dirty="0"/>
          </a:p>
          <a:p>
            <a:pPr>
              <a:lnSpc>
                <a:spcPct val="110000"/>
              </a:lnSpc>
            </a:pPr>
            <a:r>
              <a:rPr lang="en-US" sz="4400" b="1" i="1" baseline="30000" dirty="0"/>
              <a:t>That night all the members of the community raised their voices and wept aloud. </a:t>
            </a:r>
            <a:r>
              <a:rPr lang="en-US" sz="4400" b="1" i="1" baseline="30000" dirty="0" smtClean="0"/>
              <a:t>All </a:t>
            </a:r>
            <a:r>
              <a:rPr lang="en-US" sz="4400" b="1" i="1" baseline="30000" dirty="0"/>
              <a:t>the Israelites grumbled against Moses and Aaron, and the whole assembly said to them, </a:t>
            </a:r>
            <a:r>
              <a:rPr lang="en-US" sz="4400" b="1" i="1" baseline="30000" dirty="0" smtClean="0"/>
              <a:t/>
            </a:r>
            <a:br>
              <a:rPr lang="en-US" sz="4400" b="1" i="1" baseline="30000" dirty="0" smtClean="0"/>
            </a:br>
            <a:r>
              <a:rPr lang="en-US" sz="4400" b="1" i="1" baseline="30000" dirty="0" smtClean="0"/>
              <a:t>“</a:t>
            </a:r>
            <a:r>
              <a:rPr lang="en-US" sz="4400" b="1" i="1" baseline="30000" dirty="0"/>
              <a:t>If only we had died in Egypt! Or in this wilderness! </a:t>
            </a:r>
            <a:r>
              <a:rPr lang="en-US" sz="4400" b="1" i="1" baseline="30000" dirty="0" smtClean="0"/>
              <a:t>Why </a:t>
            </a:r>
            <a:r>
              <a:rPr lang="en-US" sz="4400" b="1" i="1" baseline="30000" dirty="0"/>
              <a:t>is the Lord bringing us to this land only to let us fall by </a:t>
            </a:r>
            <a:r>
              <a:rPr lang="en-US" sz="4400" b="1" i="1" baseline="30000" dirty="0" smtClean="0"/>
              <a:t/>
            </a:r>
            <a:br>
              <a:rPr lang="en-US" sz="4400" b="1" i="1" baseline="30000" dirty="0" smtClean="0"/>
            </a:br>
            <a:r>
              <a:rPr lang="en-US" sz="4400" b="1" i="1" baseline="30000" dirty="0" smtClean="0"/>
              <a:t>the </a:t>
            </a:r>
            <a:r>
              <a:rPr lang="en-US" sz="4400" b="1" i="1" baseline="30000" dirty="0"/>
              <a:t>sword? Our wives and children will be taken as plunder. Wouldn’t it be better for us to go back to Egypt?” </a:t>
            </a:r>
            <a:br>
              <a:rPr lang="en-US" sz="4400" b="1" i="1" baseline="30000" dirty="0"/>
            </a:br>
            <a:r>
              <a:rPr lang="en-US" sz="4400" b="1" i="1" baseline="30000" dirty="0" smtClean="0"/>
              <a:t>And </a:t>
            </a:r>
            <a:r>
              <a:rPr lang="en-US" sz="4400" b="1" i="1" baseline="30000" dirty="0"/>
              <a:t>they said to each other, “We should choose a leader </a:t>
            </a:r>
            <a:r>
              <a:rPr lang="en-US" sz="4400" b="1" i="1" baseline="30000" dirty="0" smtClean="0"/>
              <a:t/>
            </a:r>
            <a:br>
              <a:rPr lang="en-US" sz="4400" b="1" i="1" baseline="30000" dirty="0" smtClean="0"/>
            </a:br>
            <a:r>
              <a:rPr lang="en-US" sz="4400" b="1" i="1" baseline="30000" dirty="0" smtClean="0"/>
              <a:t>and </a:t>
            </a:r>
            <a:r>
              <a:rPr lang="en-US" sz="4400" b="1" i="1" baseline="30000" dirty="0"/>
              <a:t>go back to Egypt.”</a:t>
            </a:r>
          </a:p>
        </p:txBody>
      </p:sp>
    </p:spTree>
    <p:extLst>
      <p:ext uri="{BB962C8B-B14F-4D97-AF65-F5344CB8AC3E}">
        <p14:creationId xmlns:p14="http://schemas.microsoft.com/office/powerpoint/2010/main" val="147107888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Moses_PPTX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747059" y="1174347"/>
            <a:ext cx="11136943" cy="4524316"/>
          </a:xfrm>
          <a:prstGeom prst="rect">
            <a:avLst/>
          </a:prstGeom>
        </p:spPr>
        <p:txBody>
          <a:bodyPr wrap="square">
            <a:spAutoFit/>
          </a:bodyPr>
          <a:lstStyle/>
          <a:p>
            <a:r>
              <a:rPr lang="en-US" sz="3600" b="1" dirty="0">
                <a:solidFill>
                  <a:srgbClr val="800000"/>
                </a:solidFill>
              </a:rPr>
              <a:t>Fear is the enemy of </a:t>
            </a:r>
            <a:r>
              <a:rPr lang="en-US" sz="3600" b="1" dirty="0" smtClean="0">
                <a:solidFill>
                  <a:srgbClr val="800000"/>
                </a:solidFill>
              </a:rPr>
              <a:t>faith</a:t>
            </a:r>
            <a:endParaRPr lang="en-US" sz="3600" b="1" dirty="0">
              <a:solidFill>
                <a:srgbClr val="800000"/>
              </a:solidFill>
            </a:endParaRPr>
          </a:p>
          <a:p>
            <a:endParaRPr lang="en-GB" sz="2800" dirty="0" smtClean="0">
              <a:solidFill>
                <a:srgbClr val="000000"/>
              </a:solidFill>
            </a:endParaRPr>
          </a:p>
          <a:p>
            <a:r>
              <a:rPr lang="en-GB" sz="2800" dirty="0" smtClean="0">
                <a:solidFill>
                  <a:srgbClr val="000000"/>
                </a:solidFill>
              </a:rPr>
              <a:t>Fear </a:t>
            </a:r>
            <a:r>
              <a:rPr lang="en-GB" sz="2800" dirty="0">
                <a:solidFill>
                  <a:srgbClr val="000000"/>
                </a:solidFill>
              </a:rPr>
              <a:t>can grip the heart of an individual person and it can grip the heart of a whole nation. </a:t>
            </a:r>
            <a:endParaRPr lang="en-GB" sz="2800" dirty="0" smtClean="0">
              <a:solidFill>
                <a:srgbClr val="000000"/>
              </a:solidFill>
            </a:endParaRPr>
          </a:p>
          <a:p>
            <a:endParaRPr lang="en-GB" sz="2800" dirty="0">
              <a:solidFill>
                <a:srgbClr val="000000"/>
              </a:solidFill>
            </a:endParaRPr>
          </a:p>
          <a:p>
            <a:r>
              <a:rPr lang="en-GB" sz="2800" dirty="0" smtClean="0">
                <a:solidFill>
                  <a:srgbClr val="000000"/>
                </a:solidFill>
              </a:rPr>
              <a:t>Fear </a:t>
            </a:r>
            <a:r>
              <a:rPr lang="en-GB" sz="2800" dirty="0">
                <a:solidFill>
                  <a:srgbClr val="000000"/>
                </a:solidFill>
              </a:rPr>
              <a:t>can be created by what we know and what we don’t know. </a:t>
            </a:r>
            <a:endParaRPr lang="en-GB" sz="2800" dirty="0" smtClean="0">
              <a:solidFill>
                <a:srgbClr val="000000"/>
              </a:solidFill>
            </a:endParaRPr>
          </a:p>
          <a:p>
            <a:r>
              <a:rPr lang="en-GB" sz="2800" dirty="0" smtClean="0">
                <a:solidFill>
                  <a:srgbClr val="000000"/>
                </a:solidFill>
              </a:rPr>
              <a:t>It </a:t>
            </a:r>
            <a:r>
              <a:rPr lang="en-GB" sz="2800" dirty="0">
                <a:solidFill>
                  <a:srgbClr val="000000"/>
                </a:solidFill>
              </a:rPr>
              <a:t>can either drive us or </a:t>
            </a:r>
            <a:r>
              <a:rPr lang="en-GB" sz="2800" dirty="0" smtClean="0">
                <a:solidFill>
                  <a:srgbClr val="000000"/>
                </a:solidFill>
              </a:rPr>
              <a:t>paralyse </a:t>
            </a:r>
            <a:r>
              <a:rPr lang="en-GB" sz="2800" dirty="0">
                <a:solidFill>
                  <a:srgbClr val="000000"/>
                </a:solidFill>
              </a:rPr>
              <a:t>us. </a:t>
            </a:r>
            <a:endParaRPr lang="en-GB" sz="2800" dirty="0" smtClean="0">
              <a:solidFill>
                <a:srgbClr val="000000"/>
              </a:solidFill>
            </a:endParaRPr>
          </a:p>
          <a:p>
            <a:endParaRPr lang="en-GB" sz="2800" dirty="0">
              <a:solidFill>
                <a:srgbClr val="000000"/>
              </a:solidFill>
            </a:endParaRPr>
          </a:p>
          <a:p>
            <a:r>
              <a:rPr lang="en-GB" sz="2800" dirty="0">
                <a:solidFill>
                  <a:srgbClr val="000000"/>
                </a:solidFill>
              </a:rPr>
              <a:t>The fearful Ten Spies spread the bad report and the people </a:t>
            </a:r>
            <a:r>
              <a:rPr lang="en-GB" sz="2800" dirty="0" smtClean="0">
                <a:solidFill>
                  <a:srgbClr val="000000"/>
                </a:solidFill>
              </a:rPr>
              <a:t/>
            </a:r>
            <a:br>
              <a:rPr lang="en-GB" sz="2800" dirty="0" smtClean="0">
                <a:solidFill>
                  <a:srgbClr val="000000"/>
                </a:solidFill>
              </a:rPr>
            </a:br>
            <a:r>
              <a:rPr lang="en-GB" sz="2800" dirty="0" smtClean="0">
                <a:solidFill>
                  <a:srgbClr val="000000"/>
                </a:solidFill>
              </a:rPr>
              <a:t>believe </a:t>
            </a:r>
            <a:r>
              <a:rPr lang="en-GB" sz="2800" dirty="0">
                <a:solidFill>
                  <a:srgbClr val="000000"/>
                </a:solidFill>
              </a:rPr>
              <a:t>it and </a:t>
            </a:r>
            <a:r>
              <a:rPr lang="en-GB" sz="2800" dirty="0" smtClean="0">
                <a:solidFill>
                  <a:srgbClr val="000000"/>
                </a:solidFill>
              </a:rPr>
              <a:t>panic! </a:t>
            </a:r>
            <a:endParaRPr lang="en-GB" sz="2800" dirty="0">
              <a:solidFill>
                <a:srgbClr val="000000"/>
              </a:solidFill>
            </a:endParaRPr>
          </a:p>
        </p:txBody>
      </p:sp>
    </p:spTree>
    <p:extLst>
      <p:ext uri="{BB962C8B-B14F-4D97-AF65-F5344CB8AC3E}">
        <p14:creationId xmlns:p14="http://schemas.microsoft.com/office/powerpoint/2010/main" val="22168819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Moses_PPTX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747059" y="1321400"/>
            <a:ext cx="10669573" cy="3875933"/>
          </a:xfrm>
          <a:prstGeom prst="rect">
            <a:avLst/>
          </a:prstGeom>
        </p:spPr>
        <p:txBody>
          <a:bodyPr wrap="square">
            <a:spAutoFit/>
          </a:bodyPr>
          <a:lstStyle/>
          <a:p>
            <a:pPr>
              <a:lnSpc>
                <a:spcPct val="110000"/>
              </a:lnSpc>
            </a:pPr>
            <a:r>
              <a:rPr lang="en-GB" sz="3200" dirty="0">
                <a:solidFill>
                  <a:srgbClr val="000000"/>
                </a:solidFill>
              </a:rPr>
              <a:t>The people begin to moan and complain, they talked about going back to Egypt, they rebelled against Moses and even considered stoning Moses, Joshua and </a:t>
            </a:r>
            <a:r>
              <a:rPr lang="en-GB" sz="3200" dirty="0" smtClean="0">
                <a:solidFill>
                  <a:srgbClr val="000000"/>
                </a:solidFill>
              </a:rPr>
              <a:t/>
            </a:r>
            <a:br>
              <a:rPr lang="en-GB" sz="3200" dirty="0" smtClean="0">
                <a:solidFill>
                  <a:srgbClr val="000000"/>
                </a:solidFill>
              </a:rPr>
            </a:br>
            <a:r>
              <a:rPr lang="en-GB" sz="3200" dirty="0" smtClean="0">
                <a:solidFill>
                  <a:srgbClr val="000000"/>
                </a:solidFill>
              </a:rPr>
              <a:t>Caleb </a:t>
            </a:r>
            <a:r>
              <a:rPr lang="en-GB" sz="3200" dirty="0">
                <a:solidFill>
                  <a:srgbClr val="000000"/>
                </a:solidFill>
              </a:rPr>
              <a:t>and getting new leaders!</a:t>
            </a:r>
          </a:p>
          <a:p>
            <a:pPr>
              <a:lnSpc>
                <a:spcPct val="110000"/>
              </a:lnSpc>
            </a:pPr>
            <a:endParaRPr lang="en-GB" sz="3200" dirty="0">
              <a:solidFill>
                <a:srgbClr val="000000"/>
              </a:solidFill>
            </a:endParaRPr>
          </a:p>
          <a:p>
            <a:pPr>
              <a:lnSpc>
                <a:spcPct val="110000"/>
              </a:lnSpc>
            </a:pPr>
            <a:r>
              <a:rPr lang="en-GB" sz="3200" dirty="0" smtClean="0">
                <a:solidFill>
                  <a:srgbClr val="000000"/>
                </a:solidFill>
              </a:rPr>
              <a:t>This is what </a:t>
            </a:r>
            <a:r>
              <a:rPr lang="en-GB" sz="3200" dirty="0">
                <a:solidFill>
                  <a:srgbClr val="000000"/>
                </a:solidFill>
              </a:rPr>
              <a:t>fear </a:t>
            </a:r>
            <a:r>
              <a:rPr lang="en-GB" sz="3200" dirty="0" smtClean="0">
                <a:solidFill>
                  <a:srgbClr val="000000"/>
                </a:solidFill>
              </a:rPr>
              <a:t>can do…</a:t>
            </a:r>
          </a:p>
          <a:p>
            <a:pPr>
              <a:lnSpc>
                <a:spcPct val="110000"/>
              </a:lnSpc>
            </a:pPr>
            <a:r>
              <a:rPr lang="en-GB" sz="3200" dirty="0" smtClean="0">
                <a:solidFill>
                  <a:srgbClr val="000000"/>
                </a:solidFill>
              </a:rPr>
              <a:t>Fear </a:t>
            </a:r>
            <a:r>
              <a:rPr lang="en-GB" sz="3200" dirty="0">
                <a:solidFill>
                  <a:srgbClr val="000000"/>
                </a:solidFill>
              </a:rPr>
              <a:t>causes us to panic, </a:t>
            </a:r>
            <a:r>
              <a:rPr lang="en-GB" sz="3200" dirty="0" smtClean="0">
                <a:solidFill>
                  <a:srgbClr val="000000"/>
                </a:solidFill>
              </a:rPr>
              <a:t>it can cause us to </a:t>
            </a:r>
            <a:r>
              <a:rPr lang="en-GB" sz="3200" dirty="0">
                <a:solidFill>
                  <a:srgbClr val="000000"/>
                </a:solidFill>
              </a:rPr>
              <a:t>stampede. </a:t>
            </a:r>
          </a:p>
        </p:txBody>
      </p:sp>
    </p:spTree>
    <p:extLst>
      <p:ext uri="{BB962C8B-B14F-4D97-AF65-F5344CB8AC3E}">
        <p14:creationId xmlns:p14="http://schemas.microsoft.com/office/powerpoint/2010/main" val="367581605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Moses_PPTX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bethnal-gre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895" y="0"/>
            <a:ext cx="9144000" cy="6858000"/>
          </a:xfrm>
          <a:prstGeom prst="rect">
            <a:avLst/>
          </a:prstGeom>
        </p:spPr>
      </p:pic>
    </p:spTree>
    <p:extLst>
      <p:ext uri="{BB962C8B-B14F-4D97-AF65-F5344CB8AC3E}">
        <p14:creationId xmlns:p14="http://schemas.microsoft.com/office/powerpoint/2010/main" val="112309140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Moses_PPTX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821765" y="678848"/>
            <a:ext cx="10728552" cy="5318719"/>
          </a:xfrm>
          <a:prstGeom prst="rect">
            <a:avLst/>
          </a:prstGeom>
          <a:noFill/>
        </p:spPr>
        <p:txBody>
          <a:bodyPr wrap="square" rtlCol="0">
            <a:spAutoFit/>
          </a:bodyPr>
          <a:lstStyle/>
          <a:p>
            <a:pPr>
              <a:lnSpc>
                <a:spcPct val="110000"/>
              </a:lnSpc>
              <a:spcAft>
                <a:spcPts val="1200"/>
              </a:spcAft>
            </a:pPr>
            <a:r>
              <a:rPr lang="en-US" sz="4800" baseline="30000" dirty="0">
                <a:solidFill>
                  <a:srgbClr val="FFFF00"/>
                </a:solidFill>
              </a:rPr>
              <a:t>Tragedy or triumph</a:t>
            </a:r>
            <a:r>
              <a:rPr lang="en-US" sz="4800" baseline="30000" dirty="0" smtClean="0">
                <a:solidFill>
                  <a:srgbClr val="FFFF00"/>
                </a:solidFill>
              </a:rPr>
              <a:t>?</a:t>
            </a:r>
            <a:r>
              <a:rPr lang="en-US" sz="4800" baseline="30000" dirty="0">
                <a:solidFill>
                  <a:srgbClr val="FFFF00"/>
                </a:solidFill>
              </a:rPr>
              <a:t> </a:t>
            </a:r>
            <a:r>
              <a:rPr lang="en-US" sz="4800" baseline="30000" dirty="0" smtClean="0"/>
              <a:t>Numbers 14</a:t>
            </a:r>
            <a:r>
              <a:rPr lang="en-US" sz="4800" baseline="30000" dirty="0"/>
              <a:t>:10-</a:t>
            </a:r>
            <a:r>
              <a:rPr lang="en-US" sz="4800" baseline="30000" dirty="0" smtClean="0"/>
              <a:t>19</a:t>
            </a:r>
          </a:p>
          <a:p>
            <a:pPr>
              <a:lnSpc>
                <a:spcPct val="110000"/>
              </a:lnSpc>
            </a:pPr>
            <a:r>
              <a:rPr lang="en-US" sz="3400" baseline="30000" dirty="0" smtClean="0"/>
              <a:t>But </a:t>
            </a:r>
            <a:r>
              <a:rPr lang="en-US" sz="3400" baseline="30000" dirty="0"/>
              <a:t>the whole assembly talked about stoning them. Then the </a:t>
            </a:r>
            <a:r>
              <a:rPr lang="en-US" sz="3400" baseline="30000" dirty="0" smtClean="0"/>
              <a:t>glory </a:t>
            </a:r>
            <a:r>
              <a:rPr lang="en-US" sz="3400" baseline="30000" dirty="0"/>
              <a:t>of the Lord appeared at the tent of meeting to all the Israelites. </a:t>
            </a:r>
            <a:r>
              <a:rPr lang="en-US" sz="3400" baseline="30000" dirty="0" smtClean="0"/>
              <a:t>The</a:t>
            </a:r>
            <a:r>
              <a:rPr lang="en-US" sz="3400" baseline="30000" dirty="0"/>
              <a:t> Lord said to Moses, “How long will these people treat me with contempt? How long will they refuse to believe in me, in spite of all the signs I have performed among them? </a:t>
            </a:r>
            <a:r>
              <a:rPr lang="en-US" sz="3400" baseline="30000" dirty="0" smtClean="0"/>
              <a:t/>
            </a:r>
            <a:br>
              <a:rPr lang="en-US" sz="3400" baseline="30000" dirty="0" smtClean="0"/>
            </a:br>
            <a:r>
              <a:rPr lang="en-US" sz="3400" baseline="30000" dirty="0" smtClean="0"/>
              <a:t>I </a:t>
            </a:r>
            <a:r>
              <a:rPr lang="en-US" sz="3400" baseline="30000" dirty="0"/>
              <a:t>will strike them down with a plague and destroy them, but I will make you into a nation greater and stronger than they.</a:t>
            </a:r>
            <a:r>
              <a:rPr lang="en-US" sz="3400" baseline="30000" dirty="0" smtClean="0"/>
              <a:t>”</a:t>
            </a:r>
          </a:p>
          <a:p>
            <a:pPr>
              <a:lnSpc>
                <a:spcPct val="110000"/>
              </a:lnSpc>
            </a:pPr>
            <a:endParaRPr lang="en-US" sz="2800" baseline="30000" dirty="0"/>
          </a:p>
          <a:p>
            <a:pPr>
              <a:lnSpc>
                <a:spcPct val="110000"/>
              </a:lnSpc>
            </a:pPr>
            <a:r>
              <a:rPr lang="en-US" sz="3400" baseline="30000" dirty="0" smtClean="0"/>
              <a:t>Moses </a:t>
            </a:r>
            <a:r>
              <a:rPr lang="en-US" sz="3400" baseline="30000" dirty="0"/>
              <a:t>said to the Lord, “Then the Egyptians </a:t>
            </a:r>
            <a:r>
              <a:rPr lang="en-US" sz="3400" baseline="30000" dirty="0" smtClean="0"/>
              <a:t>will </a:t>
            </a:r>
            <a:r>
              <a:rPr lang="en-US" sz="3400" baseline="30000" dirty="0"/>
              <a:t>hear about it! By your power you brought these people up from among them. </a:t>
            </a:r>
            <a:r>
              <a:rPr lang="en-US" sz="3400" baseline="30000" dirty="0" smtClean="0"/>
              <a:t>And </a:t>
            </a:r>
            <a:r>
              <a:rPr lang="en-US" sz="3400" baseline="30000" dirty="0"/>
              <a:t>they will tell the inhabitants of this land about it. They have already heard that you, Lord, are with these people and that you, Lord, have been seen face to face, that your cloud stays over them, and that you </a:t>
            </a:r>
            <a:r>
              <a:rPr lang="en-US" sz="3400" baseline="30000" dirty="0" smtClean="0"/>
              <a:t>go before </a:t>
            </a:r>
            <a:r>
              <a:rPr lang="en-US" sz="3400" baseline="30000" dirty="0"/>
              <a:t>them in a pillar of cloud by </a:t>
            </a:r>
            <a:r>
              <a:rPr lang="en-US" sz="3400" baseline="30000" dirty="0" smtClean="0"/>
              <a:t>day and</a:t>
            </a:r>
            <a:endParaRPr lang="en-US" sz="3400" b="1" i="1" baseline="30000" dirty="0"/>
          </a:p>
        </p:txBody>
      </p:sp>
    </p:spTree>
    <p:extLst>
      <p:ext uri="{BB962C8B-B14F-4D97-AF65-F5344CB8AC3E}">
        <p14:creationId xmlns:p14="http://schemas.microsoft.com/office/powerpoint/2010/main" val="300470653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Moses_PPTX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821765" y="1039795"/>
            <a:ext cx="10568130" cy="4307160"/>
          </a:xfrm>
          <a:prstGeom prst="rect">
            <a:avLst/>
          </a:prstGeom>
          <a:noFill/>
        </p:spPr>
        <p:txBody>
          <a:bodyPr wrap="square" rtlCol="0">
            <a:spAutoFit/>
          </a:bodyPr>
          <a:lstStyle/>
          <a:p>
            <a:pPr>
              <a:lnSpc>
                <a:spcPct val="110000"/>
              </a:lnSpc>
            </a:pPr>
            <a:r>
              <a:rPr lang="en-US" sz="3400" baseline="30000" dirty="0" smtClean="0"/>
              <a:t>a </a:t>
            </a:r>
            <a:r>
              <a:rPr lang="en-US" sz="3400" baseline="30000" dirty="0"/>
              <a:t>pillar of fire by night. </a:t>
            </a:r>
            <a:r>
              <a:rPr lang="en-US" sz="3400" baseline="30000" dirty="0" smtClean="0"/>
              <a:t>If </a:t>
            </a:r>
            <a:r>
              <a:rPr lang="en-US" sz="3400" baseline="30000" dirty="0"/>
              <a:t>you put all these people to death, leaving none alive, the nations who have heard this report about you will say, 16 ‘The Lord was not able to bring these people into the land </a:t>
            </a:r>
            <a:r>
              <a:rPr lang="en-US" sz="3400" baseline="30000" dirty="0" smtClean="0"/>
              <a:t>he </a:t>
            </a:r>
            <a:r>
              <a:rPr lang="en-US" sz="3400" baseline="30000" dirty="0"/>
              <a:t>promised them on oath, so he slaughtered them in the wilderness.</a:t>
            </a:r>
            <a:r>
              <a:rPr lang="en-US" sz="3400" baseline="30000" dirty="0" smtClean="0"/>
              <a:t>’</a:t>
            </a:r>
          </a:p>
          <a:p>
            <a:pPr>
              <a:lnSpc>
                <a:spcPct val="110000"/>
              </a:lnSpc>
            </a:pPr>
            <a:endParaRPr lang="en-US" sz="3400" baseline="30000" dirty="0"/>
          </a:p>
          <a:p>
            <a:pPr>
              <a:lnSpc>
                <a:spcPct val="110000"/>
              </a:lnSpc>
            </a:pPr>
            <a:r>
              <a:rPr lang="en-US" sz="3400" baseline="30000" dirty="0" smtClean="0"/>
              <a:t>“</a:t>
            </a:r>
            <a:r>
              <a:rPr lang="en-US" sz="3400" baseline="30000" dirty="0"/>
              <a:t>Now may the Lord’s strength be displayed, just as you have declared: </a:t>
            </a:r>
            <a:r>
              <a:rPr lang="en-US" sz="3400" baseline="30000" dirty="0" smtClean="0"/>
              <a:t>‘</a:t>
            </a:r>
            <a:r>
              <a:rPr lang="en-US" sz="3400" baseline="30000" dirty="0"/>
              <a:t>The Lord is slow to anger, abounding in love and forgiving sin and rebellion. Yet he does not leave the guilty unpunished; he punishes the children for the sin of the parents to the third and fourth generation.’ </a:t>
            </a:r>
            <a:r>
              <a:rPr lang="en-US" sz="3400" baseline="30000" dirty="0" smtClean="0"/>
              <a:t>In </a:t>
            </a:r>
            <a:r>
              <a:rPr lang="en-US" sz="3400" baseline="30000" dirty="0"/>
              <a:t>accordance with your great love, forgive the sin of these people, just as you have pardoned them from the time they left Egypt until now.”</a:t>
            </a:r>
            <a:endParaRPr lang="en-US" sz="3400" b="1" i="1" baseline="30000" dirty="0"/>
          </a:p>
        </p:txBody>
      </p:sp>
    </p:spTree>
    <p:extLst>
      <p:ext uri="{BB962C8B-B14F-4D97-AF65-F5344CB8AC3E}">
        <p14:creationId xmlns:p14="http://schemas.microsoft.com/office/powerpoint/2010/main" val="104038236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Moses_PPTX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928734" y="845176"/>
            <a:ext cx="9525371" cy="5447645"/>
          </a:xfrm>
          <a:prstGeom prst="rect">
            <a:avLst/>
          </a:prstGeom>
        </p:spPr>
        <p:txBody>
          <a:bodyPr wrap="square">
            <a:spAutoFit/>
          </a:bodyPr>
          <a:lstStyle/>
          <a:p>
            <a:pPr lvl="0">
              <a:spcAft>
                <a:spcPts val="2400"/>
              </a:spcAft>
            </a:pPr>
            <a:r>
              <a:rPr lang="en-GB" sz="3200" b="1" dirty="0"/>
              <a:t>God Forgives his people but he gives them what they want</a:t>
            </a:r>
            <a:r>
              <a:rPr lang="en-GB" sz="3200" b="1" dirty="0">
                <a:solidFill>
                  <a:srgbClr val="FFFFFF"/>
                </a:solidFill>
              </a:rPr>
              <a:t>.</a:t>
            </a:r>
            <a:r>
              <a:rPr lang="en-GB" sz="3200" b="1" dirty="0">
                <a:solidFill>
                  <a:srgbClr val="FFFF00"/>
                </a:solidFill>
              </a:rPr>
              <a:t> </a:t>
            </a:r>
            <a:r>
              <a:rPr lang="en-GB" sz="3200" b="1" dirty="0" smtClean="0">
                <a:solidFill>
                  <a:srgbClr val="FFFF00"/>
                </a:solidFill>
              </a:rPr>
              <a:t>A </a:t>
            </a:r>
            <a:r>
              <a:rPr lang="en-GB" sz="3200" b="1" dirty="0">
                <a:solidFill>
                  <a:srgbClr val="FFFF00"/>
                </a:solidFill>
              </a:rPr>
              <a:t>life in the wilderness. </a:t>
            </a:r>
            <a:endParaRPr lang="en-GB" sz="3200" b="1" dirty="0" smtClean="0">
              <a:solidFill>
                <a:srgbClr val="FFFF00"/>
              </a:solidFill>
            </a:endParaRPr>
          </a:p>
          <a:p>
            <a:pPr lvl="0">
              <a:spcAft>
                <a:spcPts val="2400"/>
              </a:spcAft>
            </a:pPr>
            <a:r>
              <a:rPr lang="en-GB" sz="3200" dirty="0"/>
              <a:t>They are judged for their unbelief and only Joshua and Caleb enter the promised land from amongst their generation some 40 years later. </a:t>
            </a:r>
          </a:p>
          <a:p>
            <a:pPr lvl="0">
              <a:spcAft>
                <a:spcPts val="1200"/>
              </a:spcAft>
            </a:pPr>
            <a:r>
              <a:rPr lang="en-GB" sz="3200" dirty="0">
                <a:solidFill>
                  <a:srgbClr val="FFFF00"/>
                </a:solidFill>
              </a:rPr>
              <a:t>It is a tragic story. </a:t>
            </a:r>
            <a:r>
              <a:rPr lang="en-GB" sz="3200" dirty="0" smtClean="0">
                <a:solidFill>
                  <a:srgbClr val="FFFF00"/>
                </a:solidFill>
              </a:rPr>
              <a:t>A </a:t>
            </a:r>
            <a:r>
              <a:rPr lang="en-GB" sz="3200" dirty="0">
                <a:solidFill>
                  <a:srgbClr val="FFFF00"/>
                </a:solidFill>
              </a:rPr>
              <a:t>journey to the </a:t>
            </a:r>
            <a:r>
              <a:rPr lang="en-GB" sz="3200" dirty="0" smtClean="0">
                <a:solidFill>
                  <a:srgbClr val="FFFF00"/>
                </a:solidFill>
              </a:rPr>
              <a:t>Promised </a:t>
            </a:r>
            <a:r>
              <a:rPr lang="en-GB" sz="3200" dirty="0">
                <a:solidFill>
                  <a:srgbClr val="FFFF00"/>
                </a:solidFill>
              </a:rPr>
              <a:t>L</a:t>
            </a:r>
            <a:r>
              <a:rPr lang="en-GB" sz="3200" dirty="0" smtClean="0">
                <a:solidFill>
                  <a:srgbClr val="FFFF00"/>
                </a:solidFill>
              </a:rPr>
              <a:t>and </a:t>
            </a:r>
            <a:r>
              <a:rPr lang="en-GB" sz="3200" dirty="0">
                <a:solidFill>
                  <a:srgbClr val="FFFF00"/>
                </a:solidFill>
              </a:rPr>
              <a:t>that </a:t>
            </a:r>
            <a:r>
              <a:rPr lang="en-GB" sz="3200" dirty="0" smtClean="0">
                <a:solidFill>
                  <a:srgbClr val="FFFF00"/>
                </a:solidFill>
              </a:rPr>
              <a:t>should </a:t>
            </a:r>
            <a:r>
              <a:rPr lang="en-GB" sz="3200" dirty="0">
                <a:solidFill>
                  <a:srgbClr val="FFFF00"/>
                </a:solidFill>
              </a:rPr>
              <a:t>have taken </a:t>
            </a:r>
            <a:r>
              <a:rPr lang="en-GB" sz="3200" dirty="0" smtClean="0">
                <a:solidFill>
                  <a:srgbClr val="FFFF00"/>
                </a:solidFill>
              </a:rPr>
              <a:t>a </a:t>
            </a:r>
            <a:r>
              <a:rPr lang="en-GB" sz="3200" dirty="0">
                <a:solidFill>
                  <a:srgbClr val="FFFF00"/>
                </a:solidFill>
              </a:rPr>
              <a:t>matter of </a:t>
            </a:r>
            <a:r>
              <a:rPr lang="en-GB" sz="3200" dirty="0" smtClean="0">
                <a:solidFill>
                  <a:srgbClr val="FFFF00"/>
                </a:solidFill>
              </a:rPr>
              <a:t>days </a:t>
            </a:r>
            <a:r>
              <a:rPr lang="en-GB" sz="3200" dirty="0">
                <a:solidFill>
                  <a:srgbClr val="FFFF00"/>
                </a:solidFill>
              </a:rPr>
              <a:t>takes </a:t>
            </a:r>
            <a:r>
              <a:rPr lang="en-GB" sz="3200" dirty="0" smtClean="0">
                <a:solidFill>
                  <a:srgbClr val="FFFF00"/>
                </a:solidFill>
              </a:rPr>
              <a:t/>
            </a:r>
            <a:br>
              <a:rPr lang="en-GB" sz="3200" dirty="0" smtClean="0">
                <a:solidFill>
                  <a:srgbClr val="FFFF00"/>
                </a:solidFill>
              </a:rPr>
            </a:br>
            <a:r>
              <a:rPr lang="en-GB" sz="3200" dirty="0" smtClean="0">
                <a:solidFill>
                  <a:srgbClr val="FFFF00"/>
                </a:solidFill>
              </a:rPr>
              <a:t>40 years!</a:t>
            </a:r>
            <a:endParaRPr lang="en-GB" sz="3200" dirty="0">
              <a:solidFill>
                <a:srgbClr val="FFFF00"/>
              </a:solidFill>
            </a:endParaRPr>
          </a:p>
          <a:p>
            <a:pPr lvl="0">
              <a:spcAft>
                <a:spcPts val="1200"/>
              </a:spcAft>
            </a:pPr>
            <a:endParaRPr lang="en-GB" sz="3200" dirty="0"/>
          </a:p>
        </p:txBody>
      </p:sp>
    </p:spTree>
    <p:extLst>
      <p:ext uri="{BB962C8B-B14F-4D97-AF65-F5344CB8AC3E}">
        <p14:creationId xmlns:p14="http://schemas.microsoft.com/office/powerpoint/2010/main" val="373048170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3Moses_PPT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p:cNvSpPr/>
          <p:nvPr/>
        </p:nvSpPr>
        <p:spPr>
          <a:xfrm>
            <a:off x="661366" y="879196"/>
            <a:ext cx="10977182" cy="5685146"/>
          </a:xfrm>
          <a:prstGeom prst="rect">
            <a:avLst/>
          </a:prstGeom>
        </p:spPr>
        <p:txBody>
          <a:bodyPr wrap="square">
            <a:spAutoFit/>
          </a:bodyPr>
          <a:lstStyle/>
          <a:p>
            <a:pPr lvl="0">
              <a:lnSpc>
                <a:spcPct val="110000"/>
              </a:lnSpc>
            </a:pPr>
            <a:r>
              <a:rPr lang="en-GB" sz="4000" b="1" dirty="0"/>
              <a:t>Today, I believe that we need courage </a:t>
            </a:r>
            <a:r>
              <a:rPr lang="en-GB" sz="4000" b="1" dirty="0" smtClean="0"/>
              <a:t/>
            </a:r>
            <a:br>
              <a:rPr lang="en-GB" sz="4000" b="1" dirty="0" smtClean="0"/>
            </a:br>
            <a:r>
              <a:rPr lang="en-GB" sz="4000" b="1" dirty="0" smtClean="0"/>
              <a:t>more </a:t>
            </a:r>
            <a:r>
              <a:rPr lang="en-GB" sz="4000" b="1" dirty="0"/>
              <a:t>than </a:t>
            </a:r>
            <a:r>
              <a:rPr lang="en-GB" sz="4000" b="1" dirty="0" smtClean="0"/>
              <a:t>ever </a:t>
            </a:r>
            <a:endParaRPr lang="en-GB" sz="4000" b="1" dirty="0"/>
          </a:p>
          <a:p>
            <a:pPr lvl="0">
              <a:lnSpc>
                <a:spcPct val="110000"/>
              </a:lnSpc>
            </a:pPr>
            <a:endParaRPr lang="en-GB" sz="4000" b="1" dirty="0"/>
          </a:p>
          <a:p>
            <a:pPr lvl="0">
              <a:lnSpc>
                <a:spcPct val="110000"/>
              </a:lnSpc>
            </a:pPr>
            <a:r>
              <a:rPr lang="en-GB" sz="4000" b="1" dirty="0">
                <a:solidFill>
                  <a:srgbClr val="FFFF00"/>
                </a:solidFill>
              </a:rPr>
              <a:t>What is courage?</a:t>
            </a:r>
          </a:p>
          <a:p>
            <a:pPr lvl="0">
              <a:lnSpc>
                <a:spcPct val="110000"/>
              </a:lnSpc>
            </a:pPr>
            <a:endParaRPr lang="en-GB" sz="1100" b="1" dirty="0"/>
          </a:p>
          <a:p>
            <a:pPr lvl="0">
              <a:lnSpc>
                <a:spcPct val="110000"/>
              </a:lnSpc>
            </a:pPr>
            <a:r>
              <a:rPr lang="en-GB" sz="4000" b="1" dirty="0"/>
              <a:t>Chambers </a:t>
            </a:r>
            <a:r>
              <a:rPr lang="en-GB" sz="4000" b="1" dirty="0" smtClean="0"/>
              <a:t>dictionary: </a:t>
            </a:r>
            <a:r>
              <a:rPr lang="en-GB" sz="4000" i="1" dirty="0" smtClean="0"/>
              <a:t>“</a:t>
            </a:r>
            <a:r>
              <a:rPr lang="en-GB" sz="4000" i="1" dirty="0"/>
              <a:t>Courage is the quality that enables people </a:t>
            </a:r>
            <a:r>
              <a:rPr lang="en-GB" sz="4000" i="1" dirty="0" smtClean="0"/>
              <a:t>to </a:t>
            </a:r>
            <a:r>
              <a:rPr lang="en-GB" sz="4000" i="1" dirty="0"/>
              <a:t>meet danger without giving way to fear”</a:t>
            </a:r>
          </a:p>
          <a:p>
            <a:pPr lvl="0">
              <a:lnSpc>
                <a:spcPct val="110000"/>
              </a:lnSpc>
            </a:pPr>
            <a:endParaRPr lang="en-GB" sz="4000" b="1" dirty="0"/>
          </a:p>
        </p:txBody>
      </p:sp>
    </p:spTree>
    <p:extLst>
      <p:ext uri="{BB962C8B-B14F-4D97-AF65-F5344CB8AC3E}">
        <p14:creationId xmlns:p14="http://schemas.microsoft.com/office/powerpoint/2010/main" val="90100838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Moses_PPT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720243" y="1157423"/>
            <a:ext cx="10267014" cy="4616648"/>
          </a:xfrm>
          <a:prstGeom prst="rect">
            <a:avLst/>
          </a:prstGeom>
        </p:spPr>
        <p:txBody>
          <a:bodyPr wrap="square">
            <a:spAutoFit/>
          </a:bodyPr>
          <a:lstStyle/>
          <a:p>
            <a:pPr lvl="0"/>
            <a:r>
              <a:rPr lang="en-GB" sz="4000" b="1" dirty="0"/>
              <a:t>Mark </a:t>
            </a:r>
            <a:r>
              <a:rPr lang="en-GB" sz="4000" b="1" dirty="0" err="1"/>
              <a:t>Twain</a:t>
            </a:r>
            <a:r>
              <a:rPr lang="en-GB" sz="4000" b="1" dirty="0" err="1" smtClean="0"/>
              <a:t>:</a:t>
            </a:r>
            <a:r>
              <a:rPr lang="en-GB" sz="4000" b="1" i="1" dirty="0" err="1" smtClean="0"/>
              <a:t>“</a:t>
            </a:r>
            <a:r>
              <a:rPr lang="en-GB" sz="4000" b="1" i="1" dirty="0" err="1"/>
              <a:t>Courage</a:t>
            </a:r>
            <a:r>
              <a:rPr lang="en-GB" sz="4000" b="1" i="1" dirty="0"/>
              <a:t> is resistance to fear, mastery of fear, not the absence of fear”</a:t>
            </a:r>
          </a:p>
          <a:p>
            <a:pPr lvl="0"/>
            <a:endParaRPr lang="en-GB" sz="4000" b="1" dirty="0"/>
          </a:p>
          <a:p>
            <a:pPr lvl="0"/>
            <a:r>
              <a:rPr lang="en-GB" sz="4000" b="1" dirty="0">
                <a:solidFill>
                  <a:srgbClr val="FFFF00"/>
                </a:solidFill>
              </a:rPr>
              <a:t>Fear is the enemy of </a:t>
            </a:r>
            <a:r>
              <a:rPr lang="en-GB" sz="4000" b="1" dirty="0" smtClean="0">
                <a:solidFill>
                  <a:srgbClr val="FFFF00"/>
                </a:solidFill>
              </a:rPr>
              <a:t>faith</a:t>
            </a:r>
            <a:endParaRPr lang="en-GB" sz="4000" b="1" dirty="0">
              <a:solidFill>
                <a:srgbClr val="FFFF00"/>
              </a:solidFill>
            </a:endParaRPr>
          </a:p>
          <a:p>
            <a:pPr lvl="0"/>
            <a:r>
              <a:rPr lang="en-GB" sz="1400" b="1" dirty="0" smtClean="0">
                <a:solidFill>
                  <a:srgbClr val="FFFF00"/>
                </a:solidFill>
              </a:rPr>
              <a:t> </a:t>
            </a:r>
          </a:p>
          <a:p>
            <a:pPr lvl="0"/>
            <a:r>
              <a:rPr lang="en-GB" sz="4000" b="1" dirty="0" smtClean="0"/>
              <a:t>Fear </a:t>
            </a:r>
            <a:r>
              <a:rPr lang="en-GB" sz="4000" b="1" dirty="0"/>
              <a:t>stops us moving on with God. </a:t>
            </a:r>
            <a:r>
              <a:rPr lang="en-GB" sz="4000" b="1" dirty="0" smtClean="0"/>
              <a:t/>
            </a:r>
            <a:br>
              <a:rPr lang="en-GB" sz="4000" b="1" dirty="0" smtClean="0"/>
            </a:br>
            <a:r>
              <a:rPr lang="en-GB" sz="4000" b="1" dirty="0" smtClean="0"/>
              <a:t>Courage </a:t>
            </a:r>
            <a:r>
              <a:rPr lang="en-GB" sz="4000" b="1" dirty="0"/>
              <a:t>enables us to face our fears </a:t>
            </a:r>
            <a:r>
              <a:rPr lang="en-GB" sz="4000" b="1" dirty="0" smtClean="0"/>
              <a:t/>
            </a:r>
            <a:br>
              <a:rPr lang="en-GB" sz="4000" b="1" dirty="0" smtClean="0"/>
            </a:br>
            <a:r>
              <a:rPr lang="en-GB" sz="4000" b="1" dirty="0" smtClean="0"/>
              <a:t>and </a:t>
            </a:r>
            <a:r>
              <a:rPr lang="en-GB" sz="4000" b="1" dirty="0"/>
              <a:t>go beyond our limitations.</a:t>
            </a:r>
            <a:endParaRPr lang="en-GB" sz="4000" dirty="0"/>
          </a:p>
        </p:txBody>
      </p:sp>
    </p:spTree>
    <p:extLst>
      <p:ext uri="{BB962C8B-B14F-4D97-AF65-F5344CB8AC3E}">
        <p14:creationId xmlns:p14="http://schemas.microsoft.com/office/powerpoint/2010/main" val="24200572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Moses_PPT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511751" y="4463382"/>
            <a:ext cx="7601309" cy="1569660"/>
          </a:xfrm>
          <a:prstGeom prst="rect">
            <a:avLst/>
          </a:prstGeom>
          <a:noFill/>
        </p:spPr>
        <p:txBody>
          <a:bodyPr wrap="square" rtlCol="0">
            <a:spAutoFit/>
          </a:bodyPr>
          <a:lstStyle/>
          <a:p>
            <a:pPr algn="ctr"/>
            <a:r>
              <a:rPr lang="en-US" sz="4800" dirty="0"/>
              <a:t>Numbers 13 </a:t>
            </a:r>
            <a:r>
              <a:rPr lang="en-US" sz="4800" dirty="0" smtClean="0"/>
              <a:t>and </a:t>
            </a:r>
            <a:r>
              <a:rPr lang="en-US" sz="4800" dirty="0"/>
              <a:t>14</a:t>
            </a:r>
            <a:r>
              <a:rPr lang="ro-RO" sz="4800" dirty="0" smtClean="0"/>
              <a:t/>
            </a:r>
            <a:br>
              <a:rPr lang="ro-RO" sz="4800" dirty="0" smtClean="0"/>
            </a:br>
            <a:r>
              <a:rPr lang="ro-RO" sz="4800" dirty="0" smtClean="0"/>
              <a:t>‘A </a:t>
            </a:r>
            <a:r>
              <a:rPr lang="ro-RO" sz="4800" dirty="0"/>
              <a:t>collapse of </a:t>
            </a:r>
            <a:r>
              <a:rPr lang="ro-RO" sz="4800" dirty="0" smtClean="0"/>
              <a:t>courage’</a:t>
            </a:r>
            <a:endParaRPr lang="en-US" sz="4800" dirty="0"/>
          </a:p>
        </p:txBody>
      </p:sp>
    </p:spTree>
    <p:extLst>
      <p:ext uri="{BB962C8B-B14F-4D97-AF65-F5344CB8AC3E}">
        <p14:creationId xmlns:p14="http://schemas.microsoft.com/office/powerpoint/2010/main" val="427670748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Moses_PPTX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928734" y="551988"/>
            <a:ext cx="10405609" cy="5698996"/>
          </a:xfrm>
          <a:prstGeom prst="rect">
            <a:avLst/>
          </a:prstGeom>
        </p:spPr>
        <p:txBody>
          <a:bodyPr wrap="square">
            <a:spAutoFit/>
          </a:bodyPr>
          <a:lstStyle/>
          <a:p>
            <a:pPr lvl="0">
              <a:spcAft>
                <a:spcPts val="2400"/>
              </a:spcAft>
            </a:pPr>
            <a:r>
              <a:rPr lang="en-GB" sz="3600" b="1" dirty="0">
                <a:solidFill>
                  <a:srgbClr val="FFFF00"/>
                </a:solidFill>
              </a:rPr>
              <a:t>How do we develop confidence </a:t>
            </a:r>
            <a:r>
              <a:rPr lang="en-GB" sz="3600" b="1" dirty="0" smtClean="0">
                <a:solidFill>
                  <a:srgbClr val="FFFF00"/>
                </a:solidFill>
              </a:rPr>
              <a:t>and </a:t>
            </a:r>
            <a:r>
              <a:rPr lang="en-GB" sz="3600" b="1" dirty="0">
                <a:solidFill>
                  <a:srgbClr val="FFFF00"/>
                </a:solidFill>
              </a:rPr>
              <a:t>courage </a:t>
            </a:r>
            <a:r>
              <a:rPr lang="en-GB" sz="3600" b="1" dirty="0" smtClean="0">
                <a:solidFill>
                  <a:srgbClr val="FFFF00"/>
                </a:solidFill>
              </a:rPr>
              <a:t/>
            </a:r>
            <a:br>
              <a:rPr lang="en-GB" sz="3600" b="1" dirty="0" smtClean="0">
                <a:solidFill>
                  <a:srgbClr val="FFFF00"/>
                </a:solidFill>
              </a:rPr>
            </a:br>
            <a:r>
              <a:rPr lang="en-GB" sz="3600" b="1" dirty="0" smtClean="0">
                <a:solidFill>
                  <a:srgbClr val="FFFF00"/>
                </a:solidFill>
              </a:rPr>
              <a:t>in </a:t>
            </a:r>
            <a:r>
              <a:rPr lang="en-GB" sz="3600" b="1" dirty="0">
                <a:solidFill>
                  <a:srgbClr val="FFFF00"/>
                </a:solidFill>
              </a:rPr>
              <a:t>the Lord</a:t>
            </a:r>
            <a:r>
              <a:rPr lang="en-GB" sz="3600" b="1" dirty="0" smtClean="0">
                <a:solidFill>
                  <a:srgbClr val="FFFF00"/>
                </a:solidFill>
              </a:rPr>
              <a:t>?</a:t>
            </a:r>
          </a:p>
          <a:p>
            <a:pPr lvl="0">
              <a:spcAft>
                <a:spcPts val="1200"/>
              </a:spcAft>
            </a:pPr>
            <a:r>
              <a:rPr lang="en-GB" sz="3600" b="1" dirty="0">
                <a:solidFill>
                  <a:srgbClr val="FFFFFF"/>
                </a:solidFill>
              </a:rPr>
              <a:t>By daily meditating on </a:t>
            </a:r>
            <a:r>
              <a:rPr lang="en-GB" sz="3600" b="1" dirty="0" smtClean="0">
                <a:solidFill>
                  <a:srgbClr val="FFFFFF"/>
                </a:solidFill>
              </a:rPr>
              <a:t>God’s Word</a:t>
            </a:r>
            <a:r>
              <a:rPr lang="en-GB" sz="3600" b="1" dirty="0">
                <a:solidFill>
                  <a:srgbClr val="FFFFFF"/>
                </a:solidFill>
              </a:rPr>
              <a:t>. </a:t>
            </a:r>
            <a:endParaRPr lang="en-GB" sz="3600" b="1" dirty="0" smtClean="0">
              <a:solidFill>
                <a:srgbClr val="FFFFFF"/>
              </a:solidFill>
            </a:endParaRPr>
          </a:p>
          <a:p>
            <a:pPr lvl="0">
              <a:spcAft>
                <a:spcPts val="1200"/>
              </a:spcAft>
            </a:pPr>
            <a:r>
              <a:rPr lang="en-GB" sz="3200" b="1" dirty="0" smtClean="0">
                <a:solidFill>
                  <a:srgbClr val="FFFF00"/>
                </a:solidFill>
              </a:rPr>
              <a:t>Joshua </a:t>
            </a:r>
            <a:r>
              <a:rPr lang="en-GB" sz="3200" b="1" dirty="0">
                <a:solidFill>
                  <a:srgbClr val="FFFF00"/>
                </a:solidFill>
              </a:rPr>
              <a:t>1:7-8</a:t>
            </a:r>
            <a:endParaRPr lang="en-GB" sz="3200" b="1" dirty="0" smtClean="0">
              <a:solidFill>
                <a:srgbClr val="FFFF00"/>
              </a:solidFill>
            </a:endParaRPr>
          </a:p>
          <a:p>
            <a:pPr>
              <a:lnSpc>
                <a:spcPct val="110000"/>
              </a:lnSpc>
            </a:pPr>
            <a:r>
              <a:rPr lang="en-GB" sz="2800" i="1" dirty="0" smtClean="0"/>
              <a:t>“Be </a:t>
            </a:r>
            <a:r>
              <a:rPr lang="en-GB" sz="2800" i="1" dirty="0"/>
              <a:t>strong and very courageous. Be careful to obey all the law my servant Moses gave you; do not turn from it to the right or to the left, that you may be successful wherever you go. </a:t>
            </a:r>
            <a:r>
              <a:rPr lang="en-GB" sz="2800" i="1" dirty="0" smtClean="0"/>
              <a:t>Keep </a:t>
            </a:r>
            <a:r>
              <a:rPr lang="en-GB" sz="2800" i="1" dirty="0"/>
              <a:t>this Book of the Law always on your lips; meditate on it day and night, so that you may be careful to do everything written in it. Then you will be prosperous and </a:t>
            </a:r>
            <a:r>
              <a:rPr lang="en-GB" sz="2800" i="1" dirty="0" smtClean="0"/>
              <a:t>successful”.</a:t>
            </a:r>
            <a:endParaRPr lang="en-GB" sz="2800" i="1" dirty="0"/>
          </a:p>
        </p:txBody>
      </p:sp>
    </p:spTree>
    <p:extLst>
      <p:ext uri="{BB962C8B-B14F-4D97-AF65-F5344CB8AC3E}">
        <p14:creationId xmlns:p14="http://schemas.microsoft.com/office/powerpoint/2010/main" val="223307965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Moses_PPTX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928735" y="551988"/>
            <a:ext cx="9672423" cy="4757199"/>
          </a:xfrm>
          <a:prstGeom prst="rect">
            <a:avLst/>
          </a:prstGeom>
        </p:spPr>
        <p:txBody>
          <a:bodyPr wrap="square">
            <a:spAutoFit/>
          </a:bodyPr>
          <a:lstStyle/>
          <a:p>
            <a:pPr lvl="0">
              <a:spcAft>
                <a:spcPts val="1200"/>
              </a:spcAft>
            </a:pPr>
            <a:r>
              <a:rPr lang="en-GB" sz="3600" b="1" dirty="0" smtClean="0">
                <a:solidFill>
                  <a:srgbClr val="FFFFFF"/>
                </a:solidFill>
              </a:rPr>
              <a:t>By </a:t>
            </a:r>
            <a:r>
              <a:rPr lang="en-GB" sz="3600" b="1" dirty="0">
                <a:solidFill>
                  <a:srgbClr val="FFFFFF"/>
                </a:solidFill>
              </a:rPr>
              <a:t>obeying </a:t>
            </a:r>
            <a:r>
              <a:rPr lang="en-GB" sz="3600" b="1" dirty="0" smtClean="0">
                <a:solidFill>
                  <a:srgbClr val="FFFFFF"/>
                </a:solidFill>
              </a:rPr>
              <a:t>God’s </a:t>
            </a:r>
            <a:r>
              <a:rPr lang="en-GB" sz="3600" b="1" dirty="0">
                <a:solidFill>
                  <a:srgbClr val="FFFFFF"/>
                </a:solidFill>
              </a:rPr>
              <a:t>W</a:t>
            </a:r>
            <a:r>
              <a:rPr lang="en-GB" sz="3600" b="1" dirty="0" smtClean="0">
                <a:solidFill>
                  <a:srgbClr val="FFFFFF"/>
                </a:solidFill>
              </a:rPr>
              <a:t>ord</a:t>
            </a:r>
          </a:p>
          <a:p>
            <a:pPr lvl="0">
              <a:spcAft>
                <a:spcPts val="1200"/>
              </a:spcAft>
            </a:pPr>
            <a:r>
              <a:rPr lang="en-GB" sz="3200" b="1" dirty="0">
                <a:solidFill>
                  <a:srgbClr val="FFFF00"/>
                </a:solidFill>
              </a:rPr>
              <a:t>Joshua 1:7-</a:t>
            </a:r>
            <a:r>
              <a:rPr lang="en-GB" sz="3200" b="1" dirty="0" smtClean="0">
                <a:solidFill>
                  <a:srgbClr val="FFFF00"/>
                </a:solidFill>
              </a:rPr>
              <a:t>8</a:t>
            </a:r>
          </a:p>
          <a:p>
            <a:pPr lvl="0">
              <a:lnSpc>
                <a:spcPct val="110000"/>
              </a:lnSpc>
              <a:spcAft>
                <a:spcPts val="1200"/>
              </a:spcAft>
            </a:pPr>
            <a:r>
              <a:rPr lang="en-GB" sz="2800" i="1" dirty="0" smtClean="0"/>
              <a:t>“Be </a:t>
            </a:r>
            <a:r>
              <a:rPr lang="en-GB" sz="2800" i="1" dirty="0"/>
              <a:t>strong and very courageous. Be careful to obey all the law my servant Moses gave you; do not turn from it to the right or to the left, that you may be successful wherever you go. 8 Keep this Book of the Law always on your lips; meditate on it day and night, so that you may be careful to do everything written in it. Then you will be prosperous and </a:t>
            </a:r>
            <a:r>
              <a:rPr lang="en-GB" sz="2800" i="1" dirty="0" smtClean="0"/>
              <a:t>successful”.</a:t>
            </a:r>
            <a:endParaRPr lang="en-GB" sz="2800" i="1" dirty="0"/>
          </a:p>
        </p:txBody>
      </p:sp>
    </p:spTree>
    <p:extLst>
      <p:ext uri="{BB962C8B-B14F-4D97-AF65-F5344CB8AC3E}">
        <p14:creationId xmlns:p14="http://schemas.microsoft.com/office/powerpoint/2010/main" val="406199056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Moses_PPTX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928734" y="1461041"/>
            <a:ext cx="10405609" cy="2922851"/>
          </a:xfrm>
          <a:prstGeom prst="rect">
            <a:avLst/>
          </a:prstGeom>
        </p:spPr>
        <p:txBody>
          <a:bodyPr wrap="square">
            <a:spAutoFit/>
          </a:bodyPr>
          <a:lstStyle/>
          <a:p>
            <a:pPr lvl="0">
              <a:spcAft>
                <a:spcPts val="1200"/>
              </a:spcAft>
            </a:pPr>
            <a:r>
              <a:rPr lang="en-GB" sz="4000" b="1" dirty="0">
                <a:solidFill>
                  <a:srgbClr val="FFFFFF"/>
                </a:solidFill>
              </a:rPr>
              <a:t>By reminding God of his </a:t>
            </a:r>
            <a:r>
              <a:rPr lang="en-GB" sz="4000" b="1" dirty="0" smtClean="0">
                <a:solidFill>
                  <a:srgbClr val="FFFFFF"/>
                </a:solidFill>
              </a:rPr>
              <a:t>Promises</a:t>
            </a:r>
          </a:p>
          <a:p>
            <a:pPr lvl="0">
              <a:spcAft>
                <a:spcPts val="1200"/>
              </a:spcAft>
            </a:pPr>
            <a:r>
              <a:rPr lang="en-GB" sz="3200" b="1" dirty="0">
                <a:solidFill>
                  <a:srgbClr val="FFFF00"/>
                </a:solidFill>
              </a:rPr>
              <a:t>Joshua 1:</a:t>
            </a:r>
            <a:r>
              <a:rPr lang="en-GB" sz="3200" b="1" dirty="0" smtClean="0">
                <a:solidFill>
                  <a:srgbClr val="FFFF00"/>
                </a:solidFill>
              </a:rPr>
              <a:t>9</a:t>
            </a:r>
          </a:p>
          <a:p>
            <a:pPr lvl="0">
              <a:lnSpc>
                <a:spcPct val="110000"/>
              </a:lnSpc>
              <a:spcAft>
                <a:spcPts val="1200"/>
              </a:spcAft>
            </a:pPr>
            <a:r>
              <a:rPr lang="en-GB" sz="2800" i="1" dirty="0" smtClean="0"/>
              <a:t>“Have </a:t>
            </a:r>
            <a:r>
              <a:rPr lang="en-GB" sz="2800" i="1" dirty="0"/>
              <a:t>I not commanded you? Be strong and courageous. </a:t>
            </a:r>
            <a:br>
              <a:rPr lang="en-GB" sz="2800" i="1" dirty="0"/>
            </a:br>
            <a:r>
              <a:rPr lang="en-GB" sz="2800" i="1" dirty="0" smtClean="0"/>
              <a:t>Do </a:t>
            </a:r>
            <a:r>
              <a:rPr lang="en-GB" sz="2800" i="1" dirty="0"/>
              <a:t>not be afraid; do not be discouraged, for the Lord </a:t>
            </a:r>
            <a:r>
              <a:rPr lang="en-GB" sz="2800" i="1" dirty="0" smtClean="0"/>
              <a:t/>
            </a:r>
            <a:br>
              <a:rPr lang="en-GB" sz="2800" i="1" dirty="0" smtClean="0"/>
            </a:br>
            <a:r>
              <a:rPr lang="en-GB" sz="2800" i="1" dirty="0" smtClean="0"/>
              <a:t>your </a:t>
            </a:r>
            <a:r>
              <a:rPr lang="en-GB" sz="2800" i="1" dirty="0"/>
              <a:t>God will be with you wherever you go</a:t>
            </a:r>
            <a:r>
              <a:rPr lang="en-GB" sz="2800" i="1" dirty="0" smtClean="0"/>
              <a:t>.”</a:t>
            </a:r>
            <a:endParaRPr lang="en-GB" sz="2800" i="1" dirty="0"/>
          </a:p>
        </p:txBody>
      </p:sp>
    </p:spTree>
    <p:extLst>
      <p:ext uri="{BB962C8B-B14F-4D97-AF65-F5344CB8AC3E}">
        <p14:creationId xmlns:p14="http://schemas.microsoft.com/office/powerpoint/2010/main" val="92311609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Moses_PPTX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928734" y="1461041"/>
            <a:ext cx="10405609" cy="3339376"/>
          </a:xfrm>
          <a:prstGeom prst="rect">
            <a:avLst/>
          </a:prstGeom>
        </p:spPr>
        <p:txBody>
          <a:bodyPr wrap="square">
            <a:spAutoFit/>
          </a:bodyPr>
          <a:lstStyle/>
          <a:p>
            <a:pPr lvl="0">
              <a:spcAft>
                <a:spcPts val="1200"/>
              </a:spcAft>
            </a:pPr>
            <a:r>
              <a:rPr lang="en-GB" sz="3600" b="1" dirty="0" smtClean="0">
                <a:solidFill>
                  <a:srgbClr val="FFFFFF"/>
                </a:solidFill>
              </a:rPr>
              <a:t>By recalling </a:t>
            </a:r>
            <a:r>
              <a:rPr lang="en-GB" sz="3600" b="1" dirty="0">
                <a:solidFill>
                  <a:srgbClr val="FFFFFF"/>
                </a:solidFill>
              </a:rPr>
              <a:t>the faithfulness of God in past </a:t>
            </a:r>
            <a:r>
              <a:rPr lang="en-GB" sz="3600" b="1" dirty="0" smtClean="0">
                <a:solidFill>
                  <a:srgbClr val="FFFFFF"/>
                </a:solidFill>
              </a:rPr>
              <a:t>circumstances</a:t>
            </a:r>
          </a:p>
          <a:p>
            <a:pPr lvl="0">
              <a:spcAft>
                <a:spcPts val="3000"/>
              </a:spcAft>
            </a:pPr>
            <a:r>
              <a:rPr lang="en-GB" sz="3200" b="1" dirty="0">
                <a:solidFill>
                  <a:srgbClr val="FFFF00"/>
                </a:solidFill>
              </a:rPr>
              <a:t>Joshua 21:</a:t>
            </a:r>
            <a:r>
              <a:rPr lang="en-GB" sz="3200" b="1" dirty="0" smtClean="0">
                <a:solidFill>
                  <a:srgbClr val="FFFF00"/>
                </a:solidFill>
              </a:rPr>
              <a:t>45</a:t>
            </a:r>
          </a:p>
          <a:p>
            <a:pPr lvl="0">
              <a:spcAft>
                <a:spcPts val="1200"/>
              </a:spcAft>
            </a:pPr>
            <a:r>
              <a:rPr lang="en-GB" sz="3600" i="1" dirty="0" smtClean="0"/>
              <a:t>Not </a:t>
            </a:r>
            <a:r>
              <a:rPr lang="en-GB" sz="3600" i="1" dirty="0"/>
              <a:t>one of all the Lord’s good promises to Israel failed; everyone was fulfilled.</a:t>
            </a:r>
          </a:p>
        </p:txBody>
      </p:sp>
    </p:spTree>
    <p:extLst>
      <p:ext uri="{BB962C8B-B14F-4D97-AF65-F5344CB8AC3E}">
        <p14:creationId xmlns:p14="http://schemas.microsoft.com/office/powerpoint/2010/main" val="65702116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Moses_PPT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928734" y="894135"/>
            <a:ext cx="10405609" cy="5078313"/>
          </a:xfrm>
          <a:prstGeom prst="rect">
            <a:avLst/>
          </a:prstGeom>
        </p:spPr>
        <p:txBody>
          <a:bodyPr wrap="square">
            <a:spAutoFit/>
          </a:bodyPr>
          <a:lstStyle/>
          <a:p>
            <a:pPr>
              <a:spcAft>
                <a:spcPts val="3000"/>
              </a:spcAft>
            </a:pPr>
            <a:r>
              <a:rPr lang="en-US" sz="2800" dirty="0">
                <a:solidFill>
                  <a:srgbClr val="FFFF00"/>
                </a:solidFill>
              </a:rPr>
              <a:t>What is the </a:t>
            </a:r>
            <a:r>
              <a:rPr lang="en-US" sz="2800" dirty="0" smtClean="0">
                <a:solidFill>
                  <a:srgbClr val="FFFF00"/>
                </a:solidFill>
              </a:rPr>
              <a:t>Canaan land of opportunity </a:t>
            </a:r>
            <a:r>
              <a:rPr lang="en-US" sz="2800" dirty="0">
                <a:solidFill>
                  <a:srgbClr val="FFFF00"/>
                </a:solidFill>
              </a:rPr>
              <a:t>before you today? </a:t>
            </a:r>
          </a:p>
          <a:p>
            <a:pPr>
              <a:spcAft>
                <a:spcPts val="3000"/>
              </a:spcAft>
            </a:pPr>
            <a:r>
              <a:rPr lang="en-US" sz="2800" dirty="0" smtClean="0"/>
              <a:t>What </a:t>
            </a:r>
            <a:r>
              <a:rPr lang="en-US" sz="2800" dirty="0"/>
              <a:t>is the Canaanite opposition that is causing you to be afraid and hesitate?</a:t>
            </a:r>
          </a:p>
          <a:p>
            <a:pPr>
              <a:spcAft>
                <a:spcPts val="3000"/>
              </a:spcAft>
            </a:pPr>
            <a:r>
              <a:rPr lang="en-US" sz="2800" dirty="0" smtClean="0"/>
              <a:t>Will </a:t>
            </a:r>
            <a:r>
              <a:rPr lang="en-US" sz="2800" dirty="0"/>
              <a:t>you embrace </a:t>
            </a:r>
            <a:r>
              <a:rPr lang="en-US" sz="2800" dirty="0" smtClean="0"/>
              <a:t>and </a:t>
            </a:r>
            <a:r>
              <a:rPr lang="en-US" sz="2800" dirty="0"/>
              <a:t>exercise </a:t>
            </a:r>
            <a:r>
              <a:rPr lang="en-US" sz="2800" dirty="0" smtClean="0"/>
              <a:t>a spirit of courage like Caleb – having confidence and </a:t>
            </a:r>
            <a:r>
              <a:rPr lang="en-US" sz="2800" dirty="0"/>
              <a:t>courage in the face of this challenge?</a:t>
            </a:r>
          </a:p>
          <a:p>
            <a:pPr>
              <a:spcAft>
                <a:spcPts val="3000"/>
              </a:spcAft>
            </a:pPr>
            <a:r>
              <a:rPr lang="en-US" sz="2800" dirty="0" smtClean="0">
                <a:solidFill>
                  <a:srgbClr val="FFFF00"/>
                </a:solidFill>
              </a:rPr>
              <a:t>Fear </a:t>
            </a:r>
            <a:r>
              <a:rPr lang="en-US" sz="2800" dirty="0">
                <a:solidFill>
                  <a:srgbClr val="FFFF00"/>
                </a:solidFill>
              </a:rPr>
              <a:t>not for the </a:t>
            </a:r>
            <a:r>
              <a:rPr lang="en-US" sz="2800" dirty="0" smtClean="0">
                <a:solidFill>
                  <a:srgbClr val="FFFF00"/>
                </a:solidFill>
              </a:rPr>
              <a:t>future – God </a:t>
            </a:r>
            <a:r>
              <a:rPr lang="en-US" sz="2800" dirty="0">
                <a:solidFill>
                  <a:srgbClr val="FFFF00"/>
                </a:solidFill>
              </a:rPr>
              <a:t>is in control.</a:t>
            </a:r>
          </a:p>
          <a:p>
            <a:pPr>
              <a:spcAft>
                <a:spcPts val="3000"/>
              </a:spcAft>
            </a:pPr>
            <a:r>
              <a:rPr lang="en-US" sz="2800" dirty="0" smtClean="0"/>
              <a:t>He </a:t>
            </a:r>
            <a:r>
              <a:rPr lang="en-US" sz="2800" dirty="0"/>
              <a:t>is in control of </a:t>
            </a:r>
            <a:r>
              <a:rPr lang="en-US" sz="2800" dirty="0" smtClean="0"/>
              <a:t>your </a:t>
            </a:r>
            <a:r>
              <a:rPr lang="en-US" sz="2800" dirty="0"/>
              <a:t>life and your death. His plans and purposes for you and your family will be fulfilled. </a:t>
            </a:r>
            <a:endParaRPr lang="en-GB" sz="2800" dirty="0">
              <a:solidFill>
                <a:srgbClr val="FFFF00"/>
              </a:solidFill>
            </a:endParaRPr>
          </a:p>
        </p:txBody>
      </p:sp>
    </p:spTree>
    <p:extLst>
      <p:ext uri="{BB962C8B-B14F-4D97-AF65-F5344CB8AC3E}">
        <p14:creationId xmlns:p14="http://schemas.microsoft.com/office/powerpoint/2010/main" val="108605999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Moses_PPTX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0" y="1843011"/>
            <a:ext cx="12192000" cy="2309863"/>
          </a:xfrm>
          <a:prstGeom prst="rect">
            <a:avLst/>
          </a:prstGeom>
        </p:spPr>
        <p:txBody>
          <a:bodyPr wrap="square">
            <a:spAutoFit/>
          </a:bodyPr>
          <a:lstStyle/>
          <a:p>
            <a:pPr algn="ctr">
              <a:lnSpc>
                <a:spcPct val="110000"/>
              </a:lnSpc>
              <a:spcAft>
                <a:spcPts val="1800"/>
              </a:spcAft>
            </a:pPr>
            <a:r>
              <a:rPr lang="en-US" sz="6600" dirty="0" smtClean="0">
                <a:solidFill>
                  <a:srgbClr val="FFFF00"/>
                </a:solidFill>
              </a:rPr>
              <a:t>…Let’s take a moment to</a:t>
            </a:r>
            <a:br>
              <a:rPr lang="en-US" sz="6600" dirty="0" smtClean="0">
                <a:solidFill>
                  <a:srgbClr val="FFFF00"/>
                </a:solidFill>
              </a:rPr>
            </a:br>
            <a:r>
              <a:rPr lang="en-US" sz="6600" dirty="0" smtClean="0">
                <a:solidFill>
                  <a:srgbClr val="FFFF00"/>
                </a:solidFill>
              </a:rPr>
              <a:t>wait</a:t>
            </a:r>
            <a:r>
              <a:rPr lang="en-US" sz="6600" dirty="0">
                <a:solidFill>
                  <a:srgbClr val="FFFF00"/>
                </a:solidFill>
              </a:rPr>
              <a:t> </a:t>
            </a:r>
            <a:r>
              <a:rPr lang="en-US" sz="6600" dirty="0" smtClean="0">
                <a:solidFill>
                  <a:srgbClr val="FFFF00"/>
                </a:solidFill>
              </a:rPr>
              <a:t>on the </a:t>
            </a:r>
            <a:r>
              <a:rPr lang="en-US" sz="6600" dirty="0">
                <a:solidFill>
                  <a:srgbClr val="FFFF00"/>
                </a:solidFill>
              </a:rPr>
              <a:t>Lord in </a:t>
            </a:r>
            <a:r>
              <a:rPr lang="en-US" sz="6600" dirty="0" smtClean="0">
                <a:solidFill>
                  <a:srgbClr val="FFFF00"/>
                </a:solidFill>
              </a:rPr>
              <a:t>silence</a:t>
            </a:r>
            <a:endParaRPr lang="en-GB" sz="6600" dirty="0"/>
          </a:p>
        </p:txBody>
      </p:sp>
    </p:spTree>
    <p:extLst>
      <p:ext uri="{BB962C8B-B14F-4D97-AF65-F5344CB8AC3E}">
        <p14:creationId xmlns:p14="http://schemas.microsoft.com/office/powerpoint/2010/main" val="336374180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e Still Lyric Video - Hillsong Worship(720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9163664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Moses_PPTX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844046" y="858528"/>
            <a:ext cx="10372060" cy="5186036"/>
          </a:xfrm>
          <a:prstGeom prst="rect">
            <a:avLst/>
          </a:prstGeom>
          <a:noFill/>
        </p:spPr>
        <p:txBody>
          <a:bodyPr wrap="square" rtlCol="0">
            <a:spAutoFit/>
          </a:bodyPr>
          <a:lstStyle/>
          <a:p>
            <a:pPr>
              <a:spcAft>
                <a:spcPts val="1200"/>
              </a:spcAft>
            </a:pPr>
            <a:r>
              <a:rPr lang="en-GB" sz="4000" dirty="0">
                <a:solidFill>
                  <a:srgbClr val="FFFF00"/>
                </a:solidFill>
              </a:rPr>
              <a:t>The Land of </a:t>
            </a:r>
            <a:r>
              <a:rPr lang="en-GB" sz="4000" dirty="0" smtClean="0">
                <a:solidFill>
                  <a:srgbClr val="FFFF00"/>
                </a:solidFill>
              </a:rPr>
              <a:t>Promise </a:t>
            </a:r>
          </a:p>
          <a:p>
            <a:pPr>
              <a:spcAft>
                <a:spcPts val="1200"/>
              </a:spcAft>
            </a:pPr>
            <a:r>
              <a:rPr lang="en-GB" sz="3600" dirty="0" smtClean="0"/>
              <a:t>Numbers 13</a:t>
            </a:r>
            <a:r>
              <a:rPr lang="en-GB" sz="3600" dirty="0"/>
              <a:t>:1-</a:t>
            </a:r>
            <a:r>
              <a:rPr lang="en-GB" sz="3600" dirty="0" smtClean="0"/>
              <a:t>3</a:t>
            </a:r>
          </a:p>
          <a:p>
            <a:pPr>
              <a:spcAft>
                <a:spcPts val="1200"/>
              </a:spcAft>
            </a:pPr>
            <a:endParaRPr lang="en-GB" sz="900" dirty="0"/>
          </a:p>
          <a:p>
            <a:r>
              <a:rPr lang="en-GB" sz="3600" dirty="0" smtClean="0"/>
              <a:t>The</a:t>
            </a:r>
            <a:r>
              <a:rPr lang="en-GB" sz="3600" dirty="0"/>
              <a:t> Lord said to </a:t>
            </a:r>
            <a:r>
              <a:rPr lang="en-GB" sz="3600" dirty="0" err="1"/>
              <a:t>Moses</a:t>
            </a:r>
            <a:r>
              <a:rPr lang="en-GB" sz="3600" dirty="0" err="1" smtClean="0"/>
              <a:t>,</a:t>
            </a:r>
            <a:r>
              <a:rPr lang="en-GB" sz="3600" i="1" dirty="0" err="1" smtClean="0"/>
              <a:t>“</a:t>
            </a:r>
            <a:r>
              <a:rPr lang="en-GB" sz="3600" i="1" dirty="0" err="1"/>
              <a:t>Send</a:t>
            </a:r>
            <a:r>
              <a:rPr lang="en-GB" sz="3600" i="1" dirty="0"/>
              <a:t> some men to explore the land of Canaan, which I am giving </a:t>
            </a:r>
            <a:r>
              <a:rPr lang="en-GB" sz="3600" i="1" dirty="0" smtClean="0"/>
              <a:t/>
            </a:r>
            <a:br>
              <a:rPr lang="en-GB" sz="3600" i="1" dirty="0" smtClean="0"/>
            </a:br>
            <a:r>
              <a:rPr lang="en-GB" sz="3600" i="1" dirty="0" smtClean="0"/>
              <a:t>to </a:t>
            </a:r>
            <a:r>
              <a:rPr lang="en-GB" sz="3600" i="1" dirty="0"/>
              <a:t>the Israelites. From each ancestral tribe send one of its leaders.” </a:t>
            </a:r>
            <a:r>
              <a:rPr lang="en-GB" sz="3600" dirty="0" smtClean="0"/>
              <a:t>So </a:t>
            </a:r>
            <a:r>
              <a:rPr lang="en-GB" sz="3600" dirty="0"/>
              <a:t>at the Lord’s command Moses sent them out from the Desert of </a:t>
            </a:r>
            <a:r>
              <a:rPr lang="en-GB" sz="3600" dirty="0" err="1"/>
              <a:t>Paran</a:t>
            </a:r>
            <a:r>
              <a:rPr lang="en-GB" sz="3600" dirty="0"/>
              <a:t>. All of them were leaders of the Israelites.</a:t>
            </a:r>
            <a:endParaRPr lang="en-GB" sz="3600" dirty="0">
              <a:solidFill>
                <a:srgbClr val="FFFF00"/>
              </a:solidFill>
            </a:endParaRPr>
          </a:p>
        </p:txBody>
      </p:sp>
    </p:spTree>
    <p:extLst>
      <p:ext uri="{BB962C8B-B14F-4D97-AF65-F5344CB8AC3E}">
        <p14:creationId xmlns:p14="http://schemas.microsoft.com/office/powerpoint/2010/main" val="18636495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Moses_PPTX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821765" y="479371"/>
            <a:ext cx="5956024" cy="5604612"/>
          </a:xfrm>
          <a:prstGeom prst="rect">
            <a:avLst/>
          </a:prstGeom>
          <a:noFill/>
        </p:spPr>
        <p:txBody>
          <a:bodyPr wrap="square" rtlCol="0">
            <a:spAutoFit/>
          </a:bodyPr>
          <a:lstStyle/>
          <a:p>
            <a:pPr>
              <a:lnSpc>
                <a:spcPct val="110000"/>
              </a:lnSpc>
            </a:pPr>
            <a:r>
              <a:rPr lang="en-GB" sz="2800" dirty="0">
                <a:solidFill>
                  <a:srgbClr val="FFFF00"/>
                </a:solidFill>
              </a:rPr>
              <a:t>When they returned they all agreed it was just as God had told them, </a:t>
            </a:r>
            <a:r>
              <a:rPr lang="en-GB" sz="2800" dirty="0" smtClean="0">
                <a:solidFill>
                  <a:srgbClr val="FFFF00"/>
                </a:solidFill>
              </a:rPr>
              <a:t/>
            </a:r>
            <a:br>
              <a:rPr lang="en-GB" sz="2800" dirty="0" smtClean="0">
                <a:solidFill>
                  <a:srgbClr val="FFFF00"/>
                </a:solidFill>
              </a:rPr>
            </a:br>
            <a:r>
              <a:rPr lang="en-GB" sz="2800" dirty="0" smtClean="0">
                <a:solidFill>
                  <a:srgbClr val="FFFF00"/>
                </a:solidFill>
              </a:rPr>
              <a:t>a </a:t>
            </a:r>
            <a:r>
              <a:rPr lang="en-GB" sz="2800" dirty="0">
                <a:solidFill>
                  <a:srgbClr val="FFFF00"/>
                </a:solidFill>
              </a:rPr>
              <a:t>land flowing with </a:t>
            </a:r>
            <a:r>
              <a:rPr lang="en-GB" sz="2800" dirty="0" smtClean="0">
                <a:solidFill>
                  <a:srgbClr val="FFFF00"/>
                </a:solidFill>
              </a:rPr>
              <a:t>milk and honey</a:t>
            </a:r>
            <a:r>
              <a:rPr lang="en-GB" sz="2800" dirty="0">
                <a:solidFill>
                  <a:srgbClr val="FFFF00"/>
                </a:solidFill>
              </a:rPr>
              <a:t>.</a:t>
            </a:r>
          </a:p>
          <a:p>
            <a:pPr>
              <a:lnSpc>
                <a:spcPct val="110000"/>
              </a:lnSpc>
            </a:pPr>
            <a:endParaRPr lang="en-GB" dirty="0">
              <a:solidFill>
                <a:srgbClr val="FFFF00"/>
              </a:solidFill>
            </a:endParaRPr>
          </a:p>
          <a:p>
            <a:r>
              <a:rPr lang="en-GB" sz="2800" dirty="0"/>
              <a:t>There was no doubt that God was giving </a:t>
            </a:r>
            <a:r>
              <a:rPr lang="en-GB" sz="2800" dirty="0" smtClean="0"/>
              <a:t>them the land. </a:t>
            </a:r>
          </a:p>
          <a:p>
            <a:endParaRPr lang="en-GB" dirty="0"/>
          </a:p>
          <a:p>
            <a:r>
              <a:rPr lang="en-GB" sz="2800" dirty="0" smtClean="0"/>
              <a:t>It </a:t>
            </a:r>
            <a:r>
              <a:rPr lang="en-GB" sz="2800" dirty="0"/>
              <a:t>could not fail to belong to them because God had promised it. But, the people of God had to take possession of it. God had done his part, and now it </a:t>
            </a:r>
            <a:r>
              <a:rPr lang="en-GB" sz="2800" dirty="0" smtClean="0"/>
              <a:t>was </a:t>
            </a:r>
            <a:r>
              <a:rPr lang="en-GB" sz="2800" dirty="0"/>
              <a:t>up to them to have courage and do their part. </a:t>
            </a:r>
          </a:p>
        </p:txBody>
      </p:sp>
      <p:pic>
        <p:nvPicPr>
          <p:cNvPr id="5" name="Picture 4" descr="return-of-caleb-and-the-spies-GoodSalt-prcas26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8088" y="1286309"/>
            <a:ext cx="5328591" cy="3509073"/>
          </a:xfrm>
          <a:prstGeom prst="rect">
            <a:avLst/>
          </a:prstGeom>
        </p:spPr>
      </p:pic>
    </p:spTree>
    <p:extLst>
      <p:ext uri="{BB962C8B-B14F-4D97-AF65-F5344CB8AC3E}">
        <p14:creationId xmlns:p14="http://schemas.microsoft.com/office/powerpoint/2010/main" val="42100301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Moses_PPTX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821764" y="933234"/>
            <a:ext cx="10875604" cy="5230832"/>
          </a:xfrm>
          <a:prstGeom prst="rect">
            <a:avLst/>
          </a:prstGeom>
          <a:noFill/>
        </p:spPr>
        <p:txBody>
          <a:bodyPr wrap="square" rtlCol="0">
            <a:spAutoFit/>
          </a:bodyPr>
          <a:lstStyle/>
          <a:p>
            <a:pPr>
              <a:lnSpc>
                <a:spcPct val="110000"/>
              </a:lnSpc>
            </a:pPr>
            <a:r>
              <a:rPr lang="en-US" sz="6000" baseline="30000" dirty="0">
                <a:solidFill>
                  <a:srgbClr val="FFFF00"/>
                </a:solidFill>
              </a:rPr>
              <a:t>Opportunity or </a:t>
            </a:r>
            <a:r>
              <a:rPr lang="en-US" sz="6000" baseline="30000" dirty="0" smtClean="0">
                <a:solidFill>
                  <a:srgbClr val="FFFF00"/>
                </a:solidFill>
              </a:rPr>
              <a:t>obstacle?   </a:t>
            </a:r>
          </a:p>
          <a:p>
            <a:pPr>
              <a:lnSpc>
                <a:spcPct val="110000"/>
              </a:lnSpc>
            </a:pPr>
            <a:r>
              <a:rPr lang="en-US" sz="4800" b="1" baseline="30000" dirty="0" smtClean="0"/>
              <a:t>Numbers </a:t>
            </a:r>
            <a:r>
              <a:rPr lang="en-US" sz="4800" b="1" baseline="30000" dirty="0"/>
              <a:t>13:27-29</a:t>
            </a:r>
          </a:p>
          <a:p>
            <a:pPr>
              <a:lnSpc>
                <a:spcPct val="110000"/>
              </a:lnSpc>
            </a:pPr>
            <a:endParaRPr lang="en-US" sz="4000" b="1" baseline="30000" dirty="0"/>
          </a:p>
          <a:p>
            <a:pPr>
              <a:lnSpc>
                <a:spcPct val="110000"/>
              </a:lnSpc>
            </a:pPr>
            <a:r>
              <a:rPr lang="en-US" sz="4400" b="1" baseline="30000" dirty="0" smtClean="0"/>
              <a:t>They </a:t>
            </a:r>
            <a:r>
              <a:rPr lang="en-US" sz="4400" b="1" baseline="30000" dirty="0"/>
              <a:t>gave Moses this account: </a:t>
            </a:r>
            <a:r>
              <a:rPr lang="en-US" sz="4400" b="1" i="1" baseline="30000" dirty="0"/>
              <a:t>“We went into the land to which you sent us, and it does flow with milk and honey! Here is its fruit. </a:t>
            </a:r>
            <a:r>
              <a:rPr lang="en-US" sz="4400" b="1" i="1" baseline="30000" dirty="0" smtClean="0"/>
              <a:t>But </a:t>
            </a:r>
            <a:r>
              <a:rPr lang="en-US" sz="4400" b="1" i="1" baseline="30000" dirty="0"/>
              <a:t>the people who live there are powerful, and the cities are fortified and very large. We even saw descendants </a:t>
            </a:r>
            <a:r>
              <a:rPr lang="en-US" sz="4400" b="1" i="1" baseline="30000" dirty="0" smtClean="0"/>
              <a:t/>
            </a:r>
            <a:br>
              <a:rPr lang="en-US" sz="4400" b="1" i="1" baseline="30000" dirty="0" smtClean="0"/>
            </a:br>
            <a:r>
              <a:rPr lang="en-US" sz="4400" b="1" i="1" baseline="30000" dirty="0" smtClean="0"/>
              <a:t>of </a:t>
            </a:r>
            <a:r>
              <a:rPr lang="en-US" sz="4400" b="1" i="1" baseline="30000" dirty="0" err="1"/>
              <a:t>Anak</a:t>
            </a:r>
            <a:r>
              <a:rPr lang="en-US" sz="4400" b="1" i="1" baseline="30000" dirty="0"/>
              <a:t> there. </a:t>
            </a:r>
            <a:r>
              <a:rPr lang="en-US" sz="4400" b="1" i="1" baseline="30000" dirty="0" smtClean="0"/>
              <a:t>The </a:t>
            </a:r>
            <a:r>
              <a:rPr lang="en-US" sz="4400" b="1" i="1" baseline="30000" dirty="0"/>
              <a:t>Amalekites live in the Negev; </a:t>
            </a:r>
            <a:r>
              <a:rPr lang="en-US" sz="4400" b="1" i="1" baseline="30000" dirty="0" smtClean="0"/>
              <a:t>the Hittites</a:t>
            </a:r>
            <a:r>
              <a:rPr lang="en-US" sz="4400" b="1" i="1" baseline="30000" dirty="0"/>
              <a:t>, </a:t>
            </a:r>
            <a:r>
              <a:rPr lang="en-US" sz="4400" b="1" i="1" baseline="30000" dirty="0" err="1"/>
              <a:t>Jebusites</a:t>
            </a:r>
            <a:r>
              <a:rPr lang="en-US" sz="4400" b="1" i="1" baseline="30000" dirty="0"/>
              <a:t> and Amorites live in the hill country; and </a:t>
            </a:r>
            <a:r>
              <a:rPr lang="en-US" sz="4400" b="1" i="1" baseline="30000" dirty="0" smtClean="0"/>
              <a:t/>
            </a:r>
            <a:br>
              <a:rPr lang="en-US" sz="4400" b="1" i="1" baseline="30000" dirty="0" smtClean="0"/>
            </a:br>
            <a:r>
              <a:rPr lang="en-US" sz="4400" b="1" i="1" baseline="30000" dirty="0" smtClean="0"/>
              <a:t>the </a:t>
            </a:r>
            <a:r>
              <a:rPr lang="en-US" sz="4400" b="1" i="1" baseline="30000" dirty="0"/>
              <a:t>Canaanites live near the sea and along the Jordan.”</a:t>
            </a:r>
          </a:p>
        </p:txBody>
      </p:sp>
    </p:spTree>
    <p:extLst>
      <p:ext uri="{BB962C8B-B14F-4D97-AF65-F5344CB8AC3E}">
        <p14:creationId xmlns:p14="http://schemas.microsoft.com/office/powerpoint/2010/main" val="64357846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Moses_PPT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747059" y="747013"/>
            <a:ext cx="10847294" cy="5262980"/>
          </a:xfrm>
          <a:prstGeom prst="rect">
            <a:avLst/>
          </a:prstGeom>
        </p:spPr>
        <p:txBody>
          <a:bodyPr wrap="square">
            <a:spAutoFit/>
          </a:bodyPr>
          <a:lstStyle/>
          <a:p>
            <a:r>
              <a:rPr lang="en-GB" sz="2800" dirty="0">
                <a:solidFill>
                  <a:srgbClr val="FFFF00"/>
                </a:solidFill>
              </a:rPr>
              <a:t>‘But’ </a:t>
            </a:r>
            <a:r>
              <a:rPr lang="en-GB" sz="2800" dirty="0"/>
              <a:t>is the third most used conjunction in the English language. </a:t>
            </a:r>
            <a:endParaRPr lang="en-GB" sz="2800" dirty="0" smtClean="0"/>
          </a:p>
          <a:p>
            <a:r>
              <a:rPr lang="en-GB" sz="2800" dirty="0" smtClean="0"/>
              <a:t>It </a:t>
            </a:r>
            <a:r>
              <a:rPr lang="en-GB" sz="2800" dirty="0"/>
              <a:t>is a small </a:t>
            </a:r>
            <a:r>
              <a:rPr lang="en-GB" sz="2800" dirty="0" smtClean="0"/>
              <a:t>word and needs </a:t>
            </a:r>
            <a:r>
              <a:rPr lang="en-GB" sz="2800" dirty="0"/>
              <a:t>to be careful </a:t>
            </a:r>
            <a:r>
              <a:rPr lang="en-GB" sz="2800" dirty="0" smtClean="0"/>
              <a:t>used because </a:t>
            </a:r>
            <a:r>
              <a:rPr lang="en-GB" sz="2800" dirty="0"/>
              <a:t>it </a:t>
            </a:r>
            <a:r>
              <a:rPr lang="en-GB" sz="2800" dirty="0" smtClean="0"/>
              <a:t>is </a:t>
            </a:r>
            <a:br>
              <a:rPr lang="en-GB" sz="2800" dirty="0" smtClean="0"/>
            </a:br>
            <a:r>
              <a:rPr lang="en-GB" sz="2800" dirty="0" smtClean="0"/>
              <a:t>often </a:t>
            </a:r>
            <a:r>
              <a:rPr lang="en-GB" sz="2800" dirty="0"/>
              <a:t>used to nullify whatever </a:t>
            </a:r>
            <a:r>
              <a:rPr lang="en-GB" sz="2800" dirty="0" smtClean="0"/>
              <a:t>has </a:t>
            </a:r>
            <a:r>
              <a:rPr lang="en-GB" sz="2800" dirty="0"/>
              <a:t>preceded it</a:t>
            </a:r>
            <a:r>
              <a:rPr lang="en-GB" sz="2800" dirty="0" smtClean="0"/>
              <a:t>.</a:t>
            </a:r>
          </a:p>
          <a:p>
            <a:endParaRPr lang="en-GB" sz="2800" dirty="0"/>
          </a:p>
          <a:p>
            <a:r>
              <a:rPr lang="en-GB" sz="2800" dirty="0" smtClean="0"/>
              <a:t>The </a:t>
            </a:r>
            <a:r>
              <a:rPr lang="en-GB" sz="2800" dirty="0"/>
              <a:t>Ten Spies were saying; </a:t>
            </a:r>
            <a:r>
              <a:rPr lang="en-GB" sz="2800" i="1" dirty="0"/>
              <a:t>“everything that God told us about </a:t>
            </a:r>
            <a:r>
              <a:rPr lang="en-GB" sz="2800" i="1" dirty="0" smtClean="0"/>
              <a:t/>
            </a:r>
            <a:br>
              <a:rPr lang="en-GB" sz="2800" i="1" dirty="0" smtClean="0"/>
            </a:br>
            <a:r>
              <a:rPr lang="en-GB" sz="2800" i="1" dirty="0" smtClean="0"/>
              <a:t>the </a:t>
            </a:r>
            <a:r>
              <a:rPr lang="en-GB" sz="2800" i="1" dirty="0"/>
              <a:t>land is true, but he lied when he said it will be ours to take because there is no way we can conquer it</a:t>
            </a:r>
            <a:r>
              <a:rPr lang="en-GB" sz="2800" i="1" dirty="0" smtClean="0"/>
              <a:t>!” </a:t>
            </a:r>
          </a:p>
          <a:p>
            <a:endParaRPr lang="en-GB" sz="2800" dirty="0"/>
          </a:p>
          <a:p>
            <a:r>
              <a:rPr lang="en-GB" sz="2800" dirty="0" smtClean="0"/>
              <a:t>Interestingly </a:t>
            </a:r>
            <a:r>
              <a:rPr lang="en-GB" sz="2800" dirty="0"/>
              <a:t>the Hebrew word that is used here for but is </a:t>
            </a:r>
            <a:r>
              <a:rPr lang="en-GB" sz="2800" dirty="0">
                <a:solidFill>
                  <a:srgbClr val="FFFF00"/>
                </a:solidFill>
              </a:rPr>
              <a:t>‘</a:t>
            </a:r>
            <a:r>
              <a:rPr lang="en-GB" sz="2800" dirty="0" err="1">
                <a:solidFill>
                  <a:srgbClr val="FFFF00"/>
                </a:solidFill>
              </a:rPr>
              <a:t>efes</a:t>
            </a:r>
            <a:r>
              <a:rPr lang="en-GB" sz="2800" dirty="0">
                <a:solidFill>
                  <a:srgbClr val="FFFF00"/>
                </a:solidFill>
              </a:rPr>
              <a:t>’ </a:t>
            </a:r>
            <a:r>
              <a:rPr lang="en-GB" sz="2800" dirty="0"/>
              <a:t>which means </a:t>
            </a:r>
            <a:r>
              <a:rPr lang="en-GB" sz="2800" dirty="0">
                <a:solidFill>
                  <a:srgbClr val="FFFF00"/>
                </a:solidFill>
              </a:rPr>
              <a:t>‘zero’</a:t>
            </a:r>
            <a:r>
              <a:rPr lang="en-GB" sz="2800" dirty="0"/>
              <a:t>. They believe they have zero chance of taking possession of the land. As far as they are concerned it’s over before it has even started!</a:t>
            </a:r>
          </a:p>
        </p:txBody>
      </p:sp>
    </p:spTree>
    <p:extLst>
      <p:ext uri="{BB962C8B-B14F-4D97-AF65-F5344CB8AC3E}">
        <p14:creationId xmlns:p14="http://schemas.microsoft.com/office/powerpoint/2010/main" val="386085782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Moses_PPTX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821764" y="812532"/>
            <a:ext cx="10563413" cy="5117981"/>
          </a:xfrm>
          <a:prstGeom prst="rect">
            <a:avLst/>
          </a:prstGeom>
          <a:noFill/>
        </p:spPr>
        <p:txBody>
          <a:bodyPr wrap="square" rtlCol="0">
            <a:spAutoFit/>
          </a:bodyPr>
          <a:lstStyle/>
          <a:p>
            <a:pPr>
              <a:lnSpc>
                <a:spcPct val="110000"/>
              </a:lnSpc>
            </a:pPr>
            <a:r>
              <a:rPr lang="en-US" sz="5400" baseline="30000" dirty="0" smtClean="0">
                <a:solidFill>
                  <a:srgbClr val="FFFF00"/>
                </a:solidFill>
              </a:rPr>
              <a:t>What </a:t>
            </a:r>
            <a:r>
              <a:rPr lang="en-US" sz="5400" baseline="30000" dirty="0">
                <a:solidFill>
                  <a:srgbClr val="FFFF00"/>
                </a:solidFill>
              </a:rPr>
              <a:t>was Caleb and Joshua’s response</a:t>
            </a:r>
            <a:r>
              <a:rPr lang="en-US" sz="5400" baseline="30000" dirty="0" smtClean="0">
                <a:solidFill>
                  <a:srgbClr val="FFFF00"/>
                </a:solidFill>
              </a:rPr>
              <a:t>?</a:t>
            </a:r>
          </a:p>
          <a:p>
            <a:pPr>
              <a:lnSpc>
                <a:spcPct val="110000"/>
              </a:lnSpc>
            </a:pPr>
            <a:r>
              <a:rPr lang="en-US" sz="4800" baseline="30000" dirty="0" smtClean="0"/>
              <a:t>Numbers </a:t>
            </a:r>
            <a:r>
              <a:rPr lang="en-US" sz="4800" baseline="30000" dirty="0"/>
              <a:t>13:</a:t>
            </a:r>
            <a:r>
              <a:rPr lang="en-US" sz="4800" baseline="30000" dirty="0" smtClean="0"/>
              <a:t>30</a:t>
            </a:r>
          </a:p>
          <a:p>
            <a:pPr>
              <a:lnSpc>
                <a:spcPct val="110000"/>
              </a:lnSpc>
            </a:pPr>
            <a:endParaRPr lang="en-US" sz="3600" b="1" baseline="30000" dirty="0"/>
          </a:p>
          <a:p>
            <a:pPr>
              <a:lnSpc>
                <a:spcPct val="110000"/>
              </a:lnSpc>
            </a:pPr>
            <a:r>
              <a:rPr lang="en-US" sz="4400" b="1" baseline="30000" dirty="0" smtClean="0"/>
              <a:t>Then </a:t>
            </a:r>
            <a:r>
              <a:rPr lang="en-US" sz="4400" b="1" baseline="30000" dirty="0"/>
              <a:t>Caleb silenced the people before Moses and said, </a:t>
            </a:r>
            <a:r>
              <a:rPr lang="en-US" sz="4400" b="1" baseline="30000" dirty="0" smtClean="0"/>
              <a:t/>
            </a:r>
            <a:br>
              <a:rPr lang="en-US" sz="4400" b="1" baseline="30000" dirty="0" smtClean="0"/>
            </a:br>
            <a:r>
              <a:rPr lang="en-US" sz="4400" b="1" i="1" baseline="30000" dirty="0" smtClean="0"/>
              <a:t>“</a:t>
            </a:r>
            <a:r>
              <a:rPr lang="en-US" sz="4400" b="1" i="1" baseline="30000" dirty="0"/>
              <a:t>We should go up and take possession of the land, </a:t>
            </a:r>
            <a:r>
              <a:rPr lang="en-US" sz="4400" b="1" i="1" baseline="30000" dirty="0" smtClean="0"/>
              <a:t/>
            </a:r>
            <a:br>
              <a:rPr lang="en-US" sz="4400" b="1" i="1" baseline="30000" dirty="0" smtClean="0"/>
            </a:br>
            <a:r>
              <a:rPr lang="en-US" sz="4400" b="1" i="1" baseline="30000" dirty="0" smtClean="0"/>
              <a:t>for </a:t>
            </a:r>
            <a:r>
              <a:rPr lang="en-US" sz="4400" b="1" i="1" baseline="30000" dirty="0"/>
              <a:t>we can certainly do it.”</a:t>
            </a:r>
          </a:p>
          <a:p>
            <a:pPr>
              <a:lnSpc>
                <a:spcPct val="110000"/>
              </a:lnSpc>
            </a:pPr>
            <a:endParaRPr lang="en-US" sz="4400" b="1" baseline="30000" dirty="0"/>
          </a:p>
          <a:p>
            <a:pPr>
              <a:lnSpc>
                <a:spcPct val="110000"/>
              </a:lnSpc>
            </a:pPr>
            <a:r>
              <a:rPr lang="en-US" sz="4400" b="1" baseline="30000" dirty="0"/>
              <a:t>But Caleb and Joshua are </a:t>
            </a:r>
            <a:r>
              <a:rPr lang="en-US" sz="4400" b="1" baseline="30000" dirty="0" err="1" smtClean="0"/>
              <a:t>quietened</a:t>
            </a:r>
            <a:r>
              <a:rPr lang="en-US" sz="4400" b="1" baseline="30000" dirty="0" smtClean="0"/>
              <a:t> </a:t>
            </a:r>
            <a:r>
              <a:rPr lang="en-US" sz="4400" b="1" baseline="30000" dirty="0"/>
              <a:t>and the T</a:t>
            </a:r>
            <a:r>
              <a:rPr lang="en-US" sz="4400" b="1" baseline="30000" dirty="0" smtClean="0"/>
              <a:t>en </a:t>
            </a:r>
            <a:r>
              <a:rPr lang="en-US" sz="4400" b="1" baseline="30000" dirty="0"/>
              <a:t>S</a:t>
            </a:r>
            <a:r>
              <a:rPr lang="en-US" sz="4400" b="1" baseline="30000" dirty="0" smtClean="0"/>
              <a:t>pies </a:t>
            </a:r>
            <a:r>
              <a:rPr lang="en-US" sz="4400" b="1" baseline="30000" dirty="0"/>
              <a:t>continue with their bad report and spread fear </a:t>
            </a:r>
            <a:r>
              <a:rPr lang="en-US" sz="4400" b="1" baseline="30000" dirty="0" smtClean="0"/>
              <a:t>amongst</a:t>
            </a:r>
            <a:br>
              <a:rPr lang="en-US" sz="4400" b="1" baseline="30000" dirty="0" smtClean="0"/>
            </a:br>
            <a:r>
              <a:rPr lang="en-US" sz="4400" b="1" baseline="30000" dirty="0" smtClean="0"/>
              <a:t>the </a:t>
            </a:r>
            <a:r>
              <a:rPr lang="en-US" sz="4400" b="1" baseline="30000" dirty="0"/>
              <a:t>whole community.</a:t>
            </a:r>
            <a:endParaRPr lang="en-US" sz="4400" b="1" i="1" baseline="30000" dirty="0"/>
          </a:p>
        </p:txBody>
      </p:sp>
    </p:spTree>
    <p:extLst>
      <p:ext uri="{BB962C8B-B14F-4D97-AF65-F5344CB8AC3E}">
        <p14:creationId xmlns:p14="http://schemas.microsoft.com/office/powerpoint/2010/main" val="48555401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Moses_PPTX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821764" y="678848"/>
            <a:ext cx="10942447" cy="5614527"/>
          </a:xfrm>
          <a:prstGeom prst="rect">
            <a:avLst/>
          </a:prstGeom>
          <a:noFill/>
        </p:spPr>
        <p:txBody>
          <a:bodyPr wrap="square" rtlCol="0">
            <a:spAutoFit/>
          </a:bodyPr>
          <a:lstStyle/>
          <a:p>
            <a:pPr>
              <a:lnSpc>
                <a:spcPct val="110000"/>
              </a:lnSpc>
            </a:pPr>
            <a:r>
              <a:rPr lang="en-US" sz="5400" baseline="30000" dirty="0">
                <a:solidFill>
                  <a:srgbClr val="FFFF00"/>
                </a:solidFill>
              </a:rPr>
              <a:t>Faith or </a:t>
            </a:r>
            <a:r>
              <a:rPr lang="en-US" sz="5400" baseline="30000" dirty="0" smtClean="0">
                <a:solidFill>
                  <a:srgbClr val="FFFF00"/>
                </a:solidFill>
              </a:rPr>
              <a:t>fear?</a:t>
            </a:r>
          </a:p>
          <a:p>
            <a:pPr>
              <a:lnSpc>
                <a:spcPct val="110000"/>
              </a:lnSpc>
            </a:pPr>
            <a:r>
              <a:rPr lang="en-US" sz="4800" baseline="30000" dirty="0"/>
              <a:t>Numbers 13:31-14:</a:t>
            </a:r>
            <a:r>
              <a:rPr lang="en-US" sz="4800" baseline="30000" dirty="0" smtClean="0"/>
              <a:t>4</a:t>
            </a:r>
          </a:p>
          <a:p>
            <a:pPr>
              <a:lnSpc>
                <a:spcPct val="110000"/>
              </a:lnSpc>
            </a:pPr>
            <a:endParaRPr lang="en-US" sz="3600" b="1" i="1" baseline="30000" dirty="0"/>
          </a:p>
          <a:p>
            <a:pPr>
              <a:lnSpc>
                <a:spcPct val="110000"/>
              </a:lnSpc>
            </a:pPr>
            <a:r>
              <a:rPr lang="en-US" sz="4400" b="1" i="1" baseline="30000" dirty="0" smtClean="0"/>
              <a:t>But </a:t>
            </a:r>
            <a:r>
              <a:rPr lang="en-US" sz="4400" b="1" i="1" baseline="30000" dirty="0"/>
              <a:t>the men who had gone up with him said, “We can’t attack those people; they are stronger than we are.” </a:t>
            </a:r>
            <a:r>
              <a:rPr lang="en-US" sz="4400" b="1" baseline="30000" dirty="0" smtClean="0"/>
              <a:t>And </a:t>
            </a:r>
            <a:r>
              <a:rPr lang="en-US" sz="4400" b="1" baseline="30000" dirty="0"/>
              <a:t>they spread among the Israelites a bad report about the land they had explored. They said, </a:t>
            </a:r>
            <a:r>
              <a:rPr lang="en-US" sz="4400" b="1" i="1" baseline="30000" dirty="0"/>
              <a:t>“The land we explored devours those living in it. All the people we saw there are of great size. </a:t>
            </a:r>
            <a:r>
              <a:rPr lang="en-US" sz="4400" b="1" i="1" baseline="30000" dirty="0" smtClean="0"/>
              <a:t>We </a:t>
            </a:r>
            <a:r>
              <a:rPr lang="en-US" sz="4400" b="1" i="1" baseline="30000" dirty="0"/>
              <a:t>saw the </a:t>
            </a:r>
            <a:r>
              <a:rPr lang="en-US" sz="4400" b="1" i="1" baseline="30000" dirty="0" err="1"/>
              <a:t>Nephilim</a:t>
            </a:r>
            <a:r>
              <a:rPr lang="en-US" sz="4400" b="1" i="1" baseline="30000" dirty="0"/>
              <a:t> there (the descendants of </a:t>
            </a:r>
            <a:r>
              <a:rPr lang="en-US" sz="4400" b="1" i="1" baseline="30000" dirty="0" err="1"/>
              <a:t>Anak</a:t>
            </a:r>
            <a:r>
              <a:rPr lang="en-US" sz="4400" b="1" i="1" baseline="30000" dirty="0"/>
              <a:t> come from the </a:t>
            </a:r>
            <a:r>
              <a:rPr lang="en-US" sz="4400" b="1" i="1" baseline="30000" dirty="0" err="1"/>
              <a:t>Nephilim</a:t>
            </a:r>
            <a:r>
              <a:rPr lang="en-US" sz="4400" b="1" i="1" baseline="30000" dirty="0"/>
              <a:t>). We seemed like grasshoppers in our own eyes, and we looked the same to them.” </a:t>
            </a:r>
          </a:p>
        </p:txBody>
      </p:sp>
    </p:spTree>
    <p:extLst>
      <p:ext uri="{BB962C8B-B14F-4D97-AF65-F5344CB8AC3E}">
        <p14:creationId xmlns:p14="http://schemas.microsoft.com/office/powerpoint/2010/main" val="281315971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Moses_PPT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761999" y="659218"/>
            <a:ext cx="10520947" cy="5632311"/>
          </a:xfrm>
          <a:prstGeom prst="rect">
            <a:avLst/>
          </a:prstGeom>
        </p:spPr>
        <p:txBody>
          <a:bodyPr wrap="square">
            <a:spAutoFit/>
          </a:bodyPr>
          <a:lstStyle/>
          <a:p>
            <a:r>
              <a:rPr lang="en-GB" sz="3600" dirty="0">
                <a:solidFill>
                  <a:srgbClr val="FFFF00"/>
                </a:solidFill>
              </a:rPr>
              <a:t>It’s all about perspective. </a:t>
            </a:r>
            <a:endParaRPr lang="en-GB" sz="3600" dirty="0" smtClean="0">
              <a:solidFill>
                <a:srgbClr val="FFFF00"/>
              </a:solidFill>
            </a:endParaRPr>
          </a:p>
          <a:p>
            <a:endParaRPr lang="en-GB" sz="2800" dirty="0"/>
          </a:p>
          <a:p>
            <a:r>
              <a:rPr lang="en-GB" sz="3200" dirty="0" smtClean="0"/>
              <a:t>The </a:t>
            </a:r>
            <a:r>
              <a:rPr lang="en-GB" sz="3200" dirty="0"/>
              <a:t>Ten Spies see giants, fortresses and failure. </a:t>
            </a:r>
            <a:r>
              <a:rPr lang="en-GB" sz="3200" dirty="0" smtClean="0"/>
              <a:t/>
            </a:r>
            <a:br>
              <a:rPr lang="en-GB" sz="3200" dirty="0" smtClean="0"/>
            </a:br>
            <a:r>
              <a:rPr lang="en-GB" sz="3200" dirty="0" smtClean="0"/>
              <a:t>They </a:t>
            </a:r>
            <a:r>
              <a:rPr lang="en-GB" sz="3200" dirty="0"/>
              <a:t>viewed themselves as grasshoppers in the </a:t>
            </a:r>
            <a:r>
              <a:rPr lang="en-GB" sz="3200" dirty="0" smtClean="0"/>
              <a:t/>
            </a:r>
            <a:br>
              <a:rPr lang="en-GB" sz="3200" dirty="0" smtClean="0"/>
            </a:br>
            <a:r>
              <a:rPr lang="en-GB" sz="3200" dirty="0" smtClean="0"/>
              <a:t>midst </a:t>
            </a:r>
            <a:r>
              <a:rPr lang="en-GB" sz="3200" dirty="0"/>
              <a:t>of these giants. </a:t>
            </a:r>
            <a:endParaRPr lang="en-GB" sz="3200" dirty="0" smtClean="0"/>
          </a:p>
          <a:p>
            <a:endParaRPr lang="en-GB" sz="2800" dirty="0"/>
          </a:p>
          <a:p>
            <a:r>
              <a:rPr lang="en-GB" sz="3200" dirty="0" smtClean="0"/>
              <a:t>Caleb </a:t>
            </a:r>
            <a:r>
              <a:rPr lang="en-GB" sz="3200" dirty="0"/>
              <a:t>and Joshua had a different spirit and a different perspective. They were not worried about the size of the problem because they trusted God and his promises; they remembered when God had delivered them </a:t>
            </a:r>
            <a:r>
              <a:rPr lang="en-GB" sz="3200" dirty="0" smtClean="0"/>
              <a:t/>
            </a:r>
            <a:br>
              <a:rPr lang="en-GB" sz="3200" dirty="0" smtClean="0"/>
            </a:br>
            <a:r>
              <a:rPr lang="en-GB" sz="3200" dirty="0" smtClean="0"/>
              <a:t>in </a:t>
            </a:r>
            <a:r>
              <a:rPr lang="en-GB" sz="3200" dirty="0"/>
              <a:t>the past. </a:t>
            </a:r>
          </a:p>
        </p:txBody>
      </p:sp>
    </p:spTree>
    <p:extLst>
      <p:ext uri="{BB962C8B-B14F-4D97-AF65-F5344CB8AC3E}">
        <p14:creationId xmlns:p14="http://schemas.microsoft.com/office/powerpoint/2010/main" val="220077176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erlin">
  <a:themeElements>
    <a:clrScheme name="Custom 6">
      <a:dk1>
        <a:sysClr val="windowText" lastClr="000000"/>
      </a:dk1>
      <a:lt1>
        <a:sysClr val="window" lastClr="FFFFFF"/>
      </a:lt1>
      <a:dk2>
        <a:srgbClr val="19285D"/>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Berlin">
      <a:majorFont>
        <a:latin typeface="Trebuchet MS"/>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xmlns="" name="Berlin" id="{7B5DBA9E-B069-418E-9360-A61BDD0615A4}" vid="{C0CBE056-4EF4-4D92-969E-947779DA7AA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1191</TotalTime>
  <Words>650</Words>
  <Application>Microsoft Macintosh PowerPoint</Application>
  <PresentationFormat>Custom</PresentationFormat>
  <Paragraphs>96</Paragraphs>
  <Slides>26</Slides>
  <Notes>0</Notes>
  <HiddenSlides>0</HiddenSlides>
  <MMClips>1</MMClips>
  <ScaleCrop>false</ScaleCrop>
  <HeadingPairs>
    <vt:vector size="4" baseType="variant">
      <vt:variant>
        <vt:lpstr>Theme</vt:lpstr>
      </vt:variant>
      <vt:variant>
        <vt:i4>3</vt:i4>
      </vt:variant>
      <vt:variant>
        <vt:lpstr>Slide Titles</vt:lpstr>
      </vt:variant>
      <vt:variant>
        <vt:i4>26</vt:i4>
      </vt:variant>
    </vt:vector>
  </HeadingPairs>
  <TitlesOfParts>
    <vt:vector size="29" baseType="lpstr">
      <vt:lpstr>1_Custom Design</vt:lpstr>
      <vt:lpstr>Berlin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Pozzo</dc:creator>
  <cp:lastModifiedBy>Kate Pozzo</cp:lastModifiedBy>
  <cp:revision>371</cp:revision>
  <dcterms:created xsi:type="dcterms:W3CDTF">2020-06-30T19:22:25Z</dcterms:created>
  <dcterms:modified xsi:type="dcterms:W3CDTF">2021-01-08T22:24:58Z</dcterms:modified>
</cp:coreProperties>
</file>