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2" r:id="rId3"/>
    <p:sldId id="279" r:id="rId4"/>
    <p:sldId id="260" r:id="rId5"/>
    <p:sldId id="263" r:id="rId6"/>
    <p:sldId id="280" r:id="rId7"/>
    <p:sldId id="281" r:id="rId8"/>
    <p:sldId id="282" r:id="rId9"/>
    <p:sldId id="264" r:id="rId10"/>
    <p:sldId id="265" r:id="rId11"/>
    <p:sldId id="267" r:id="rId12"/>
    <p:sldId id="283" r:id="rId13"/>
    <p:sldId id="268" r:id="rId14"/>
    <p:sldId id="270" r:id="rId15"/>
    <p:sldId id="271" r:id="rId16"/>
    <p:sldId id="272" r:id="rId17"/>
    <p:sldId id="273" r:id="rId18"/>
    <p:sldId id="274"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808"/>
    <a:srgbClr val="0B34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584" y="-25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52B8756-1B41-A346-8E21-39BD67BF4CC9}" type="datetimeFigureOut">
              <a:rPr lang="en-US" smtClean="0"/>
              <a:t>09/07/21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175213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2B8756-1B41-A346-8E21-39BD67BF4CC9}" type="datetimeFigureOut">
              <a:rPr lang="en-US" smtClean="0"/>
              <a:t>09/07/21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116817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2B8756-1B41-A346-8E21-39BD67BF4CC9}" type="datetimeFigureOut">
              <a:rPr lang="en-US" smtClean="0"/>
              <a:t>09/07/21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124060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2B8756-1B41-A346-8E21-39BD67BF4CC9}" type="datetimeFigureOut">
              <a:rPr lang="en-US" smtClean="0"/>
              <a:t>09/07/21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398459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52B8756-1B41-A346-8E21-39BD67BF4CC9}" type="datetimeFigureOut">
              <a:rPr lang="en-US" smtClean="0"/>
              <a:t>09/07/21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22614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52B8756-1B41-A346-8E21-39BD67BF4CC9}" type="datetimeFigureOut">
              <a:rPr lang="en-US" smtClean="0"/>
              <a:t>09/07/21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7053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52B8756-1B41-A346-8E21-39BD67BF4CC9}" type="datetimeFigureOut">
              <a:rPr lang="en-US" smtClean="0"/>
              <a:t>09/07/21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237379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52B8756-1B41-A346-8E21-39BD67BF4CC9}" type="datetimeFigureOut">
              <a:rPr lang="en-US" smtClean="0"/>
              <a:t>09/07/21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283720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B8756-1B41-A346-8E21-39BD67BF4CC9}" type="datetimeFigureOut">
              <a:rPr lang="en-US" smtClean="0"/>
              <a:t>09/07/21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85132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52B8756-1B41-A346-8E21-39BD67BF4CC9}" type="datetimeFigureOut">
              <a:rPr lang="en-US" smtClean="0"/>
              <a:t>09/07/21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385581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52B8756-1B41-A346-8E21-39BD67BF4CC9}" type="datetimeFigureOut">
              <a:rPr lang="en-US" smtClean="0"/>
              <a:t>09/07/21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09D17-05EE-6346-9B5D-CBA3B3A2D087}" type="slidenum">
              <a:rPr lang="en-US" smtClean="0"/>
              <a:t>‹#›</a:t>
            </a:fld>
            <a:endParaRPr lang="en-US"/>
          </a:p>
        </p:txBody>
      </p:sp>
    </p:spTree>
    <p:extLst>
      <p:ext uri="{BB962C8B-B14F-4D97-AF65-F5344CB8AC3E}">
        <p14:creationId xmlns:p14="http://schemas.microsoft.com/office/powerpoint/2010/main" val="3135919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2B8756-1B41-A346-8E21-39BD67BF4CC9}" type="datetimeFigureOut">
              <a:rPr lang="en-US" smtClean="0"/>
              <a:t>09/07/21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0309D17-05EE-6346-9B5D-CBA3B3A2D087}" type="slidenum">
              <a:rPr lang="en-US" smtClean="0"/>
              <a:t>‹#›</a:t>
            </a:fld>
            <a:endParaRPr lang="en-US"/>
          </a:p>
        </p:txBody>
      </p:sp>
    </p:spTree>
    <p:extLst>
      <p:ext uri="{BB962C8B-B14F-4D97-AF65-F5344CB8AC3E}">
        <p14:creationId xmlns:p14="http://schemas.microsoft.com/office/powerpoint/2010/main" val="361199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MBC_SIB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231900" y="812800"/>
            <a:ext cx="6680200" cy="1092200"/>
          </a:xfrm>
          <a:prstGeom prst="rect">
            <a:avLst/>
          </a:prstGeom>
          <a:solidFill>
            <a:srgbClr val="0B343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10479" y="699321"/>
            <a:ext cx="7692310" cy="3816429"/>
          </a:xfrm>
          <a:prstGeom prst="rect">
            <a:avLst/>
          </a:prstGeom>
        </p:spPr>
        <p:txBody>
          <a:bodyPr wrap="square">
            <a:spAutoFit/>
          </a:bodyPr>
          <a:lstStyle/>
          <a:p>
            <a:pPr algn="ctr">
              <a:spcAft>
                <a:spcPts val="1200"/>
              </a:spcAft>
            </a:pPr>
            <a:r>
              <a:rPr lang="en-GB" sz="6600" b="1" dirty="0">
                <a:solidFill>
                  <a:schemeClr val="bg1"/>
                </a:solidFill>
              </a:rPr>
              <a:t>Singing in </a:t>
            </a:r>
            <a:r>
              <a:rPr lang="en-GB" sz="6600" b="1" dirty="0" smtClean="0">
                <a:solidFill>
                  <a:schemeClr val="bg1"/>
                </a:solidFill>
              </a:rPr>
              <a:t>Babylon</a:t>
            </a:r>
            <a:endParaRPr lang="en-GB" sz="4800" dirty="0">
              <a:solidFill>
                <a:schemeClr val="bg1"/>
              </a:solidFill>
            </a:endParaRPr>
          </a:p>
          <a:p>
            <a:pPr algn="ctr">
              <a:spcAft>
                <a:spcPts val="1200"/>
              </a:spcAft>
            </a:pPr>
            <a:endParaRPr lang="en-GB" sz="3200" b="1" dirty="0" smtClean="0">
              <a:solidFill>
                <a:schemeClr val="bg1"/>
              </a:solidFill>
            </a:endParaRPr>
          </a:p>
          <a:p>
            <a:pPr algn="ctr">
              <a:spcAft>
                <a:spcPts val="1200"/>
              </a:spcAft>
            </a:pPr>
            <a:r>
              <a:rPr lang="en-GB" sz="6600" b="1" dirty="0" smtClean="0">
                <a:solidFill>
                  <a:schemeClr val="bg1"/>
                </a:solidFill>
              </a:rPr>
              <a:t>Over </a:t>
            </a:r>
            <a:r>
              <a:rPr lang="en-GB" sz="6600" b="1" dirty="0">
                <a:solidFill>
                  <a:schemeClr val="bg1"/>
                </a:solidFill>
              </a:rPr>
              <a:t>&amp; </a:t>
            </a:r>
            <a:r>
              <a:rPr lang="en-GB" sz="6600" b="1" dirty="0" smtClean="0">
                <a:solidFill>
                  <a:schemeClr val="bg1"/>
                </a:solidFill>
              </a:rPr>
              <a:t>Out</a:t>
            </a:r>
            <a:endParaRPr lang="en-GB" sz="6600" b="1" dirty="0">
              <a:solidFill>
                <a:schemeClr val="bg1"/>
              </a:solidFill>
            </a:endParaRPr>
          </a:p>
          <a:p>
            <a:pPr algn="ctr">
              <a:spcAft>
                <a:spcPts val="1200"/>
              </a:spcAft>
            </a:pPr>
            <a:r>
              <a:rPr lang="it-IT" sz="4800" dirty="0">
                <a:solidFill>
                  <a:schemeClr val="bg1"/>
                </a:solidFill>
              </a:rPr>
              <a:t>Daniel 9:1-19 &amp; 10 &amp; 12:13</a:t>
            </a:r>
            <a:endParaRPr lang="en-GB" sz="4800" dirty="0">
              <a:solidFill>
                <a:schemeClr val="bg1"/>
              </a:solidFill>
            </a:endParaRPr>
          </a:p>
        </p:txBody>
      </p:sp>
    </p:spTree>
    <p:extLst>
      <p:ext uri="{BB962C8B-B14F-4D97-AF65-F5344CB8AC3E}">
        <p14:creationId xmlns:p14="http://schemas.microsoft.com/office/powerpoint/2010/main" val="1224607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0"/>
            <a:ext cx="9153549" cy="5143500"/>
          </a:xfrm>
          <a:prstGeom prst="rect">
            <a:avLst/>
          </a:prstGeom>
        </p:spPr>
      </p:pic>
      <p:sp>
        <p:nvSpPr>
          <p:cNvPr id="3" name="Rectangle 2"/>
          <p:cNvSpPr/>
          <p:nvPr/>
        </p:nvSpPr>
        <p:spPr>
          <a:xfrm>
            <a:off x="762000" y="696089"/>
            <a:ext cx="7670800" cy="3785651"/>
          </a:xfrm>
          <a:prstGeom prst="rect">
            <a:avLst/>
          </a:prstGeom>
        </p:spPr>
        <p:txBody>
          <a:bodyPr wrap="square">
            <a:spAutoFit/>
          </a:bodyPr>
          <a:lstStyle/>
          <a:p>
            <a:pPr algn="ctr"/>
            <a:r>
              <a:rPr lang="en-US" sz="2400" dirty="0" smtClean="0">
                <a:solidFill>
                  <a:srgbClr val="0B343F"/>
                </a:solidFill>
              </a:rPr>
              <a:t>Daniel’s </a:t>
            </a:r>
            <a:r>
              <a:rPr lang="en-US" sz="2400" dirty="0">
                <a:solidFill>
                  <a:srgbClr val="0B343F"/>
                </a:solidFill>
              </a:rPr>
              <a:t>account </a:t>
            </a:r>
            <a:r>
              <a:rPr lang="en-US" sz="2400" dirty="0" smtClean="0">
                <a:solidFill>
                  <a:srgbClr val="0B343F"/>
                </a:solidFill>
              </a:rPr>
              <a:t>reminds </a:t>
            </a:r>
            <a:r>
              <a:rPr lang="en-US" sz="2400" dirty="0">
                <a:solidFill>
                  <a:srgbClr val="0B343F"/>
                </a:solidFill>
              </a:rPr>
              <a:t>us that prayer is supernatural. </a:t>
            </a:r>
            <a:r>
              <a:rPr lang="en-US" sz="2400" dirty="0" smtClean="0">
                <a:solidFill>
                  <a:srgbClr val="0B343F"/>
                </a:solidFill>
              </a:rPr>
              <a:t/>
            </a:r>
            <a:br>
              <a:rPr lang="en-US" sz="2400" dirty="0" smtClean="0">
                <a:solidFill>
                  <a:srgbClr val="0B343F"/>
                </a:solidFill>
              </a:rPr>
            </a:br>
            <a:r>
              <a:rPr lang="en-US" sz="2400" dirty="0" smtClean="0">
                <a:solidFill>
                  <a:srgbClr val="0B343F"/>
                </a:solidFill>
              </a:rPr>
              <a:t>It </a:t>
            </a:r>
            <a:r>
              <a:rPr lang="en-US" sz="2400" dirty="0">
                <a:solidFill>
                  <a:srgbClr val="0B343F"/>
                </a:solidFill>
              </a:rPr>
              <a:t>is reaching out of the visible world into the unseen world. Prayer can be difficult at times because we are engaging </a:t>
            </a:r>
            <a:r>
              <a:rPr lang="en-US" sz="2400" dirty="0" smtClean="0">
                <a:solidFill>
                  <a:srgbClr val="0B343F"/>
                </a:solidFill>
              </a:rPr>
              <a:t/>
            </a:r>
            <a:br>
              <a:rPr lang="en-US" sz="2400" dirty="0" smtClean="0">
                <a:solidFill>
                  <a:srgbClr val="0B343F"/>
                </a:solidFill>
              </a:rPr>
            </a:br>
            <a:r>
              <a:rPr lang="en-US" sz="2400" dirty="0" smtClean="0">
                <a:solidFill>
                  <a:srgbClr val="0B343F"/>
                </a:solidFill>
              </a:rPr>
              <a:t>in </a:t>
            </a:r>
            <a:r>
              <a:rPr lang="en-US" sz="2400" dirty="0">
                <a:solidFill>
                  <a:srgbClr val="0B343F"/>
                </a:solidFill>
              </a:rPr>
              <a:t>spiritual warfare.</a:t>
            </a:r>
            <a:endParaRPr lang="en-GB" sz="2400" dirty="0">
              <a:solidFill>
                <a:srgbClr val="0B343F"/>
              </a:solidFill>
            </a:endParaRPr>
          </a:p>
          <a:p>
            <a:pPr algn="ctr"/>
            <a:r>
              <a:rPr lang="en-US" sz="1200" dirty="0">
                <a:solidFill>
                  <a:srgbClr val="0B343F"/>
                </a:solidFill>
              </a:rPr>
              <a:t> </a:t>
            </a:r>
            <a:endParaRPr lang="en-GB" sz="1200" dirty="0">
              <a:solidFill>
                <a:srgbClr val="0B343F"/>
              </a:solidFill>
            </a:endParaRPr>
          </a:p>
          <a:p>
            <a:pPr algn="ctr"/>
            <a:r>
              <a:rPr lang="en-US" sz="2400" dirty="0">
                <a:solidFill>
                  <a:srgbClr val="0B343F"/>
                </a:solidFill>
              </a:rPr>
              <a:t>Paul reminded us in Ephesians 6:</a:t>
            </a:r>
            <a:r>
              <a:rPr lang="en-US" sz="2400" dirty="0" smtClean="0">
                <a:solidFill>
                  <a:srgbClr val="0B343F"/>
                </a:solidFill>
              </a:rPr>
              <a:t>12</a:t>
            </a:r>
          </a:p>
          <a:p>
            <a:pPr algn="ctr"/>
            <a:r>
              <a:rPr lang="en-US" sz="1200" dirty="0" smtClean="0">
                <a:solidFill>
                  <a:srgbClr val="0B343F"/>
                </a:solidFill>
              </a:rPr>
              <a:t> </a:t>
            </a:r>
            <a:endParaRPr lang="en-GB" sz="1200" dirty="0">
              <a:solidFill>
                <a:srgbClr val="0B343F"/>
              </a:solidFill>
            </a:endParaRPr>
          </a:p>
          <a:p>
            <a:pPr algn="ctr"/>
            <a:r>
              <a:rPr lang="en-US" sz="2400" dirty="0">
                <a:solidFill>
                  <a:srgbClr val="0B343F"/>
                </a:solidFill>
              </a:rPr>
              <a:t> </a:t>
            </a:r>
            <a:r>
              <a:rPr lang="en-US" sz="2400" i="1" dirty="0" smtClean="0">
                <a:solidFill>
                  <a:srgbClr val="0B343F"/>
                </a:solidFill>
              </a:rPr>
              <a:t>“</a:t>
            </a:r>
            <a:r>
              <a:rPr lang="en-US" sz="2400" i="1" dirty="0">
                <a:solidFill>
                  <a:srgbClr val="0B343F"/>
                </a:solidFill>
              </a:rPr>
              <a:t>our struggle is not against flesh and blood, but against </a:t>
            </a:r>
            <a:r>
              <a:rPr lang="en-US" sz="2400" i="1" dirty="0" smtClean="0">
                <a:solidFill>
                  <a:srgbClr val="0B343F"/>
                </a:solidFill>
              </a:rPr>
              <a:t/>
            </a:r>
            <a:br>
              <a:rPr lang="en-US" sz="2400" i="1" dirty="0" smtClean="0">
                <a:solidFill>
                  <a:srgbClr val="0B343F"/>
                </a:solidFill>
              </a:rPr>
            </a:br>
            <a:r>
              <a:rPr lang="en-US" sz="2400" i="1" dirty="0" smtClean="0">
                <a:solidFill>
                  <a:srgbClr val="0B343F"/>
                </a:solidFill>
              </a:rPr>
              <a:t>the </a:t>
            </a:r>
            <a:r>
              <a:rPr lang="en-US" sz="2400" i="1" dirty="0">
                <a:solidFill>
                  <a:srgbClr val="0B343F"/>
                </a:solidFill>
              </a:rPr>
              <a:t>rulers, against the authorities, against the </a:t>
            </a:r>
            <a:r>
              <a:rPr lang="en-US" sz="2400" i="1" dirty="0" smtClean="0">
                <a:solidFill>
                  <a:srgbClr val="0B343F"/>
                </a:solidFill>
              </a:rPr>
              <a:t>powers</a:t>
            </a:r>
            <a:br>
              <a:rPr lang="en-US" sz="2400" i="1" dirty="0" smtClean="0">
                <a:solidFill>
                  <a:srgbClr val="0B343F"/>
                </a:solidFill>
              </a:rPr>
            </a:br>
            <a:r>
              <a:rPr lang="en-US" sz="2400" i="1" dirty="0" smtClean="0">
                <a:solidFill>
                  <a:srgbClr val="0B343F"/>
                </a:solidFill>
              </a:rPr>
              <a:t>of </a:t>
            </a:r>
            <a:r>
              <a:rPr lang="en-US" sz="2400" i="1" dirty="0">
                <a:solidFill>
                  <a:srgbClr val="0B343F"/>
                </a:solidFill>
              </a:rPr>
              <a:t>this dark world and against the spiritual forces </a:t>
            </a:r>
            <a:r>
              <a:rPr lang="en-US" sz="2400" i="1" dirty="0" smtClean="0">
                <a:solidFill>
                  <a:srgbClr val="0B343F"/>
                </a:solidFill>
              </a:rPr>
              <a:t>of</a:t>
            </a:r>
            <a:br>
              <a:rPr lang="en-US" sz="2400" i="1" dirty="0" smtClean="0">
                <a:solidFill>
                  <a:srgbClr val="0B343F"/>
                </a:solidFill>
              </a:rPr>
            </a:br>
            <a:r>
              <a:rPr lang="en-US" sz="2400" i="1" dirty="0" smtClean="0">
                <a:solidFill>
                  <a:srgbClr val="0B343F"/>
                </a:solidFill>
              </a:rPr>
              <a:t>evil </a:t>
            </a:r>
            <a:r>
              <a:rPr lang="en-US" sz="2400" i="1" dirty="0">
                <a:solidFill>
                  <a:srgbClr val="0B343F"/>
                </a:solidFill>
              </a:rPr>
              <a:t>in the heavenly realms”.</a:t>
            </a:r>
            <a:endParaRPr lang="en-GB" sz="2400" dirty="0">
              <a:solidFill>
                <a:srgbClr val="0B343F"/>
              </a:solidFill>
            </a:endParaRPr>
          </a:p>
        </p:txBody>
      </p:sp>
    </p:spTree>
    <p:extLst>
      <p:ext uri="{BB962C8B-B14F-4D97-AF65-F5344CB8AC3E}">
        <p14:creationId xmlns:p14="http://schemas.microsoft.com/office/powerpoint/2010/main" val="308904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0"/>
            <a:ext cx="9153549" cy="5143500"/>
          </a:xfrm>
          <a:prstGeom prst="rect">
            <a:avLst/>
          </a:prstGeom>
        </p:spPr>
      </p:pic>
      <p:sp>
        <p:nvSpPr>
          <p:cNvPr id="3" name="Rectangle 2"/>
          <p:cNvSpPr/>
          <p:nvPr/>
        </p:nvSpPr>
        <p:spPr>
          <a:xfrm>
            <a:off x="1028700" y="1274286"/>
            <a:ext cx="7048500" cy="2677656"/>
          </a:xfrm>
          <a:prstGeom prst="rect">
            <a:avLst/>
          </a:prstGeom>
        </p:spPr>
        <p:txBody>
          <a:bodyPr wrap="square">
            <a:spAutoFit/>
          </a:bodyPr>
          <a:lstStyle/>
          <a:p>
            <a:pPr algn="ctr"/>
            <a:r>
              <a:rPr lang="en-GB" sz="2800" dirty="0">
                <a:solidFill>
                  <a:srgbClr val="0B343F"/>
                </a:solidFill>
              </a:rPr>
              <a:t>God answered </a:t>
            </a:r>
            <a:r>
              <a:rPr lang="en-GB" sz="2800" dirty="0" smtClean="0">
                <a:solidFill>
                  <a:srgbClr val="0B343F"/>
                </a:solidFill>
              </a:rPr>
              <a:t>Daniel’s </a:t>
            </a:r>
            <a:r>
              <a:rPr lang="en-GB" sz="2800" dirty="0">
                <a:solidFill>
                  <a:srgbClr val="0B343F"/>
                </a:solidFill>
              </a:rPr>
              <a:t>prayers and Israel did go back to Jerusalem. It </a:t>
            </a:r>
            <a:r>
              <a:rPr lang="en-GB" sz="2800" dirty="0" smtClean="0">
                <a:solidFill>
                  <a:srgbClr val="0B343F"/>
                </a:solidFill>
              </a:rPr>
              <a:t>was not </a:t>
            </a:r>
            <a:r>
              <a:rPr lang="en-GB" sz="2800" dirty="0">
                <a:solidFill>
                  <a:srgbClr val="0B343F"/>
                </a:solidFill>
              </a:rPr>
              <a:t>an easy journey </a:t>
            </a:r>
            <a:r>
              <a:rPr lang="en-GB" sz="2800" dirty="0" smtClean="0">
                <a:solidFill>
                  <a:srgbClr val="0B343F"/>
                </a:solidFill>
              </a:rPr>
              <a:t>back; </a:t>
            </a:r>
            <a:r>
              <a:rPr lang="en-GB" sz="2800" dirty="0">
                <a:solidFill>
                  <a:srgbClr val="0B343F"/>
                </a:solidFill>
              </a:rPr>
              <a:t>there were plenty of challenges and plenty of stops and starts to the rebuilding of Jerusalem </a:t>
            </a:r>
            <a:r>
              <a:rPr lang="en-GB" sz="2800" dirty="0" smtClean="0">
                <a:solidFill>
                  <a:srgbClr val="0B343F"/>
                </a:solidFill>
              </a:rPr>
              <a:t>by God’s </a:t>
            </a:r>
            <a:r>
              <a:rPr lang="en-GB" sz="2800" dirty="0">
                <a:solidFill>
                  <a:srgbClr val="0B343F"/>
                </a:solidFill>
              </a:rPr>
              <a:t>people under the guidance of Ezra &amp; Nehemiah and others.</a:t>
            </a:r>
          </a:p>
        </p:txBody>
      </p:sp>
    </p:spTree>
    <p:extLst>
      <p:ext uri="{BB962C8B-B14F-4D97-AF65-F5344CB8AC3E}">
        <p14:creationId xmlns:p14="http://schemas.microsoft.com/office/powerpoint/2010/main" val="129127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0"/>
            <a:ext cx="9153549" cy="5143500"/>
          </a:xfrm>
          <a:prstGeom prst="rect">
            <a:avLst/>
          </a:prstGeom>
        </p:spPr>
      </p:pic>
      <p:sp>
        <p:nvSpPr>
          <p:cNvPr id="3" name="Rectangle 2"/>
          <p:cNvSpPr/>
          <p:nvPr/>
        </p:nvSpPr>
        <p:spPr>
          <a:xfrm>
            <a:off x="1028700" y="982186"/>
            <a:ext cx="7048500" cy="3046988"/>
          </a:xfrm>
          <a:prstGeom prst="rect">
            <a:avLst/>
          </a:prstGeom>
        </p:spPr>
        <p:txBody>
          <a:bodyPr wrap="square">
            <a:spAutoFit/>
          </a:bodyPr>
          <a:lstStyle/>
          <a:p>
            <a:pPr algn="ctr"/>
            <a:r>
              <a:rPr lang="en-GB" sz="2800" dirty="0">
                <a:solidFill>
                  <a:srgbClr val="0B343F"/>
                </a:solidFill>
              </a:rPr>
              <a:t>Daniel himself never made it </a:t>
            </a:r>
            <a:r>
              <a:rPr lang="en-GB" sz="2800" dirty="0" smtClean="0">
                <a:solidFill>
                  <a:srgbClr val="0B343F"/>
                </a:solidFill>
              </a:rPr>
              <a:t>back.</a:t>
            </a:r>
            <a:br>
              <a:rPr lang="en-GB" sz="2800" dirty="0" smtClean="0">
                <a:solidFill>
                  <a:srgbClr val="0B343F"/>
                </a:solidFill>
              </a:rPr>
            </a:br>
            <a:r>
              <a:rPr lang="en-GB" sz="2800" dirty="0" smtClean="0">
                <a:solidFill>
                  <a:srgbClr val="0B343F"/>
                </a:solidFill>
              </a:rPr>
              <a:t>He </a:t>
            </a:r>
            <a:r>
              <a:rPr lang="en-GB" sz="2800" dirty="0">
                <a:solidFill>
                  <a:srgbClr val="0B343F"/>
                </a:solidFill>
              </a:rPr>
              <a:t>lived out his years in Babylon.</a:t>
            </a:r>
          </a:p>
          <a:p>
            <a:pPr algn="ctr"/>
            <a:endParaRPr lang="en-GB" sz="2800" dirty="0">
              <a:solidFill>
                <a:srgbClr val="0B343F"/>
              </a:solidFill>
            </a:endParaRPr>
          </a:p>
          <a:p>
            <a:pPr algn="ctr"/>
            <a:r>
              <a:rPr lang="en-GB" sz="2800" i="1" dirty="0" smtClean="0">
                <a:solidFill>
                  <a:srgbClr val="0B343F"/>
                </a:solidFill>
              </a:rPr>
              <a:t>“</a:t>
            </a:r>
            <a:r>
              <a:rPr lang="en-GB" sz="2800" i="1" dirty="0">
                <a:solidFill>
                  <a:srgbClr val="0B343F"/>
                </a:solidFill>
              </a:rPr>
              <a:t>As for you, go your way till the end. You will rest, and then at the end of the days you will rise to receive your allotted inheritance.”</a:t>
            </a:r>
          </a:p>
          <a:p>
            <a:pPr algn="ctr"/>
            <a:r>
              <a:rPr lang="en-GB" sz="2400" dirty="0">
                <a:solidFill>
                  <a:srgbClr val="0B343F"/>
                </a:solidFill>
              </a:rPr>
              <a:t>Daniel 12:13</a:t>
            </a:r>
            <a:endParaRPr lang="en-GB" sz="2400" dirty="0">
              <a:solidFill>
                <a:srgbClr val="0B343F"/>
              </a:solidFill>
            </a:endParaRPr>
          </a:p>
        </p:txBody>
      </p:sp>
    </p:spTree>
    <p:extLst>
      <p:ext uri="{BB962C8B-B14F-4D97-AF65-F5344CB8AC3E}">
        <p14:creationId xmlns:p14="http://schemas.microsoft.com/office/powerpoint/2010/main" val="142767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 name="Rectangle 2"/>
          <p:cNvSpPr/>
          <p:nvPr/>
        </p:nvSpPr>
        <p:spPr>
          <a:xfrm>
            <a:off x="800100" y="634990"/>
            <a:ext cx="7543800" cy="3877985"/>
          </a:xfrm>
          <a:prstGeom prst="rect">
            <a:avLst/>
          </a:prstGeom>
        </p:spPr>
        <p:txBody>
          <a:bodyPr wrap="square">
            <a:spAutoFit/>
          </a:bodyPr>
          <a:lstStyle/>
          <a:p>
            <a:pPr algn="ctr">
              <a:spcAft>
                <a:spcPts val="600"/>
              </a:spcAft>
            </a:pPr>
            <a:r>
              <a:rPr lang="en-GB" sz="2800" dirty="0" smtClean="0">
                <a:solidFill>
                  <a:srgbClr val="0B343F"/>
                </a:solidFill>
              </a:rPr>
              <a:t>The book </a:t>
            </a:r>
            <a:r>
              <a:rPr lang="en-GB" sz="2800" dirty="0">
                <a:solidFill>
                  <a:srgbClr val="0B343F"/>
                </a:solidFill>
              </a:rPr>
              <a:t>of Daniel ends with Daniel remaining in Babylon but receiving the promise that one day he will receive resurrection life and will be with his God in his kingdom forever.</a:t>
            </a:r>
          </a:p>
          <a:p>
            <a:pPr algn="ctr">
              <a:spcAft>
                <a:spcPts val="600"/>
              </a:spcAft>
            </a:pPr>
            <a:endParaRPr lang="en-GB" sz="800" dirty="0">
              <a:solidFill>
                <a:srgbClr val="0B343F"/>
              </a:solidFill>
            </a:endParaRPr>
          </a:p>
          <a:p>
            <a:pPr algn="ctr">
              <a:spcAft>
                <a:spcPts val="600"/>
              </a:spcAft>
            </a:pPr>
            <a:r>
              <a:rPr lang="en-GB" sz="2800" b="1" dirty="0">
                <a:solidFill>
                  <a:srgbClr val="0B343F"/>
                </a:solidFill>
              </a:rPr>
              <a:t>As we remain in exile, may we be a people who regularly pray for </a:t>
            </a:r>
            <a:r>
              <a:rPr lang="en-GB" sz="2800" b="1" dirty="0" smtClean="0">
                <a:solidFill>
                  <a:srgbClr val="0B343F"/>
                </a:solidFill>
              </a:rPr>
              <a:t>God’s </a:t>
            </a:r>
            <a:r>
              <a:rPr lang="en-GB" sz="2800" b="1" dirty="0">
                <a:solidFill>
                  <a:srgbClr val="0B343F"/>
                </a:solidFill>
              </a:rPr>
              <a:t>kingdom to come </a:t>
            </a:r>
            <a:r>
              <a:rPr lang="en-GB" sz="2800" b="1" dirty="0" smtClean="0">
                <a:solidFill>
                  <a:srgbClr val="0B343F"/>
                </a:solidFill>
              </a:rPr>
              <a:t>and</a:t>
            </a:r>
            <a:br>
              <a:rPr lang="en-GB" sz="2800" b="1" dirty="0" smtClean="0">
                <a:solidFill>
                  <a:srgbClr val="0B343F"/>
                </a:solidFill>
              </a:rPr>
            </a:br>
            <a:r>
              <a:rPr lang="en-GB" sz="2800" b="1" dirty="0" smtClean="0">
                <a:solidFill>
                  <a:srgbClr val="0B343F"/>
                </a:solidFill>
              </a:rPr>
              <a:t>his </a:t>
            </a:r>
            <a:r>
              <a:rPr lang="en-GB" sz="2800" b="1" dirty="0">
                <a:solidFill>
                  <a:srgbClr val="0B343F"/>
                </a:solidFill>
              </a:rPr>
              <a:t>will to be done in our world, nation, community </a:t>
            </a:r>
            <a:r>
              <a:rPr lang="en-GB" sz="2800" b="1" dirty="0" smtClean="0">
                <a:solidFill>
                  <a:srgbClr val="0B343F"/>
                </a:solidFill>
              </a:rPr>
              <a:t>and </a:t>
            </a:r>
            <a:r>
              <a:rPr lang="en-GB" sz="2800" b="1" dirty="0">
                <a:solidFill>
                  <a:srgbClr val="0B343F"/>
                </a:solidFill>
              </a:rPr>
              <a:t>homes.</a:t>
            </a:r>
          </a:p>
        </p:txBody>
      </p:sp>
    </p:spTree>
    <p:extLst>
      <p:ext uri="{BB962C8B-B14F-4D97-AF65-F5344CB8AC3E}">
        <p14:creationId xmlns:p14="http://schemas.microsoft.com/office/powerpoint/2010/main" val="37715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0"/>
            <a:ext cx="9153549" cy="5143500"/>
          </a:xfrm>
          <a:prstGeom prst="rect">
            <a:avLst/>
          </a:prstGeom>
        </p:spPr>
      </p:pic>
      <p:sp>
        <p:nvSpPr>
          <p:cNvPr id="3" name="Rectangle 2"/>
          <p:cNvSpPr/>
          <p:nvPr/>
        </p:nvSpPr>
        <p:spPr>
          <a:xfrm>
            <a:off x="584200" y="671374"/>
            <a:ext cx="7937500" cy="3877985"/>
          </a:xfrm>
          <a:prstGeom prst="rect">
            <a:avLst/>
          </a:prstGeom>
        </p:spPr>
        <p:txBody>
          <a:bodyPr wrap="square">
            <a:spAutoFit/>
          </a:bodyPr>
          <a:lstStyle/>
          <a:p>
            <a:pPr algn="ctr"/>
            <a:r>
              <a:rPr lang="en-GB" sz="2400" dirty="0">
                <a:solidFill>
                  <a:srgbClr val="0B343F"/>
                </a:solidFill>
              </a:rPr>
              <a:t>As we wait for the promises of God to be fulfilled may </a:t>
            </a:r>
            <a:r>
              <a:rPr lang="en-GB" sz="2400" dirty="0" smtClean="0">
                <a:solidFill>
                  <a:srgbClr val="0B343F"/>
                </a:solidFill>
              </a:rPr>
              <a:t>we</a:t>
            </a:r>
            <a:br>
              <a:rPr lang="en-GB" sz="2400" dirty="0" smtClean="0">
                <a:solidFill>
                  <a:srgbClr val="0B343F"/>
                </a:solidFill>
              </a:rPr>
            </a:br>
            <a:r>
              <a:rPr lang="en-GB" sz="2400" dirty="0" smtClean="0">
                <a:solidFill>
                  <a:srgbClr val="0B343F"/>
                </a:solidFill>
              </a:rPr>
              <a:t>be </a:t>
            </a:r>
            <a:r>
              <a:rPr lang="en-GB" sz="2400" dirty="0">
                <a:solidFill>
                  <a:srgbClr val="0B343F"/>
                </a:solidFill>
              </a:rPr>
              <a:t>encouraged to keep on keeping </a:t>
            </a:r>
            <a:r>
              <a:rPr lang="en-GB" sz="2400" dirty="0" smtClean="0">
                <a:solidFill>
                  <a:srgbClr val="0B343F"/>
                </a:solidFill>
              </a:rPr>
              <a:t>on. </a:t>
            </a:r>
          </a:p>
          <a:p>
            <a:pPr algn="ctr"/>
            <a:endParaRPr lang="en-GB" sz="1200" dirty="0">
              <a:solidFill>
                <a:srgbClr val="0B343F"/>
              </a:solidFill>
            </a:endParaRPr>
          </a:p>
          <a:p>
            <a:pPr algn="ctr"/>
            <a:r>
              <a:rPr lang="en-GB" sz="2400" dirty="0" smtClean="0">
                <a:solidFill>
                  <a:srgbClr val="0B343F"/>
                </a:solidFill>
              </a:rPr>
              <a:t>As </a:t>
            </a:r>
            <a:r>
              <a:rPr lang="en-GB" sz="2400" dirty="0">
                <a:solidFill>
                  <a:srgbClr val="0B343F"/>
                </a:solidFill>
              </a:rPr>
              <a:t>we go about our daily business may we have </a:t>
            </a:r>
            <a:r>
              <a:rPr lang="en-GB" sz="2400" dirty="0" smtClean="0">
                <a:solidFill>
                  <a:srgbClr val="0B343F"/>
                </a:solidFill>
              </a:rPr>
              <a:t>the</a:t>
            </a:r>
            <a:br>
              <a:rPr lang="en-GB" sz="2400" dirty="0" smtClean="0">
                <a:solidFill>
                  <a:srgbClr val="0B343F"/>
                </a:solidFill>
              </a:rPr>
            </a:br>
            <a:r>
              <a:rPr lang="en-GB" sz="2400" dirty="0" smtClean="0">
                <a:solidFill>
                  <a:srgbClr val="0B343F"/>
                </a:solidFill>
              </a:rPr>
              <a:t>sure </a:t>
            </a:r>
            <a:r>
              <a:rPr lang="en-GB" sz="2400" dirty="0">
                <a:solidFill>
                  <a:srgbClr val="0B343F"/>
                </a:solidFill>
              </a:rPr>
              <a:t>and certain hope and knowledge </a:t>
            </a:r>
            <a:r>
              <a:rPr lang="en-GB" sz="2400" dirty="0" smtClean="0">
                <a:solidFill>
                  <a:srgbClr val="0B343F"/>
                </a:solidFill>
              </a:rPr>
              <a:t>like </a:t>
            </a:r>
            <a:r>
              <a:rPr lang="en-GB" sz="2400" dirty="0">
                <a:solidFill>
                  <a:srgbClr val="0B343F"/>
                </a:solidFill>
              </a:rPr>
              <a:t>Daniel </a:t>
            </a:r>
            <a:r>
              <a:rPr lang="en-GB" sz="2400" dirty="0" smtClean="0">
                <a:solidFill>
                  <a:srgbClr val="0B343F"/>
                </a:solidFill>
              </a:rPr>
              <a:t/>
            </a:r>
            <a:br>
              <a:rPr lang="en-GB" sz="2400" dirty="0" smtClean="0">
                <a:solidFill>
                  <a:srgbClr val="0B343F"/>
                </a:solidFill>
              </a:rPr>
            </a:br>
            <a:r>
              <a:rPr lang="en-GB" sz="2400" dirty="0" smtClean="0">
                <a:solidFill>
                  <a:srgbClr val="0B343F"/>
                </a:solidFill>
              </a:rPr>
              <a:t>that our </a:t>
            </a:r>
            <a:r>
              <a:rPr lang="en-GB" sz="2400" dirty="0">
                <a:solidFill>
                  <a:srgbClr val="0B343F"/>
                </a:solidFill>
              </a:rPr>
              <a:t>future is certain and secure. </a:t>
            </a:r>
            <a:endParaRPr lang="en-GB" sz="2400" dirty="0" smtClean="0">
              <a:solidFill>
                <a:srgbClr val="0B343F"/>
              </a:solidFill>
            </a:endParaRPr>
          </a:p>
          <a:p>
            <a:pPr algn="ctr"/>
            <a:r>
              <a:rPr lang="en-GB" sz="2400" b="1" dirty="0" smtClean="0">
                <a:solidFill>
                  <a:srgbClr val="0B343F"/>
                </a:solidFill>
              </a:rPr>
              <a:t>One </a:t>
            </a:r>
            <a:r>
              <a:rPr lang="en-GB" sz="2400" b="1" dirty="0">
                <a:solidFill>
                  <a:srgbClr val="0B343F"/>
                </a:solidFill>
              </a:rPr>
              <a:t>day we </a:t>
            </a:r>
            <a:r>
              <a:rPr lang="en-GB" sz="2400" b="1" dirty="0" smtClean="0">
                <a:solidFill>
                  <a:srgbClr val="0B343F"/>
                </a:solidFill>
              </a:rPr>
              <a:t>will be </a:t>
            </a:r>
            <a:r>
              <a:rPr lang="en-GB" sz="2400" b="1" dirty="0">
                <a:solidFill>
                  <a:srgbClr val="0B343F"/>
                </a:solidFill>
              </a:rPr>
              <a:t>with our God forever. </a:t>
            </a:r>
          </a:p>
          <a:p>
            <a:pPr algn="ctr"/>
            <a:endParaRPr lang="en-GB" sz="1200" dirty="0">
              <a:solidFill>
                <a:srgbClr val="0B343F"/>
              </a:solidFill>
            </a:endParaRPr>
          </a:p>
          <a:p>
            <a:pPr algn="ctr"/>
            <a:r>
              <a:rPr lang="en-GB" sz="2400" dirty="0">
                <a:solidFill>
                  <a:srgbClr val="0B343F"/>
                </a:solidFill>
              </a:rPr>
              <a:t>As we wait </a:t>
            </a:r>
            <a:r>
              <a:rPr lang="en-GB" sz="2400" dirty="0" smtClean="0">
                <a:solidFill>
                  <a:srgbClr val="0B343F"/>
                </a:solidFill>
              </a:rPr>
              <a:t>may, may each of us daily </a:t>
            </a:r>
            <a:r>
              <a:rPr lang="en-GB" sz="2400" dirty="0">
                <a:solidFill>
                  <a:srgbClr val="0B343F"/>
                </a:solidFill>
              </a:rPr>
              <a:t>keep a right perspective. May we keep our focus on the prize ahead and not get entangled or distracted by the things of this world. </a:t>
            </a:r>
          </a:p>
        </p:txBody>
      </p:sp>
    </p:spTree>
    <p:extLst>
      <p:ext uri="{BB962C8B-B14F-4D97-AF65-F5344CB8AC3E}">
        <p14:creationId xmlns:p14="http://schemas.microsoft.com/office/powerpoint/2010/main" val="422451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rmhwjjb0msxdtfwewj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1154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 name="Rectangle 2"/>
          <p:cNvSpPr/>
          <p:nvPr/>
        </p:nvSpPr>
        <p:spPr>
          <a:xfrm>
            <a:off x="622300" y="787390"/>
            <a:ext cx="7886700" cy="3416320"/>
          </a:xfrm>
          <a:prstGeom prst="rect">
            <a:avLst/>
          </a:prstGeom>
        </p:spPr>
        <p:txBody>
          <a:bodyPr wrap="square">
            <a:spAutoFit/>
          </a:bodyPr>
          <a:lstStyle/>
          <a:p>
            <a:pPr algn="ctr"/>
            <a:r>
              <a:rPr lang="en-GB" sz="4000" dirty="0">
                <a:solidFill>
                  <a:srgbClr val="0B343F"/>
                </a:solidFill>
              </a:rPr>
              <a:t>The challenge for us is </a:t>
            </a:r>
            <a:r>
              <a:rPr lang="en-GB" sz="4000" dirty="0" smtClean="0">
                <a:solidFill>
                  <a:srgbClr val="0B343F"/>
                </a:solidFill>
              </a:rPr>
              <a:t>how</a:t>
            </a:r>
            <a:br>
              <a:rPr lang="en-GB" sz="4000" dirty="0" smtClean="0">
                <a:solidFill>
                  <a:srgbClr val="0B343F"/>
                </a:solidFill>
              </a:rPr>
            </a:br>
            <a:r>
              <a:rPr lang="en-GB" sz="4000" dirty="0" smtClean="0">
                <a:solidFill>
                  <a:srgbClr val="0B343F"/>
                </a:solidFill>
              </a:rPr>
              <a:t>are </a:t>
            </a:r>
            <a:r>
              <a:rPr lang="en-GB" sz="4000" dirty="0">
                <a:solidFill>
                  <a:srgbClr val="0B343F"/>
                </a:solidFill>
              </a:rPr>
              <a:t>we going to </a:t>
            </a:r>
            <a:r>
              <a:rPr lang="en-GB" sz="4000" dirty="0" smtClean="0">
                <a:solidFill>
                  <a:srgbClr val="0B343F"/>
                </a:solidFill>
              </a:rPr>
              <a:t>finish?</a:t>
            </a:r>
            <a:endParaRPr lang="en-GB" sz="4000" dirty="0">
              <a:solidFill>
                <a:srgbClr val="0B343F"/>
              </a:solidFill>
            </a:endParaRPr>
          </a:p>
          <a:p>
            <a:pPr algn="ctr"/>
            <a:endParaRPr lang="en-GB" sz="1600" dirty="0" smtClean="0">
              <a:solidFill>
                <a:srgbClr val="0B343F"/>
              </a:solidFill>
            </a:endParaRPr>
          </a:p>
          <a:p>
            <a:pPr algn="ctr"/>
            <a:r>
              <a:rPr lang="en-GB" sz="4000" b="1" dirty="0" smtClean="0">
                <a:solidFill>
                  <a:srgbClr val="0B343F"/>
                </a:solidFill>
              </a:rPr>
              <a:t>In life an important aspect</a:t>
            </a:r>
            <a:br>
              <a:rPr lang="en-GB" sz="4000" b="1" dirty="0" smtClean="0">
                <a:solidFill>
                  <a:srgbClr val="0B343F"/>
                </a:solidFill>
              </a:rPr>
            </a:br>
            <a:r>
              <a:rPr lang="en-GB" sz="4000" b="1" dirty="0" smtClean="0">
                <a:solidFill>
                  <a:srgbClr val="0B343F"/>
                </a:solidFill>
              </a:rPr>
              <a:t>is </a:t>
            </a:r>
            <a:r>
              <a:rPr lang="en-GB" sz="4000" b="1" dirty="0">
                <a:solidFill>
                  <a:srgbClr val="0B343F"/>
                </a:solidFill>
              </a:rPr>
              <a:t>not how you start </a:t>
            </a:r>
            <a:r>
              <a:rPr lang="en-GB" sz="4000" b="1" dirty="0" smtClean="0">
                <a:solidFill>
                  <a:srgbClr val="0B343F"/>
                </a:solidFill>
              </a:rPr>
              <a:t>but</a:t>
            </a:r>
            <a:br>
              <a:rPr lang="en-GB" sz="4000" b="1" dirty="0" smtClean="0">
                <a:solidFill>
                  <a:srgbClr val="0B343F"/>
                </a:solidFill>
              </a:rPr>
            </a:br>
            <a:r>
              <a:rPr lang="en-GB" sz="4000" b="1" dirty="0" smtClean="0">
                <a:solidFill>
                  <a:srgbClr val="0B343F"/>
                </a:solidFill>
              </a:rPr>
              <a:t>how </a:t>
            </a:r>
            <a:r>
              <a:rPr lang="en-GB" sz="4000" b="1" dirty="0">
                <a:solidFill>
                  <a:srgbClr val="0B343F"/>
                </a:solidFill>
              </a:rPr>
              <a:t>you </a:t>
            </a:r>
            <a:r>
              <a:rPr lang="en-GB" sz="4000" b="1" dirty="0" smtClean="0">
                <a:solidFill>
                  <a:srgbClr val="0B343F"/>
                </a:solidFill>
              </a:rPr>
              <a:t>finish.</a:t>
            </a:r>
            <a:endParaRPr lang="en-GB" sz="4000" b="1" dirty="0">
              <a:solidFill>
                <a:srgbClr val="0B343F"/>
              </a:solidFill>
            </a:endParaRPr>
          </a:p>
        </p:txBody>
      </p:sp>
    </p:spTree>
    <p:extLst>
      <p:ext uri="{BB962C8B-B14F-4D97-AF65-F5344CB8AC3E}">
        <p14:creationId xmlns:p14="http://schemas.microsoft.com/office/powerpoint/2010/main" val="299844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95300" y="463888"/>
            <a:ext cx="8077200" cy="4031912"/>
          </a:xfrm>
          <a:prstGeom prst="rect">
            <a:avLst/>
          </a:prstGeom>
          <a:solidFill>
            <a:srgbClr val="0B343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016000" y="817086"/>
            <a:ext cx="7175500" cy="3323987"/>
          </a:xfrm>
          <a:prstGeom prst="rect">
            <a:avLst/>
          </a:prstGeom>
        </p:spPr>
        <p:txBody>
          <a:bodyPr wrap="square">
            <a:spAutoFit/>
          </a:bodyPr>
          <a:lstStyle/>
          <a:p>
            <a:pPr algn="ctr">
              <a:spcAft>
                <a:spcPts val="1200"/>
              </a:spcAft>
            </a:pPr>
            <a:r>
              <a:rPr lang="en-GB" sz="3200" b="1" dirty="0">
                <a:solidFill>
                  <a:schemeClr val="bg1"/>
                </a:solidFill>
              </a:rPr>
              <a:t>Paul was able to say </a:t>
            </a:r>
            <a:r>
              <a:rPr lang="en-GB" sz="3200" dirty="0">
                <a:solidFill>
                  <a:schemeClr val="bg1"/>
                </a:solidFill>
              </a:rPr>
              <a:t>- 2 Timothy 4:7-</a:t>
            </a:r>
            <a:r>
              <a:rPr lang="en-GB" sz="3200" dirty="0" smtClean="0">
                <a:solidFill>
                  <a:schemeClr val="bg1"/>
                </a:solidFill>
              </a:rPr>
              <a:t>8</a:t>
            </a:r>
            <a:endParaRPr lang="en-GB" sz="3200" dirty="0">
              <a:solidFill>
                <a:schemeClr val="bg1"/>
              </a:solidFill>
            </a:endParaRPr>
          </a:p>
          <a:p>
            <a:pPr algn="ctr">
              <a:spcAft>
                <a:spcPts val="1200"/>
              </a:spcAft>
            </a:pPr>
            <a:r>
              <a:rPr lang="en-GB" sz="2800" i="1" dirty="0" smtClean="0">
                <a:solidFill>
                  <a:srgbClr val="FFFF00"/>
                </a:solidFill>
              </a:rPr>
              <a:t>“I </a:t>
            </a:r>
            <a:r>
              <a:rPr lang="en-GB" sz="2800" i="1" dirty="0">
                <a:solidFill>
                  <a:srgbClr val="FFFF00"/>
                </a:solidFill>
              </a:rPr>
              <a:t>have fought the good fight, I have finished the race, I have kept the faith. Now there is in store for me the crown of righteousness, which the Lord, the righteous judge, will award me on that day, and not only to me, but also to all who have longed for his return</a:t>
            </a:r>
            <a:r>
              <a:rPr lang="en-GB" sz="2800" i="1" dirty="0" smtClean="0">
                <a:solidFill>
                  <a:srgbClr val="FFFF00"/>
                </a:solidFill>
              </a:rPr>
              <a:t>.”</a:t>
            </a:r>
            <a:endParaRPr lang="en-GB" sz="2800" i="1" dirty="0">
              <a:solidFill>
                <a:srgbClr val="FFFF00"/>
              </a:solidFill>
            </a:endParaRPr>
          </a:p>
        </p:txBody>
      </p:sp>
    </p:spTree>
    <p:extLst>
      <p:ext uri="{BB962C8B-B14F-4D97-AF65-F5344CB8AC3E}">
        <p14:creationId xmlns:p14="http://schemas.microsoft.com/office/powerpoint/2010/main" val="325802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95300" y="463888"/>
            <a:ext cx="8077200" cy="4031912"/>
          </a:xfrm>
          <a:prstGeom prst="rect">
            <a:avLst/>
          </a:prstGeom>
          <a:solidFill>
            <a:schemeClr val="tx2">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876300" y="1088072"/>
            <a:ext cx="7378700" cy="2708434"/>
          </a:xfrm>
          <a:prstGeom prst="rect">
            <a:avLst/>
          </a:prstGeom>
        </p:spPr>
        <p:txBody>
          <a:bodyPr wrap="square">
            <a:spAutoFit/>
          </a:bodyPr>
          <a:lstStyle/>
          <a:p>
            <a:pPr algn="ctr">
              <a:spcAft>
                <a:spcPts val="1200"/>
              </a:spcAft>
            </a:pPr>
            <a:r>
              <a:rPr lang="en-GB" sz="4000" dirty="0" smtClean="0">
                <a:solidFill>
                  <a:schemeClr val="bg1"/>
                </a:solidFill>
              </a:rPr>
              <a:t>We </a:t>
            </a:r>
            <a:r>
              <a:rPr lang="en-GB" sz="4000" dirty="0">
                <a:solidFill>
                  <a:schemeClr val="bg1"/>
                </a:solidFill>
              </a:rPr>
              <a:t>have a prize that </a:t>
            </a:r>
            <a:r>
              <a:rPr lang="en-GB" sz="4000" dirty="0" smtClean="0">
                <a:solidFill>
                  <a:schemeClr val="bg1"/>
                </a:solidFill>
              </a:rPr>
              <a:t>awaits</a:t>
            </a:r>
            <a:br>
              <a:rPr lang="en-GB" sz="4000" dirty="0" smtClean="0">
                <a:solidFill>
                  <a:schemeClr val="bg1"/>
                </a:solidFill>
              </a:rPr>
            </a:br>
            <a:r>
              <a:rPr lang="en-GB" sz="4000" dirty="0" smtClean="0">
                <a:solidFill>
                  <a:schemeClr val="bg1"/>
                </a:solidFill>
              </a:rPr>
              <a:t>us, may </a:t>
            </a:r>
            <a:r>
              <a:rPr lang="en-GB" sz="4000" dirty="0">
                <a:solidFill>
                  <a:schemeClr val="bg1"/>
                </a:solidFill>
              </a:rPr>
              <a:t>God give us </a:t>
            </a:r>
            <a:r>
              <a:rPr lang="en-GB" sz="4000" dirty="0" smtClean="0">
                <a:solidFill>
                  <a:schemeClr val="bg1"/>
                </a:solidFill>
              </a:rPr>
              <a:t>grace and </a:t>
            </a:r>
            <a:r>
              <a:rPr lang="en-GB" sz="4000" dirty="0">
                <a:solidFill>
                  <a:schemeClr val="bg1"/>
                </a:solidFill>
              </a:rPr>
              <a:t>strength to finish well like Daniel. </a:t>
            </a:r>
            <a:endParaRPr lang="en-GB" sz="4000" dirty="0" smtClean="0">
              <a:solidFill>
                <a:schemeClr val="bg1"/>
              </a:solidFill>
            </a:endParaRPr>
          </a:p>
          <a:p>
            <a:pPr algn="ctr">
              <a:spcAft>
                <a:spcPts val="1200"/>
              </a:spcAft>
            </a:pPr>
            <a:r>
              <a:rPr lang="en-GB" sz="4000" dirty="0" smtClean="0">
                <a:solidFill>
                  <a:srgbClr val="FFFF00"/>
                </a:solidFill>
              </a:rPr>
              <a:t>Amen</a:t>
            </a:r>
            <a:r>
              <a:rPr lang="en-GB" sz="4000" dirty="0" smtClean="0">
                <a:solidFill>
                  <a:schemeClr val="bg1"/>
                </a:solidFill>
              </a:rPr>
              <a:t> </a:t>
            </a:r>
            <a:endParaRPr lang="en-GB" sz="4000" dirty="0">
              <a:solidFill>
                <a:schemeClr val="bg1"/>
              </a:solidFill>
            </a:endParaRPr>
          </a:p>
        </p:txBody>
      </p:sp>
    </p:spTree>
    <p:extLst>
      <p:ext uri="{BB962C8B-B14F-4D97-AF65-F5344CB8AC3E}">
        <p14:creationId xmlns:p14="http://schemas.microsoft.com/office/powerpoint/2010/main" val="352631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0"/>
            <a:ext cx="9153549" cy="5143500"/>
          </a:xfrm>
          <a:prstGeom prst="rect">
            <a:avLst/>
          </a:prstGeom>
        </p:spPr>
      </p:pic>
      <p:sp>
        <p:nvSpPr>
          <p:cNvPr id="3" name="Rectangle 2"/>
          <p:cNvSpPr/>
          <p:nvPr/>
        </p:nvSpPr>
        <p:spPr>
          <a:xfrm>
            <a:off x="914400" y="724585"/>
            <a:ext cx="7327900" cy="3570208"/>
          </a:xfrm>
          <a:prstGeom prst="rect">
            <a:avLst/>
          </a:prstGeom>
        </p:spPr>
        <p:txBody>
          <a:bodyPr wrap="square">
            <a:spAutoFit/>
          </a:bodyPr>
          <a:lstStyle/>
          <a:p>
            <a:pPr algn="ctr"/>
            <a:r>
              <a:rPr lang="en-GB" sz="4400" b="1" i="1" dirty="0" smtClean="0">
                <a:solidFill>
                  <a:srgbClr val="0B343F"/>
                </a:solidFill>
              </a:rPr>
              <a:t>Daniel’s Prayer </a:t>
            </a:r>
            <a:r>
              <a:rPr lang="en-GB" i="1" dirty="0">
                <a:solidFill>
                  <a:srgbClr val="0B343F"/>
                </a:solidFill>
              </a:rPr>
              <a:t> </a:t>
            </a:r>
            <a:endParaRPr lang="en-GB" dirty="0">
              <a:solidFill>
                <a:srgbClr val="0B343F"/>
              </a:solidFill>
            </a:endParaRPr>
          </a:p>
          <a:p>
            <a:pPr algn="ctr"/>
            <a:r>
              <a:rPr lang="en-GB" sz="2800" dirty="0" smtClean="0">
                <a:solidFill>
                  <a:srgbClr val="0B343F"/>
                </a:solidFill>
              </a:rPr>
              <a:t>Daniel </a:t>
            </a:r>
            <a:r>
              <a:rPr lang="en-GB" sz="2800" dirty="0">
                <a:solidFill>
                  <a:srgbClr val="0B343F"/>
                </a:solidFill>
              </a:rPr>
              <a:t>has been reading the prophecies </a:t>
            </a:r>
            <a:r>
              <a:rPr lang="en-GB" sz="2800" dirty="0" smtClean="0">
                <a:solidFill>
                  <a:srgbClr val="0B343F"/>
                </a:solidFill>
              </a:rPr>
              <a:t/>
            </a:r>
            <a:br>
              <a:rPr lang="en-GB" sz="2800" dirty="0" smtClean="0">
                <a:solidFill>
                  <a:srgbClr val="0B343F"/>
                </a:solidFill>
              </a:rPr>
            </a:br>
            <a:r>
              <a:rPr lang="en-GB" sz="2800" dirty="0" smtClean="0">
                <a:solidFill>
                  <a:srgbClr val="0B343F"/>
                </a:solidFill>
              </a:rPr>
              <a:t>of </a:t>
            </a:r>
            <a:r>
              <a:rPr lang="en-GB" sz="2800" dirty="0">
                <a:solidFill>
                  <a:srgbClr val="0B343F"/>
                </a:solidFill>
              </a:rPr>
              <a:t>Jeremiah the </a:t>
            </a:r>
            <a:r>
              <a:rPr lang="en-GB" sz="2800" dirty="0" smtClean="0">
                <a:solidFill>
                  <a:srgbClr val="0B343F"/>
                </a:solidFill>
              </a:rPr>
              <a:t>Prophet </a:t>
            </a:r>
            <a:br>
              <a:rPr lang="en-GB" sz="2800" dirty="0" smtClean="0">
                <a:solidFill>
                  <a:srgbClr val="0B343F"/>
                </a:solidFill>
              </a:rPr>
            </a:br>
            <a:r>
              <a:rPr lang="en-GB" sz="2800" i="1" dirty="0" smtClean="0">
                <a:solidFill>
                  <a:srgbClr val="0B343F"/>
                </a:solidFill>
              </a:rPr>
              <a:t>Jeremiah </a:t>
            </a:r>
            <a:r>
              <a:rPr lang="en-GB" sz="2800" i="1" dirty="0">
                <a:solidFill>
                  <a:srgbClr val="0B343F"/>
                </a:solidFill>
              </a:rPr>
              <a:t>25:1-14 &amp; Jeremiah 29:1-</a:t>
            </a:r>
            <a:r>
              <a:rPr lang="en-GB" sz="2800" i="1" dirty="0" smtClean="0">
                <a:solidFill>
                  <a:srgbClr val="0B343F"/>
                </a:solidFill>
              </a:rPr>
              <a:t>11 </a:t>
            </a:r>
            <a:endParaRPr lang="en-GB" sz="2800" i="1" dirty="0">
              <a:solidFill>
                <a:srgbClr val="0B343F"/>
              </a:solidFill>
            </a:endParaRPr>
          </a:p>
          <a:p>
            <a:pPr algn="ctr"/>
            <a:endParaRPr lang="en-GB" sz="1400" dirty="0">
              <a:solidFill>
                <a:srgbClr val="0B343F"/>
              </a:solidFill>
            </a:endParaRPr>
          </a:p>
          <a:p>
            <a:pPr algn="ctr"/>
            <a:r>
              <a:rPr lang="en-GB" sz="2800" dirty="0" smtClean="0">
                <a:solidFill>
                  <a:srgbClr val="0B343F"/>
                </a:solidFill>
              </a:rPr>
              <a:t>Daniel </a:t>
            </a:r>
            <a:r>
              <a:rPr lang="en-GB" sz="2800" dirty="0">
                <a:solidFill>
                  <a:srgbClr val="0B343F"/>
                </a:solidFill>
              </a:rPr>
              <a:t>falls to his knees and turns to God in </a:t>
            </a:r>
            <a:r>
              <a:rPr lang="en-GB" sz="2800" dirty="0" smtClean="0">
                <a:solidFill>
                  <a:srgbClr val="0B343F"/>
                </a:solidFill>
              </a:rPr>
              <a:t>prayer, rather </a:t>
            </a:r>
            <a:r>
              <a:rPr lang="en-GB" sz="2800" dirty="0">
                <a:solidFill>
                  <a:srgbClr val="0B343F"/>
                </a:solidFill>
              </a:rPr>
              <a:t>than simply waiting for </a:t>
            </a:r>
            <a:r>
              <a:rPr lang="en-GB" sz="2800" dirty="0" smtClean="0">
                <a:solidFill>
                  <a:srgbClr val="0B343F"/>
                </a:solidFill>
              </a:rPr>
              <a:t>the prophecy to come to pass.</a:t>
            </a:r>
            <a:endParaRPr lang="en-GB" sz="2800" dirty="0">
              <a:solidFill>
                <a:srgbClr val="0B343F"/>
              </a:solidFill>
            </a:endParaRPr>
          </a:p>
        </p:txBody>
      </p:sp>
    </p:spTree>
    <p:extLst>
      <p:ext uri="{BB962C8B-B14F-4D97-AF65-F5344CB8AC3E}">
        <p14:creationId xmlns:p14="http://schemas.microsoft.com/office/powerpoint/2010/main" val="245607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914400" y="800785"/>
            <a:ext cx="7327900" cy="3477875"/>
          </a:xfrm>
          <a:prstGeom prst="rect">
            <a:avLst/>
          </a:prstGeom>
        </p:spPr>
        <p:txBody>
          <a:bodyPr wrap="square">
            <a:spAutoFit/>
          </a:bodyPr>
          <a:lstStyle/>
          <a:p>
            <a:pPr algn="ctr"/>
            <a:r>
              <a:rPr lang="en-GB" sz="4400" dirty="0" smtClean="0">
                <a:solidFill>
                  <a:schemeClr val="bg1"/>
                </a:solidFill>
              </a:rPr>
              <a:t>The </a:t>
            </a:r>
            <a:r>
              <a:rPr lang="en-GB" sz="4400" dirty="0">
                <a:solidFill>
                  <a:schemeClr val="bg1"/>
                </a:solidFill>
              </a:rPr>
              <a:t>importance of our prayers being guided by scripture. </a:t>
            </a:r>
          </a:p>
          <a:p>
            <a:pPr algn="ctr"/>
            <a:endParaRPr lang="en-GB" sz="4400" dirty="0">
              <a:solidFill>
                <a:schemeClr val="bg1"/>
              </a:solidFill>
            </a:endParaRPr>
          </a:p>
          <a:p>
            <a:pPr algn="ctr"/>
            <a:r>
              <a:rPr lang="en-GB" sz="4400" i="1" dirty="0">
                <a:solidFill>
                  <a:srgbClr val="FFFF00"/>
                </a:solidFill>
              </a:rPr>
              <a:t>How often do you use scripture to shape your </a:t>
            </a:r>
            <a:r>
              <a:rPr lang="en-GB" sz="4400" i="1" dirty="0" smtClean="0">
                <a:solidFill>
                  <a:srgbClr val="FFFF00"/>
                </a:solidFill>
              </a:rPr>
              <a:t>prayer? </a:t>
            </a:r>
            <a:endParaRPr lang="en-GB" sz="4400" i="1" dirty="0">
              <a:solidFill>
                <a:srgbClr val="FFFF00"/>
              </a:solidFill>
            </a:endParaRPr>
          </a:p>
        </p:txBody>
      </p:sp>
    </p:spTree>
    <p:extLst>
      <p:ext uri="{BB962C8B-B14F-4D97-AF65-F5344CB8AC3E}">
        <p14:creationId xmlns:p14="http://schemas.microsoft.com/office/powerpoint/2010/main" val="391888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MBC_SI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914400" y="940485"/>
            <a:ext cx="7327900" cy="2800767"/>
          </a:xfrm>
          <a:prstGeom prst="rect">
            <a:avLst/>
          </a:prstGeom>
        </p:spPr>
        <p:txBody>
          <a:bodyPr wrap="square">
            <a:spAutoFit/>
          </a:bodyPr>
          <a:lstStyle/>
          <a:p>
            <a:pPr algn="ctr"/>
            <a:r>
              <a:rPr lang="en-GB" sz="4400" dirty="0">
                <a:solidFill>
                  <a:schemeClr val="bg1"/>
                </a:solidFill>
              </a:rPr>
              <a:t>Daniels prayer </a:t>
            </a:r>
            <a:r>
              <a:rPr lang="en-GB" sz="4400" dirty="0" smtClean="0">
                <a:solidFill>
                  <a:schemeClr val="bg1"/>
                </a:solidFill>
              </a:rPr>
              <a:t/>
            </a:r>
            <a:br>
              <a:rPr lang="en-GB" sz="4400" dirty="0" smtClean="0">
                <a:solidFill>
                  <a:schemeClr val="bg1"/>
                </a:solidFill>
              </a:rPr>
            </a:br>
            <a:r>
              <a:rPr lang="en-GB" sz="4400" dirty="0" smtClean="0">
                <a:solidFill>
                  <a:schemeClr val="bg1"/>
                </a:solidFill>
              </a:rPr>
              <a:t>has </a:t>
            </a:r>
            <a:r>
              <a:rPr lang="en-GB" sz="4400" dirty="0">
                <a:solidFill>
                  <a:schemeClr val="bg1"/>
                </a:solidFill>
              </a:rPr>
              <a:t>three elements to it. </a:t>
            </a:r>
          </a:p>
          <a:p>
            <a:pPr algn="ctr"/>
            <a:r>
              <a:rPr lang="en-GB" sz="4400" b="1" dirty="0" smtClean="0">
                <a:solidFill>
                  <a:srgbClr val="FFFF00"/>
                </a:solidFill>
              </a:rPr>
              <a:t>Adoration</a:t>
            </a:r>
            <a:r>
              <a:rPr lang="en-GB" sz="4400" b="1" dirty="0" smtClean="0">
                <a:solidFill>
                  <a:schemeClr val="bg1"/>
                </a:solidFill>
              </a:rPr>
              <a:t> •</a:t>
            </a:r>
            <a:r>
              <a:rPr lang="en-GB" sz="4400" b="1" dirty="0" smtClean="0">
                <a:solidFill>
                  <a:srgbClr val="FFFF00"/>
                </a:solidFill>
              </a:rPr>
              <a:t> Confession Petition</a:t>
            </a:r>
            <a:endParaRPr lang="en-GB" sz="4400" b="1" dirty="0">
              <a:solidFill>
                <a:srgbClr val="FFFF00"/>
              </a:solidFill>
            </a:endParaRPr>
          </a:p>
        </p:txBody>
      </p:sp>
    </p:spTree>
    <p:extLst>
      <p:ext uri="{BB962C8B-B14F-4D97-AF65-F5344CB8AC3E}">
        <p14:creationId xmlns:p14="http://schemas.microsoft.com/office/powerpoint/2010/main" val="20652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BC_SI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95300" y="463888"/>
            <a:ext cx="8077200" cy="4031912"/>
          </a:xfrm>
          <a:prstGeom prst="rect">
            <a:avLst/>
          </a:prstGeom>
          <a:solidFill>
            <a:srgbClr val="0B343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35000" y="552788"/>
            <a:ext cx="7937500" cy="3785652"/>
          </a:xfrm>
          <a:prstGeom prst="rect">
            <a:avLst/>
          </a:prstGeom>
        </p:spPr>
        <p:txBody>
          <a:bodyPr wrap="square">
            <a:spAutoFit/>
          </a:bodyPr>
          <a:lstStyle/>
          <a:p>
            <a:pPr>
              <a:spcAft>
                <a:spcPts val="1200"/>
              </a:spcAft>
            </a:pPr>
            <a:r>
              <a:rPr lang="en-GB" sz="2800" b="1" dirty="0">
                <a:solidFill>
                  <a:srgbClr val="FFFF00"/>
                </a:solidFill>
              </a:rPr>
              <a:t>Adoration &amp; </a:t>
            </a:r>
            <a:r>
              <a:rPr lang="en-GB" sz="2800" b="1" dirty="0" smtClean="0">
                <a:solidFill>
                  <a:srgbClr val="FFFF00"/>
                </a:solidFill>
              </a:rPr>
              <a:t>Declaration </a:t>
            </a:r>
            <a:endParaRPr lang="en-GB" sz="2800" b="1" dirty="0">
              <a:solidFill>
                <a:srgbClr val="FFFF00"/>
              </a:solidFill>
            </a:endParaRPr>
          </a:p>
          <a:p>
            <a:pPr>
              <a:spcAft>
                <a:spcPts val="1200"/>
              </a:spcAft>
            </a:pPr>
            <a:r>
              <a:rPr lang="en-GB" sz="2400" dirty="0" smtClean="0">
                <a:solidFill>
                  <a:schemeClr val="bg1"/>
                </a:solidFill>
              </a:rPr>
              <a:t>Daniel </a:t>
            </a:r>
            <a:r>
              <a:rPr lang="en-GB" sz="2400" dirty="0">
                <a:solidFill>
                  <a:schemeClr val="bg1"/>
                </a:solidFill>
              </a:rPr>
              <a:t>begins the prayer with worship and throughout the prayer declares certain truths about God’s character</a:t>
            </a:r>
            <a:r>
              <a:rPr lang="en-GB" sz="2400" dirty="0" smtClean="0">
                <a:solidFill>
                  <a:schemeClr val="bg1"/>
                </a:solidFill>
              </a:rPr>
              <a:t>.</a:t>
            </a:r>
            <a:endParaRPr lang="en-GB" sz="2400" dirty="0">
              <a:solidFill>
                <a:schemeClr val="bg1"/>
              </a:solidFill>
            </a:endParaRPr>
          </a:p>
          <a:p>
            <a:pPr>
              <a:spcAft>
                <a:spcPts val="1200"/>
              </a:spcAft>
            </a:pPr>
            <a:r>
              <a:rPr lang="en-GB" sz="2400" dirty="0">
                <a:solidFill>
                  <a:schemeClr val="bg1"/>
                </a:solidFill>
              </a:rPr>
              <a:t>He is great and awesome God </a:t>
            </a:r>
            <a:r>
              <a:rPr lang="en-GB" sz="2400" dirty="0" smtClean="0">
                <a:solidFill>
                  <a:schemeClr val="bg1"/>
                </a:solidFill>
              </a:rPr>
              <a:t> – verse 4</a:t>
            </a:r>
            <a:r>
              <a:rPr lang="en-GB" sz="2400" dirty="0">
                <a:solidFill>
                  <a:schemeClr val="bg1"/>
                </a:solidFill>
              </a:rPr>
              <a:t/>
            </a:r>
            <a:br>
              <a:rPr lang="en-GB" sz="2400" dirty="0">
                <a:solidFill>
                  <a:schemeClr val="bg1"/>
                </a:solidFill>
              </a:rPr>
            </a:br>
            <a:r>
              <a:rPr lang="en-GB" sz="2400" dirty="0" smtClean="0">
                <a:solidFill>
                  <a:schemeClr val="bg1"/>
                </a:solidFill>
              </a:rPr>
              <a:t>He </a:t>
            </a:r>
            <a:r>
              <a:rPr lang="en-GB" sz="2400" dirty="0">
                <a:solidFill>
                  <a:schemeClr val="bg1"/>
                </a:solidFill>
              </a:rPr>
              <a:t>is a covenant keeping God – verse 4</a:t>
            </a:r>
            <a:br>
              <a:rPr lang="en-GB" sz="2400" dirty="0">
                <a:solidFill>
                  <a:schemeClr val="bg1"/>
                </a:solidFill>
              </a:rPr>
            </a:br>
            <a:r>
              <a:rPr lang="en-GB" sz="2400" dirty="0" smtClean="0">
                <a:solidFill>
                  <a:schemeClr val="bg1"/>
                </a:solidFill>
              </a:rPr>
              <a:t>He </a:t>
            </a:r>
            <a:r>
              <a:rPr lang="en-GB" sz="2400" dirty="0">
                <a:solidFill>
                  <a:schemeClr val="bg1"/>
                </a:solidFill>
              </a:rPr>
              <a:t>is merciful – verse 4</a:t>
            </a:r>
            <a:br>
              <a:rPr lang="en-GB" sz="2400" dirty="0">
                <a:solidFill>
                  <a:schemeClr val="bg1"/>
                </a:solidFill>
              </a:rPr>
            </a:br>
            <a:r>
              <a:rPr lang="en-GB" sz="2400" dirty="0" smtClean="0">
                <a:solidFill>
                  <a:schemeClr val="bg1"/>
                </a:solidFill>
              </a:rPr>
              <a:t>He </a:t>
            </a:r>
            <a:r>
              <a:rPr lang="en-GB" sz="2400" dirty="0">
                <a:solidFill>
                  <a:schemeClr val="bg1"/>
                </a:solidFill>
              </a:rPr>
              <a:t>is righteous – verse </a:t>
            </a:r>
            <a:r>
              <a:rPr lang="en-GB" sz="2400" dirty="0" smtClean="0">
                <a:solidFill>
                  <a:schemeClr val="bg1"/>
                </a:solidFill>
              </a:rPr>
              <a:t>7</a:t>
            </a:r>
            <a:r>
              <a:rPr lang="en-GB" sz="2400" dirty="0">
                <a:solidFill>
                  <a:schemeClr val="bg1"/>
                </a:solidFill>
              </a:rPr>
              <a:t/>
            </a:r>
            <a:br>
              <a:rPr lang="en-GB" sz="2400" dirty="0">
                <a:solidFill>
                  <a:schemeClr val="bg1"/>
                </a:solidFill>
              </a:rPr>
            </a:br>
            <a:r>
              <a:rPr lang="en-GB" sz="2400" dirty="0" smtClean="0">
                <a:solidFill>
                  <a:schemeClr val="bg1"/>
                </a:solidFill>
              </a:rPr>
              <a:t>He </a:t>
            </a:r>
            <a:r>
              <a:rPr lang="en-GB" sz="2400" dirty="0">
                <a:solidFill>
                  <a:schemeClr val="bg1"/>
                </a:solidFill>
              </a:rPr>
              <a:t>is forgiving – verse </a:t>
            </a:r>
            <a:r>
              <a:rPr lang="en-GB" sz="2400" dirty="0" smtClean="0">
                <a:solidFill>
                  <a:schemeClr val="bg1"/>
                </a:solidFill>
              </a:rPr>
              <a:t>9</a:t>
            </a:r>
            <a:r>
              <a:rPr lang="en-GB" sz="2400" dirty="0">
                <a:solidFill>
                  <a:schemeClr val="bg1"/>
                </a:solidFill>
              </a:rPr>
              <a:t/>
            </a:r>
            <a:br>
              <a:rPr lang="en-GB" sz="2400" dirty="0">
                <a:solidFill>
                  <a:schemeClr val="bg1"/>
                </a:solidFill>
              </a:rPr>
            </a:br>
            <a:r>
              <a:rPr lang="en-GB" sz="2400" dirty="0" smtClean="0">
                <a:solidFill>
                  <a:schemeClr val="bg1"/>
                </a:solidFill>
              </a:rPr>
              <a:t>He </a:t>
            </a:r>
            <a:r>
              <a:rPr lang="en-GB" sz="2400" dirty="0">
                <a:solidFill>
                  <a:schemeClr val="bg1"/>
                </a:solidFill>
              </a:rPr>
              <a:t>is the God who delivered his people out of Egypt – verse </a:t>
            </a:r>
            <a:r>
              <a:rPr lang="en-GB" sz="2400" dirty="0" smtClean="0">
                <a:solidFill>
                  <a:schemeClr val="bg1"/>
                </a:solidFill>
              </a:rPr>
              <a:t>15</a:t>
            </a:r>
            <a:endParaRPr lang="en-GB" sz="2400" i="1" dirty="0">
              <a:solidFill>
                <a:schemeClr val="bg2">
                  <a:lumMod val="75000"/>
                </a:schemeClr>
              </a:solidFill>
            </a:endParaRPr>
          </a:p>
        </p:txBody>
      </p:sp>
    </p:spTree>
    <p:extLst>
      <p:ext uri="{BB962C8B-B14F-4D97-AF65-F5344CB8AC3E}">
        <p14:creationId xmlns:p14="http://schemas.microsoft.com/office/powerpoint/2010/main" val="397277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95300" y="152400"/>
            <a:ext cx="8077200" cy="4749800"/>
          </a:xfrm>
          <a:prstGeom prst="rect">
            <a:avLst/>
          </a:prstGeom>
          <a:solidFill>
            <a:srgbClr val="0B343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35000" y="235288"/>
            <a:ext cx="7708900" cy="4524315"/>
          </a:xfrm>
          <a:prstGeom prst="rect">
            <a:avLst/>
          </a:prstGeom>
        </p:spPr>
        <p:txBody>
          <a:bodyPr wrap="square">
            <a:spAutoFit/>
          </a:bodyPr>
          <a:lstStyle/>
          <a:p>
            <a:pPr>
              <a:spcAft>
                <a:spcPts val="1200"/>
              </a:spcAft>
            </a:pPr>
            <a:r>
              <a:rPr lang="en-GB" sz="2800" b="1" dirty="0" smtClean="0">
                <a:solidFill>
                  <a:srgbClr val="FFFF00"/>
                </a:solidFill>
              </a:rPr>
              <a:t>Confession</a:t>
            </a:r>
            <a:endParaRPr lang="en-GB" sz="2800" b="1" dirty="0">
              <a:solidFill>
                <a:srgbClr val="FFFF00"/>
              </a:solidFill>
            </a:endParaRPr>
          </a:p>
          <a:p>
            <a:pPr>
              <a:spcAft>
                <a:spcPts val="1200"/>
              </a:spcAft>
            </a:pPr>
            <a:r>
              <a:rPr lang="en-GB" sz="2400" dirty="0">
                <a:solidFill>
                  <a:schemeClr val="bg1"/>
                </a:solidFill>
              </a:rPr>
              <a:t>The second element </a:t>
            </a:r>
            <a:r>
              <a:rPr lang="en-GB" sz="2400" dirty="0" smtClean="0">
                <a:solidFill>
                  <a:schemeClr val="bg1"/>
                </a:solidFill>
              </a:rPr>
              <a:t>is </a:t>
            </a:r>
            <a:r>
              <a:rPr lang="en-GB" sz="2400" dirty="0">
                <a:solidFill>
                  <a:schemeClr val="bg1"/>
                </a:solidFill>
              </a:rPr>
              <a:t>confession. Daniel confesses his </a:t>
            </a:r>
            <a:r>
              <a:rPr lang="en-GB" sz="2400" dirty="0" smtClean="0">
                <a:solidFill>
                  <a:schemeClr val="bg1"/>
                </a:solidFill>
              </a:rPr>
              <a:t/>
            </a:r>
            <a:br>
              <a:rPr lang="en-GB" sz="2400" dirty="0" smtClean="0">
                <a:solidFill>
                  <a:schemeClr val="bg1"/>
                </a:solidFill>
              </a:rPr>
            </a:br>
            <a:r>
              <a:rPr lang="en-GB" sz="2400" dirty="0" smtClean="0">
                <a:solidFill>
                  <a:schemeClr val="bg1"/>
                </a:solidFill>
              </a:rPr>
              <a:t>own sin </a:t>
            </a:r>
            <a:r>
              <a:rPr lang="en-GB" sz="2400" dirty="0">
                <a:solidFill>
                  <a:schemeClr val="bg1"/>
                </a:solidFill>
              </a:rPr>
              <a:t>and </a:t>
            </a:r>
            <a:r>
              <a:rPr lang="en-GB" sz="2400" dirty="0" smtClean="0">
                <a:solidFill>
                  <a:schemeClr val="bg1"/>
                </a:solidFill>
              </a:rPr>
              <a:t>failure </a:t>
            </a:r>
            <a:r>
              <a:rPr lang="en-GB" sz="2400" dirty="0">
                <a:solidFill>
                  <a:schemeClr val="bg1"/>
                </a:solidFill>
              </a:rPr>
              <a:t>and the sins and </a:t>
            </a:r>
            <a:r>
              <a:rPr lang="en-GB" sz="2400" dirty="0" smtClean="0">
                <a:solidFill>
                  <a:schemeClr val="bg1"/>
                </a:solidFill>
              </a:rPr>
              <a:t>failure </a:t>
            </a:r>
            <a:r>
              <a:rPr lang="en-GB" sz="2400" dirty="0">
                <a:solidFill>
                  <a:schemeClr val="bg1"/>
                </a:solidFill>
              </a:rPr>
              <a:t>of his people. </a:t>
            </a:r>
            <a:r>
              <a:rPr lang="en-GB" sz="2400" dirty="0" smtClean="0">
                <a:solidFill>
                  <a:schemeClr val="bg1"/>
                </a:solidFill>
              </a:rPr>
              <a:t/>
            </a:r>
            <a:br>
              <a:rPr lang="en-GB" sz="2400" dirty="0" smtClean="0">
                <a:solidFill>
                  <a:schemeClr val="bg1"/>
                </a:solidFill>
              </a:rPr>
            </a:br>
            <a:r>
              <a:rPr lang="en-GB" sz="2400" dirty="0" smtClean="0">
                <a:solidFill>
                  <a:schemeClr val="bg1"/>
                </a:solidFill>
              </a:rPr>
              <a:t>He </a:t>
            </a:r>
            <a:r>
              <a:rPr lang="en-GB" sz="2400" dirty="0">
                <a:solidFill>
                  <a:schemeClr val="bg1"/>
                </a:solidFill>
              </a:rPr>
              <a:t>looks back over Israel’s history and grieves the disobedience, neglect of covenant responsibilities, and failure to respond to the the warnings of the prophets. </a:t>
            </a:r>
          </a:p>
          <a:p>
            <a:pPr>
              <a:spcAft>
                <a:spcPts val="1200"/>
              </a:spcAft>
            </a:pPr>
            <a:r>
              <a:rPr lang="en-GB" sz="2400" dirty="0">
                <a:solidFill>
                  <a:schemeClr val="bg1"/>
                </a:solidFill>
              </a:rPr>
              <a:t>We have sinned </a:t>
            </a:r>
            <a:r>
              <a:rPr lang="en-GB" sz="2400" dirty="0" smtClean="0">
                <a:solidFill>
                  <a:schemeClr val="bg1"/>
                </a:solidFill>
              </a:rPr>
              <a:t>– verses </a:t>
            </a:r>
            <a:r>
              <a:rPr lang="en-GB" sz="2400" dirty="0">
                <a:solidFill>
                  <a:schemeClr val="bg1"/>
                </a:solidFill>
              </a:rPr>
              <a:t>5,8,11, </a:t>
            </a:r>
            <a:r>
              <a:rPr lang="en-GB" sz="2400" dirty="0" smtClean="0">
                <a:solidFill>
                  <a:schemeClr val="bg1"/>
                </a:solidFill>
              </a:rPr>
              <a:t>15</a:t>
            </a:r>
            <a:br>
              <a:rPr lang="en-GB" sz="2400" dirty="0" smtClean="0">
                <a:solidFill>
                  <a:schemeClr val="bg1"/>
                </a:solidFill>
              </a:rPr>
            </a:br>
            <a:r>
              <a:rPr lang="en-GB" sz="2400" dirty="0" smtClean="0">
                <a:solidFill>
                  <a:schemeClr val="bg1"/>
                </a:solidFill>
              </a:rPr>
              <a:t>We </a:t>
            </a:r>
            <a:r>
              <a:rPr lang="en-GB" sz="2400" dirty="0">
                <a:solidFill>
                  <a:schemeClr val="bg1"/>
                </a:solidFill>
              </a:rPr>
              <a:t>have acted wickedly – verses </a:t>
            </a:r>
            <a:r>
              <a:rPr lang="en-GB" sz="2400" dirty="0" smtClean="0">
                <a:solidFill>
                  <a:schemeClr val="bg1"/>
                </a:solidFill>
              </a:rPr>
              <a:t>5,15</a:t>
            </a:r>
            <a:br>
              <a:rPr lang="en-GB" sz="2400" dirty="0" smtClean="0">
                <a:solidFill>
                  <a:schemeClr val="bg1"/>
                </a:solidFill>
              </a:rPr>
            </a:br>
            <a:r>
              <a:rPr lang="en-GB" sz="2400" dirty="0" smtClean="0">
                <a:solidFill>
                  <a:schemeClr val="bg1"/>
                </a:solidFill>
              </a:rPr>
              <a:t>We </a:t>
            </a:r>
            <a:r>
              <a:rPr lang="en-GB" sz="2400" dirty="0">
                <a:solidFill>
                  <a:schemeClr val="bg1"/>
                </a:solidFill>
              </a:rPr>
              <a:t>have rebelled – verses </a:t>
            </a:r>
            <a:r>
              <a:rPr lang="en-GB" sz="2400" dirty="0" smtClean="0">
                <a:solidFill>
                  <a:schemeClr val="bg1"/>
                </a:solidFill>
              </a:rPr>
              <a:t>5,9</a:t>
            </a:r>
            <a:br>
              <a:rPr lang="en-GB" sz="2400" dirty="0" smtClean="0">
                <a:solidFill>
                  <a:schemeClr val="bg1"/>
                </a:solidFill>
              </a:rPr>
            </a:br>
            <a:r>
              <a:rPr lang="en-GB" sz="2400" dirty="0" smtClean="0">
                <a:solidFill>
                  <a:schemeClr val="bg1"/>
                </a:solidFill>
              </a:rPr>
              <a:t>We </a:t>
            </a:r>
            <a:r>
              <a:rPr lang="en-GB" sz="2400" dirty="0">
                <a:solidFill>
                  <a:schemeClr val="bg1"/>
                </a:solidFill>
              </a:rPr>
              <a:t>have departed from your commands – </a:t>
            </a:r>
            <a:r>
              <a:rPr lang="en-GB" sz="2400" dirty="0" smtClean="0">
                <a:solidFill>
                  <a:schemeClr val="bg1"/>
                </a:solidFill>
              </a:rPr>
              <a:t>verse 5</a:t>
            </a:r>
            <a:br>
              <a:rPr lang="en-GB" sz="2400" dirty="0" smtClean="0">
                <a:solidFill>
                  <a:schemeClr val="bg1"/>
                </a:solidFill>
              </a:rPr>
            </a:br>
            <a:r>
              <a:rPr lang="en-GB" sz="2400" dirty="0" smtClean="0">
                <a:solidFill>
                  <a:schemeClr val="bg1"/>
                </a:solidFill>
              </a:rPr>
              <a:t>We </a:t>
            </a:r>
            <a:r>
              <a:rPr lang="en-GB" sz="2400" dirty="0">
                <a:solidFill>
                  <a:schemeClr val="bg1"/>
                </a:solidFill>
              </a:rPr>
              <a:t>have not listened to your prophets – </a:t>
            </a:r>
            <a:r>
              <a:rPr lang="en-GB" sz="2400" dirty="0" smtClean="0">
                <a:solidFill>
                  <a:schemeClr val="bg1"/>
                </a:solidFill>
              </a:rPr>
              <a:t>verse 6</a:t>
            </a:r>
            <a:endParaRPr lang="en-GB" sz="2400" i="1" dirty="0">
              <a:solidFill>
                <a:schemeClr val="bg2">
                  <a:lumMod val="75000"/>
                </a:schemeClr>
              </a:solidFill>
            </a:endParaRPr>
          </a:p>
        </p:txBody>
      </p:sp>
    </p:spTree>
    <p:extLst>
      <p:ext uri="{BB962C8B-B14F-4D97-AF65-F5344CB8AC3E}">
        <p14:creationId xmlns:p14="http://schemas.microsoft.com/office/powerpoint/2010/main" val="184466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95300" y="152400"/>
            <a:ext cx="8229600" cy="4749800"/>
          </a:xfrm>
          <a:prstGeom prst="rect">
            <a:avLst/>
          </a:prstGeom>
          <a:solidFill>
            <a:srgbClr val="0B343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35000" y="235288"/>
            <a:ext cx="8305800" cy="4524315"/>
          </a:xfrm>
          <a:prstGeom prst="rect">
            <a:avLst/>
          </a:prstGeom>
        </p:spPr>
        <p:txBody>
          <a:bodyPr wrap="square">
            <a:spAutoFit/>
          </a:bodyPr>
          <a:lstStyle/>
          <a:p>
            <a:pPr>
              <a:spcAft>
                <a:spcPts val="1200"/>
              </a:spcAft>
            </a:pPr>
            <a:r>
              <a:rPr lang="en-GB" sz="2800" b="1" dirty="0" smtClean="0">
                <a:solidFill>
                  <a:srgbClr val="FFFF00"/>
                </a:solidFill>
              </a:rPr>
              <a:t>Petition</a:t>
            </a:r>
            <a:endParaRPr lang="en-GB" sz="2800" b="1" dirty="0">
              <a:solidFill>
                <a:srgbClr val="FFFF00"/>
              </a:solidFill>
            </a:endParaRPr>
          </a:p>
          <a:p>
            <a:pPr>
              <a:spcAft>
                <a:spcPts val="1200"/>
              </a:spcAft>
            </a:pPr>
            <a:r>
              <a:rPr lang="en-GB" sz="2400" dirty="0">
                <a:solidFill>
                  <a:schemeClr val="bg1"/>
                </a:solidFill>
              </a:rPr>
              <a:t>The third element </a:t>
            </a:r>
            <a:r>
              <a:rPr lang="en-GB" sz="2400" dirty="0" smtClean="0">
                <a:solidFill>
                  <a:schemeClr val="bg1"/>
                </a:solidFill>
              </a:rPr>
              <a:t>in Daniel’s </a:t>
            </a:r>
            <a:r>
              <a:rPr lang="en-GB" sz="2400" dirty="0">
                <a:solidFill>
                  <a:schemeClr val="bg1"/>
                </a:solidFill>
              </a:rPr>
              <a:t>prayer is petition. It is interesting that Daniel does not even begin to petition God until a full confession of sin had been made. He does not blame God </a:t>
            </a:r>
            <a:r>
              <a:rPr lang="en-GB" sz="2400" dirty="0" smtClean="0">
                <a:solidFill>
                  <a:schemeClr val="bg1"/>
                </a:solidFill>
              </a:rPr>
              <a:t>for</a:t>
            </a:r>
            <a:br>
              <a:rPr lang="en-GB" sz="2400" dirty="0" smtClean="0">
                <a:solidFill>
                  <a:schemeClr val="bg1"/>
                </a:solidFill>
              </a:rPr>
            </a:br>
            <a:r>
              <a:rPr lang="en-GB" sz="2400" dirty="0" smtClean="0">
                <a:solidFill>
                  <a:schemeClr val="bg1"/>
                </a:solidFill>
              </a:rPr>
              <a:t>the </a:t>
            </a:r>
            <a:r>
              <a:rPr lang="en-GB" sz="2400" dirty="0">
                <a:solidFill>
                  <a:schemeClr val="bg1"/>
                </a:solidFill>
              </a:rPr>
              <a:t>calamities that have befallen </a:t>
            </a:r>
            <a:r>
              <a:rPr lang="en-GB" sz="2400" dirty="0" smtClean="0">
                <a:solidFill>
                  <a:schemeClr val="bg1"/>
                </a:solidFill>
              </a:rPr>
              <a:t>Israel or suggest </a:t>
            </a:r>
            <a:r>
              <a:rPr lang="en-GB" sz="2400" dirty="0">
                <a:solidFill>
                  <a:schemeClr val="bg1"/>
                </a:solidFill>
              </a:rPr>
              <a:t>that Israel deserves to be </a:t>
            </a:r>
            <a:r>
              <a:rPr lang="en-GB" sz="2400" dirty="0" smtClean="0">
                <a:solidFill>
                  <a:schemeClr val="bg1"/>
                </a:solidFill>
              </a:rPr>
              <a:t>rescued</a:t>
            </a:r>
            <a:r>
              <a:rPr lang="en-GB" sz="2400" dirty="0">
                <a:solidFill>
                  <a:schemeClr val="bg1"/>
                </a:solidFill>
              </a:rPr>
              <a:t> </a:t>
            </a:r>
            <a:r>
              <a:rPr lang="en-GB" sz="2400" dirty="0" smtClean="0">
                <a:solidFill>
                  <a:schemeClr val="bg1"/>
                </a:solidFill>
              </a:rPr>
              <a:t>or restored </a:t>
            </a:r>
            <a:r>
              <a:rPr lang="en-GB" sz="2400" dirty="0">
                <a:solidFill>
                  <a:schemeClr val="bg1"/>
                </a:solidFill>
              </a:rPr>
              <a:t>because of who they are. </a:t>
            </a:r>
          </a:p>
          <a:p>
            <a:pPr>
              <a:spcAft>
                <a:spcPts val="1200"/>
              </a:spcAft>
            </a:pPr>
            <a:r>
              <a:rPr lang="en-GB" sz="2400" dirty="0" smtClean="0">
                <a:solidFill>
                  <a:schemeClr val="bg1"/>
                </a:solidFill>
              </a:rPr>
              <a:t>However</a:t>
            </a:r>
            <a:r>
              <a:rPr lang="en-GB" sz="2400" dirty="0">
                <a:solidFill>
                  <a:schemeClr val="bg1"/>
                </a:solidFill>
              </a:rPr>
              <a:t>, he begins to express hope and confidence that God </a:t>
            </a:r>
            <a:r>
              <a:rPr lang="en-GB" sz="2400" dirty="0" smtClean="0">
                <a:solidFill>
                  <a:schemeClr val="bg1"/>
                </a:solidFill>
              </a:rPr>
              <a:t/>
            </a:r>
            <a:br>
              <a:rPr lang="en-GB" sz="2400" dirty="0" smtClean="0">
                <a:solidFill>
                  <a:schemeClr val="bg1"/>
                </a:solidFill>
              </a:rPr>
            </a:br>
            <a:r>
              <a:rPr lang="en-GB" sz="2400" dirty="0" smtClean="0">
                <a:solidFill>
                  <a:schemeClr val="bg1"/>
                </a:solidFill>
              </a:rPr>
              <a:t>will </a:t>
            </a:r>
            <a:r>
              <a:rPr lang="en-GB" sz="2400" dirty="0">
                <a:solidFill>
                  <a:schemeClr val="bg1"/>
                </a:solidFill>
              </a:rPr>
              <a:t>act for good on behalf of Israel because of who God is. God </a:t>
            </a:r>
            <a:r>
              <a:rPr lang="en-GB" sz="2400" dirty="0" smtClean="0">
                <a:solidFill>
                  <a:schemeClr val="bg1"/>
                </a:solidFill>
              </a:rPr>
              <a:t/>
            </a:r>
            <a:br>
              <a:rPr lang="en-GB" sz="2400" dirty="0" smtClean="0">
                <a:solidFill>
                  <a:schemeClr val="bg1"/>
                </a:solidFill>
              </a:rPr>
            </a:br>
            <a:r>
              <a:rPr lang="en-GB" sz="2400" dirty="0" smtClean="0">
                <a:solidFill>
                  <a:schemeClr val="bg1"/>
                </a:solidFill>
              </a:rPr>
              <a:t>is </a:t>
            </a:r>
            <a:r>
              <a:rPr lang="en-GB" sz="2400" dirty="0">
                <a:solidFill>
                  <a:schemeClr val="bg1"/>
                </a:solidFill>
              </a:rPr>
              <a:t>merciful and forgiving. Also God’s name and reputation is at stake, Israel have become a disgrace, bringing Israel back to </a:t>
            </a:r>
            <a:r>
              <a:rPr lang="en-GB" sz="2400" dirty="0" smtClean="0">
                <a:solidFill>
                  <a:schemeClr val="bg1"/>
                </a:solidFill>
              </a:rPr>
              <a:t/>
            </a:r>
            <a:br>
              <a:rPr lang="en-GB" sz="2400" dirty="0" smtClean="0">
                <a:solidFill>
                  <a:schemeClr val="bg1"/>
                </a:solidFill>
              </a:rPr>
            </a:br>
            <a:r>
              <a:rPr lang="en-GB" sz="2400" dirty="0" smtClean="0">
                <a:solidFill>
                  <a:schemeClr val="bg1"/>
                </a:solidFill>
              </a:rPr>
              <a:t>their </a:t>
            </a:r>
            <a:r>
              <a:rPr lang="en-GB" sz="2400" dirty="0">
                <a:solidFill>
                  <a:schemeClr val="bg1"/>
                </a:solidFill>
              </a:rPr>
              <a:t>home, Jerusalem will hopefully change this. </a:t>
            </a:r>
            <a:endParaRPr lang="en-GB" sz="2400" i="1" dirty="0">
              <a:solidFill>
                <a:schemeClr val="bg2">
                  <a:lumMod val="75000"/>
                </a:schemeClr>
              </a:solidFill>
            </a:endParaRPr>
          </a:p>
        </p:txBody>
      </p:sp>
    </p:spTree>
    <p:extLst>
      <p:ext uri="{BB962C8B-B14F-4D97-AF65-F5344CB8AC3E}">
        <p14:creationId xmlns:p14="http://schemas.microsoft.com/office/powerpoint/2010/main" val="334663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190500"/>
            <a:ext cx="8077200" cy="4749800"/>
          </a:xfrm>
          <a:prstGeom prst="rect">
            <a:avLst/>
          </a:prstGeom>
          <a:solidFill>
            <a:srgbClr val="0B343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68300" y="374988"/>
            <a:ext cx="6680200" cy="4308872"/>
          </a:xfrm>
          <a:prstGeom prst="rect">
            <a:avLst/>
          </a:prstGeom>
        </p:spPr>
        <p:txBody>
          <a:bodyPr wrap="square">
            <a:spAutoFit/>
          </a:bodyPr>
          <a:lstStyle/>
          <a:p>
            <a:pPr>
              <a:spcAft>
                <a:spcPts val="1200"/>
              </a:spcAft>
            </a:pPr>
            <a:r>
              <a:rPr lang="en-GB" sz="2400" dirty="0">
                <a:solidFill>
                  <a:schemeClr val="bg1"/>
                </a:solidFill>
              </a:rPr>
              <a:t>After three weeks of fasting and prayer (</a:t>
            </a:r>
            <a:r>
              <a:rPr lang="en-GB" sz="2400" i="1" dirty="0">
                <a:solidFill>
                  <a:schemeClr val="bg1"/>
                </a:solidFill>
              </a:rPr>
              <a:t>Daniel 10:2</a:t>
            </a:r>
            <a:r>
              <a:rPr lang="en-GB" sz="2400" dirty="0">
                <a:solidFill>
                  <a:schemeClr val="bg1"/>
                </a:solidFill>
              </a:rPr>
              <a:t>) Daniel receives a remarkable answer through the arrival of the </a:t>
            </a:r>
            <a:r>
              <a:rPr lang="en-GB" sz="2400" dirty="0" smtClean="0">
                <a:solidFill>
                  <a:schemeClr val="bg1"/>
                </a:solidFill>
              </a:rPr>
              <a:t>Angel </a:t>
            </a:r>
            <a:r>
              <a:rPr lang="en-GB" sz="2400" dirty="0">
                <a:solidFill>
                  <a:schemeClr val="bg1"/>
                </a:solidFill>
              </a:rPr>
              <a:t>Gabriel, who assures him that he is loved and highly esteemed and that his prayers were heard from the moment he began to plead with God for his people</a:t>
            </a:r>
            <a:r>
              <a:rPr lang="en-GB" sz="2400" dirty="0" smtClean="0">
                <a:solidFill>
                  <a:schemeClr val="bg1"/>
                </a:solidFill>
              </a:rPr>
              <a:t>.</a:t>
            </a:r>
            <a:endParaRPr lang="en-GB" sz="2400" dirty="0">
              <a:solidFill>
                <a:schemeClr val="bg1"/>
              </a:solidFill>
            </a:endParaRPr>
          </a:p>
          <a:p>
            <a:pPr>
              <a:spcAft>
                <a:spcPts val="1200"/>
              </a:spcAft>
            </a:pPr>
            <a:r>
              <a:rPr lang="en-GB" sz="2400" dirty="0">
                <a:solidFill>
                  <a:schemeClr val="bg1"/>
                </a:solidFill>
              </a:rPr>
              <a:t>The rest of the book of Daniel </a:t>
            </a:r>
            <a:r>
              <a:rPr lang="en-GB" sz="2400" dirty="0" smtClean="0">
                <a:solidFill>
                  <a:schemeClr val="bg1"/>
                </a:solidFill>
              </a:rPr>
              <a:t>speaks in </a:t>
            </a:r>
            <a:r>
              <a:rPr lang="en-GB" sz="2400" dirty="0">
                <a:solidFill>
                  <a:schemeClr val="bg1"/>
                </a:solidFill>
              </a:rPr>
              <a:t>detail about what will happen in the future, how empires will rise and fall, </a:t>
            </a:r>
            <a:r>
              <a:rPr lang="en-GB" sz="2400" dirty="0" smtClean="0">
                <a:solidFill>
                  <a:schemeClr val="bg1"/>
                </a:solidFill>
              </a:rPr>
              <a:t>the spiritual </a:t>
            </a:r>
            <a:r>
              <a:rPr lang="en-GB" sz="2400" dirty="0">
                <a:solidFill>
                  <a:schemeClr val="bg1"/>
                </a:solidFill>
              </a:rPr>
              <a:t>battle that is raging and how God will bring not just Israel’s exile to an </a:t>
            </a:r>
            <a:r>
              <a:rPr lang="en-GB" sz="2400" dirty="0" smtClean="0">
                <a:solidFill>
                  <a:schemeClr val="bg1"/>
                </a:solidFill>
              </a:rPr>
              <a:t/>
            </a:r>
            <a:br>
              <a:rPr lang="en-GB" sz="2400" dirty="0" smtClean="0">
                <a:solidFill>
                  <a:schemeClr val="bg1"/>
                </a:solidFill>
              </a:rPr>
            </a:br>
            <a:r>
              <a:rPr lang="en-GB" sz="2400" dirty="0" smtClean="0">
                <a:solidFill>
                  <a:schemeClr val="bg1"/>
                </a:solidFill>
              </a:rPr>
              <a:t>end </a:t>
            </a:r>
            <a:r>
              <a:rPr lang="en-GB" sz="2400" dirty="0">
                <a:solidFill>
                  <a:schemeClr val="bg1"/>
                </a:solidFill>
              </a:rPr>
              <a:t>but all of history.</a:t>
            </a:r>
            <a:endParaRPr lang="en-GB" sz="2400" i="1" dirty="0">
              <a:solidFill>
                <a:schemeClr val="bg2">
                  <a:lumMod val="75000"/>
                </a:schemeClr>
              </a:solidFill>
            </a:endParaRPr>
          </a:p>
        </p:txBody>
      </p:sp>
      <p:pic>
        <p:nvPicPr>
          <p:cNvPr id="5" name="Picture 4" descr="Screen Shot 2021-07-09 at 16.12.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625466"/>
            <a:ext cx="1863804" cy="3867894"/>
          </a:xfrm>
          <a:prstGeom prst="rect">
            <a:avLst/>
          </a:prstGeom>
        </p:spPr>
      </p:pic>
    </p:spTree>
    <p:extLst>
      <p:ext uri="{BB962C8B-B14F-4D97-AF65-F5344CB8AC3E}">
        <p14:creationId xmlns:p14="http://schemas.microsoft.com/office/powerpoint/2010/main" val="362386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SIB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 name="Rectangle 2"/>
          <p:cNvSpPr/>
          <p:nvPr/>
        </p:nvSpPr>
        <p:spPr>
          <a:xfrm>
            <a:off x="622300" y="763370"/>
            <a:ext cx="7899400" cy="3539431"/>
          </a:xfrm>
          <a:prstGeom prst="rect">
            <a:avLst/>
          </a:prstGeom>
        </p:spPr>
        <p:txBody>
          <a:bodyPr wrap="square">
            <a:spAutoFit/>
          </a:bodyPr>
          <a:lstStyle/>
          <a:p>
            <a:pPr algn="ctr"/>
            <a:r>
              <a:rPr lang="en-GB" sz="2400" dirty="0">
                <a:solidFill>
                  <a:srgbClr val="0B343F"/>
                </a:solidFill>
              </a:rPr>
              <a:t>Daniel </a:t>
            </a:r>
            <a:r>
              <a:rPr lang="en-GB" sz="2400" dirty="0" smtClean="0">
                <a:solidFill>
                  <a:srgbClr val="0B343F"/>
                </a:solidFill>
              </a:rPr>
              <a:t>intercedes </a:t>
            </a:r>
            <a:r>
              <a:rPr lang="en-GB" sz="2400" dirty="0">
                <a:solidFill>
                  <a:srgbClr val="0B343F"/>
                </a:solidFill>
              </a:rPr>
              <a:t>for his people </a:t>
            </a:r>
            <a:r>
              <a:rPr lang="en-GB" sz="2400" dirty="0" smtClean="0">
                <a:solidFill>
                  <a:srgbClr val="0B343F"/>
                </a:solidFill>
              </a:rPr>
              <a:t>and his </a:t>
            </a:r>
            <a:r>
              <a:rPr lang="en-GB" sz="2400" dirty="0">
                <a:solidFill>
                  <a:srgbClr val="0B343F"/>
                </a:solidFill>
              </a:rPr>
              <a:t>prayers </a:t>
            </a:r>
            <a:r>
              <a:rPr lang="en-GB" sz="2400" dirty="0" smtClean="0">
                <a:solidFill>
                  <a:srgbClr val="0B343F"/>
                </a:solidFill>
              </a:rPr>
              <a:t>are </a:t>
            </a:r>
            <a:r>
              <a:rPr lang="en-GB" sz="2400" dirty="0">
                <a:solidFill>
                  <a:srgbClr val="0B343F"/>
                </a:solidFill>
              </a:rPr>
              <a:t>answered. </a:t>
            </a:r>
          </a:p>
          <a:p>
            <a:pPr algn="ctr"/>
            <a:endParaRPr lang="en-GB" sz="1600" dirty="0">
              <a:solidFill>
                <a:srgbClr val="0B343F"/>
              </a:solidFill>
            </a:endParaRPr>
          </a:p>
          <a:p>
            <a:pPr algn="ctr"/>
            <a:r>
              <a:rPr lang="en-GB" sz="2400" dirty="0">
                <a:solidFill>
                  <a:srgbClr val="0B343F"/>
                </a:solidFill>
              </a:rPr>
              <a:t>It reminds us that prayer is the most </a:t>
            </a:r>
            <a:r>
              <a:rPr lang="en-GB" sz="2400" dirty="0" smtClean="0">
                <a:solidFill>
                  <a:srgbClr val="0B343F"/>
                </a:solidFill>
              </a:rPr>
              <a:t>important</a:t>
            </a:r>
            <a:br>
              <a:rPr lang="en-GB" sz="2400" dirty="0" smtClean="0">
                <a:solidFill>
                  <a:srgbClr val="0B343F"/>
                </a:solidFill>
              </a:rPr>
            </a:br>
            <a:r>
              <a:rPr lang="en-GB" sz="2400" dirty="0" smtClean="0">
                <a:solidFill>
                  <a:srgbClr val="0B343F"/>
                </a:solidFill>
              </a:rPr>
              <a:t>activity </a:t>
            </a:r>
            <a:r>
              <a:rPr lang="en-GB" sz="2400" dirty="0">
                <a:solidFill>
                  <a:srgbClr val="0B343F"/>
                </a:solidFill>
              </a:rPr>
              <a:t>we can engage in</a:t>
            </a:r>
            <a:r>
              <a:rPr lang="en-GB" sz="2400" dirty="0" smtClean="0">
                <a:solidFill>
                  <a:srgbClr val="0B343F"/>
                </a:solidFill>
              </a:rPr>
              <a:t>.</a:t>
            </a:r>
          </a:p>
          <a:p>
            <a:pPr algn="ctr"/>
            <a:r>
              <a:rPr lang="en-GB" sz="1600" dirty="0" smtClean="0">
                <a:solidFill>
                  <a:srgbClr val="0B343F"/>
                </a:solidFill>
              </a:rPr>
              <a:t> </a:t>
            </a:r>
          </a:p>
          <a:p>
            <a:pPr algn="ctr"/>
            <a:r>
              <a:rPr lang="en-GB" sz="2400" dirty="0" smtClean="0">
                <a:solidFill>
                  <a:srgbClr val="0B343F"/>
                </a:solidFill>
              </a:rPr>
              <a:t>Prayer is not passive it’s active. It </a:t>
            </a:r>
            <a:r>
              <a:rPr lang="en-GB" sz="2400" dirty="0">
                <a:solidFill>
                  <a:srgbClr val="0B343F"/>
                </a:solidFill>
              </a:rPr>
              <a:t>is really doing </a:t>
            </a:r>
            <a:r>
              <a:rPr lang="en-GB" sz="2400" dirty="0" smtClean="0">
                <a:solidFill>
                  <a:srgbClr val="0B343F"/>
                </a:solidFill>
              </a:rPr>
              <a:t>something.</a:t>
            </a:r>
          </a:p>
          <a:p>
            <a:pPr algn="ctr"/>
            <a:endParaRPr lang="en-GB" sz="1600" dirty="0">
              <a:solidFill>
                <a:srgbClr val="0B343F"/>
              </a:solidFill>
            </a:endParaRPr>
          </a:p>
          <a:p>
            <a:pPr algn="ctr"/>
            <a:r>
              <a:rPr lang="en-GB" sz="2400" dirty="0" smtClean="0">
                <a:solidFill>
                  <a:srgbClr val="0B343F"/>
                </a:solidFill>
              </a:rPr>
              <a:t>Prayer </a:t>
            </a:r>
            <a:r>
              <a:rPr lang="en-GB" sz="2400" dirty="0">
                <a:solidFill>
                  <a:srgbClr val="0B343F"/>
                </a:solidFill>
              </a:rPr>
              <a:t>isn’t the least we can do; it is the most </a:t>
            </a:r>
            <a:r>
              <a:rPr lang="en-GB" sz="2400" dirty="0" smtClean="0">
                <a:solidFill>
                  <a:srgbClr val="0B343F"/>
                </a:solidFill>
              </a:rPr>
              <a:t>important</a:t>
            </a:r>
            <a:br>
              <a:rPr lang="en-GB" sz="2400" dirty="0" smtClean="0">
                <a:solidFill>
                  <a:srgbClr val="0B343F"/>
                </a:solidFill>
              </a:rPr>
            </a:br>
            <a:r>
              <a:rPr lang="en-GB" sz="2400" dirty="0" smtClean="0">
                <a:solidFill>
                  <a:srgbClr val="0B343F"/>
                </a:solidFill>
              </a:rPr>
              <a:t>thing </a:t>
            </a:r>
            <a:r>
              <a:rPr lang="en-GB" sz="2400" dirty="0">
                <a:solidFill>
                  <a:srgbClr val="0B343F"/>
                </a:solidFill>
              </a:rPr>
              <a:t>we can do. </a:t>
            </a:r>
            <a:r>
              <a:rPr lang="en-GB" sz="2400" b="1" dirty="0" smtClean="0">
                <a:solidFill>
                  <a:srgbClr val="0B343F"/>
                </a:solidFill>
              </a:rPr>
              <a:t>Prayer </a:t>
            </a:r>
            <a:r>
              <a:rPr lang="en-GB" sz="2400" b="1" dirty="0">
                <a:solidFill>
                  <a:srgbClr val="0B343F"/>
                </a:solidFill>
              </a:rPr>
              <a:t>is the central </a:t>
            </a:r>
            <a:r>
              <a:rPr lang="en-GB" sz="2400" b="1" dirty="0" smtClean="0">
                <a:solidFill>
                  <a:srgbClr val="0B343F"/>
                </a:solidFill>
              </a:rPr>
              <a:t>work, which causes</a:t>
            </a:r>
            <a:br>
              <a:rPr lang="en-GB" sz="2400" b="1" dirty="0" smtClean="0">
                <a:solidFill>
                  <a:srgbClr val="0B343F"/>
                </a:solidFill>
              </a:rPr>
            </a:br>
            <a:r>
              <a:rPr lang="en-GB" sz="2400" b="1" dirty="0" smtClean="0">
                <a:solidFill>
                  <a:srgbClr val="0B343F"/>
                </a:solidFill>
              </a:rPr>
              <a:t>all </a:t>
            </a:r>
            <a:r>
              <a:rPr lang="en-GB" sz="2400" b="1" dirty="0">
                <a:solidFill>
                  <a:srgbClr val="0B343F"/>
                </a:solidFill>
              </a:rPr>
              <a:t>other work to bear fruit. </a:t>
            </a:r>
          </a:p>
        </p:txBody>
      </p:sp>
    </p:spTree>
    <p:extLst>
      <p:ext uri="{BB962C8B-B14F-4D97-AF65-F5344CB8AC3E}">
        <p14:creationId xmlns:p14="http://schemas.microsoft.com/office/powerpoint/2010/main" val="2274630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TotalTime>
  <Words>458</Words>
  <Application>Microsoft Macintosh PowerPoint</Application>
  <PresentationFormat>On-screen Show (16:9)</PresentationFormat>
  <Paragraphs>57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Pozzo</dc:creator>
  <cp:lastModifiedBy>Kate Pozzo</cp:lastModifiedBy>
  <cp:revision>95</cp:revision>
  <dcterms:created xsi:type="dcterms:W3CDTF">2021-04-17T06:27:16Z</dcterms:created>
  <dcterms:modified xsi:type="dcterms:W3CDTF">2021-07-09T18:20:30Z</dcterms:modified>
</cp:coreProperties>
</file>