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58" r:id="rId4"/>
    <p:sldId id="260" r:id="rId5"/>
    <p:sldId id="259"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16" d="100"/>
          <a:sy n="116" d="100"/>
        </p:scale>
        <p:origin x="3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8837A8A-218A-4A1E-8197-1641E79112CD}" type="datetimeFigureOut">
              <a:rPr lang="en-GB" smtClean="0"/>
              <a:t>19/02/2022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E6558-33CB-4026-A1A4-34E443E0EB71}" type="slidenum">
              <a:rPr lang="en-GB" smtClean="0"/>
              <a:t>‹#›</a:t>
            </a:fld>
            <a:endParaRPr lang="en-GB"/>
          </a:p>
        </p:txBody>
      </p:sp>
    </p:spTree>
    <p:extLst>
      <p:ext uri="{BB962C8B-B14F-4D97-AF65-F5344CB8AC3E}">
        <p14:creationId xmlns:p14="http://schemas.microsoft.com/office/powerpoint/2010/main" val="416950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837A8A-218A-4A1E-8197-1641E79112CD}" type="datetimeFigureOut">
              <a:rPr lang="en-GB" smtClean="0"/>
              <a:t>19/02/2022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E6558-33CB-4026-A1A4-34E443E0EB71}" type="slidenum">
              <a:rPr lang="en-GB" smtClean="0"/>
              <a:t>‹#›</a:t>
            </a:fld>
            <a:endParaRPr lang="en-GB"/>
          </a:p>
        </p:txBody>
      </p:sp>
    </p:spTree>
    <p:extLst>
      <p:ext uri="{BB962C8B-B14F-4D97-AF65-F5344CB8AC3E}">
        <p14:creationId xmlns:p14="http://schemas.microsoft.com/office/powerpoint/2010/main" val="244247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837A8A-218A-4A1E-8197-1641E79112CD}" type="datetimeFigureOut">
              <a:rPr lang="en-GB" smtClean="0"/>
              <a:t>19/02/2022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E6558-33CB-4026-A1A4-34E443E0EB71}" type="slidenum">
              <a:rPr lang="en-GB" smtClean="0"/>
              <a:t>‹#›</a:t>
            </a:fld>
            <a:endParaRPr lang="en-GB"/>
          </a:p>
        </p:txBody>
      </p:sp>
    </p:spTree>
    <p:extLst>
      <p:ext uri="{BB962C8B-B14F-4D97-AF65-F5344CB8AC3E}">
        <p14:creationId xmlns:p14="http://schemas.microsoft.com/office/powerpoint/2010/main" val="298061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837A8A-218A-4A1E-8197-1641E79112CD}" type="datetimeFigureOut">
              <a:rPr lang="en-GB" smtClean="0"/>
              <a:t>19/02/2022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E6558-33CB-4026-A1A4-34E443E0EB71}" type="slidenum">
              <a:rPr lang="en-GB" smtClean="0"/>
              <a:t>‹#›</a:t>
            </a:fld>
            <a:endParaRPr lang="en-GB"/>
          </a:p>
        </p:txBody>
      </p:sp>
    </p:spTree>
    <p:extLst>
      <p:ext uri="{BB962C8B-B14F-4D97-AF65-F5344CB8AC3E}">
        <p14:creationId xmlns:p14="http://schemas.microsoft.com/office/powerpoint/2010/main" val="37714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37A8A-218A-4A1E-8197-1641E79112CD}" type="datetimeFigureOut">
              <a:rPr lang="en-GB" smtClean="0"/>
              <a:t>19/02/2022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E6558-33CB-4026-A1A4-34E443E0EB71}" type="slidenum">
              <a:rPr lang="en-GB" smtClean="0"/>
              <a:t>‹#›</a:t>
            </a:fld>
            <a:endParaRPr lang="en-GB"/>
          </a:p>
        </p:txBody>
      </p:sp>
    </p:spTree>
    <p:extLst>
      <p:ext uri="{BB962C8B-B14F-4D97-AF65-F5344CB8AC3E}">
        <p14:creationId xmlns:p14="http://schemas.microsoft.com/office/powerpoint/2010/main" val="347391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8837A8A-218A-4A1E-8197-1641E79112CD}" type="datetimeFigureOut">
              <a:rPr lang="en-GB" smtClean="0"/>
              <a:t>19/02/2022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E6558-33CB-4026-A1A4-34E443E0EB71}" type="slidenum">
              <a:rPr lang="en-GB" smtClean="0"/>
              <a:t>‹#›</a:t>
            </a:fld>
            <a:endParaRPr lang="en-GB"/>
          </a:p>
        </p:txBody>
      </p:sp>
    </p:spTree>
    <p:extLst>
      <p:ext uri="{BB962C8B-B14F-4D97-AF65-F5344CB8AC3E}">
        <p14:creationId xmlns:p14="http://schemas.microsoft.com/office/powerpoint/2010/main" val="103622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8837A8A-218A-4A1E-8197-1641E79112CD}" type="datetimeFigureOut">
              <a:rPr lang="en-GB" smtClean="0"/>
              <a:t>19/02/2022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8E6558-33CB-4026-A1A4-34E443E0EB71}" type="slidenum">
              <a:rPr lang="en-GB" smtClean="0"/>
              <a:t>‹#›</a:t>
            </a:fld>
            <a:endParaRPr lang="en-GB"/>
          </a:p>
        </p:txBody>
      </p:sp>
    </p:spTree>
    <p:extLst>
      <p:ext uri="{BB962C8B-B14F-4D97-AF65-F5344CB8AC3E}">
        <p14:creationId xmlns:p14="http://schemas.microsoft.com/office/powerpoint/2010/main" val="266724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837A8A-218A-4A1E-8197-1641E79112CD}" type="datetimeFigureOut">
              <a:rPr lang="en-GB" smtClean="0"/>
              <a:t>19/02/2022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8E6558-33CB-4026-A1A4-34E443E0EB71}" type="slidenum">
              <a:rPr lang="en-GB" smtClean="0"/>
              <a:t>‹#›</a:t>
            </a:fld>
            <a:endParaRPr lang="en-GB"/>
          </a:p>
        </p:txBody>
      </p:sp>
    </p:spTree>
    <p:extLst>
      <p:ext uri="{BB962C8B-B14F-4D97-AF65-F5344CB8AC3E}">
        <p14:creationId xmlns:p14="http://schemas.microsoft.com/office/powerpoint/2010/main" val="393802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37A8A-218A-4A1E-8197-1641E79112CD}" type="datetimeFigureOut">
              <a:rPr lang="en-GB" smtClean="0"/>
              <a:t>19/02/2022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8E6558-33CB-4026-A1A4-34E443E0EB71}" type="slidenum">
              <a:rPr lang="en-GB" smtClean="0"/>
              <a:t>‹#›</a:t>
            </a:fld>
            <a:endParaRPr lang="en-GB"/>
          </a:p>
        </p:txBody>
      </p:sp>
    </p:spTree>
    <p:extLst>
      <p:ext uri="{BB962C8B-B14F-4D97-AF65-F5344CB8AC3E}">
        <p14:creationId xmlns:p14="http://schemas.microsoft.com/office/powerpoint/2010/main" val="206519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837A8A-218A-4A1E-8197-1641E79112CD}" type="datetimeFigureOut">
              <a:rPr lang="en-GB" smtClean="0"/>
              <a:t>19/02/2022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E6558-33CB-4026-A1A4-34E443E0EB71}" type="slidenum">
              <a:rPr lang="en-GB" smtClean="0"/>
              <a:t>‹#›</a:t>
            </a:fld>
            <a:endParaRPr lang="en-GB"/>
          </a:p>
        </p:txBody>
      </p:sp>
    </p:spTree>
    <p:extLst>
      <p:ext uri="{BB962C8B-B14F-4D97-AF65-F5344CB8AC3E}">
        <p14:creationId xmlns:p14="http://schemas.microsoft.com/office/powerpoint/2010/main" val="342117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837A8A-218A-4A1E-8197-1641E79112CD}" type="datetimeFigureOut">
              <a:rPr lang="en-GB" smtClean="0"/>
              <a:t>19/02/2022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E6558-33CB-4026-A1A4-34E443E0EB71}" type="slidenum">
              <a:rPr lang="en-GB" smtClean="0"/>
              <a:t>‹#›</a:t>
            </a:fld>
            <a:endParaRPr lang="en-GB"/>
          </a:p>
        </p:txBody>
      </p:sp>
    </p:spTree>
    <p:extLst>
      <p:ext uri="{BB962C8B-B14F-4D97-AF65-F5344CB8AC3E}">
        <p14:creationId xmlns:p14="http://schemas.microsoft.com/office/powerpoint/2010/main" val="9705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37A8A-218A-4A1E-8197-1641E79112CD}" type="datetimeFigureOut">
              <a:rPr lang="en-GB" smtClean="0"/>
              <a:t>19/02/2022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E6558-33CB-4026-A1A4-34E443E0EB71}" type="slidenum">
              <a:rPr lang="en-GB" smtClean="0"/>
              <a:t>‹#›</a:t>
            </a:fld>
            <a:endParaRPr lang="en-GB"/>
          </a:p>
        </p:txBody>
      </p:sp>
    </p:spTree>
    <p:extLst>
      <p:ext uri="{BB962C8B-B14F-4D97-AF65-F5344CB8AC3E}">
        <p14:creationId xmlns:p14="http://schemas.microsoft.com/office/powerpoint/2010/main" val="351083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1" y="0"/>
            <a:ext cx="12192000" cy="6858000"/>
          </a:xfrm>
          <a:prstGeom prst="rect">
            <a:avLst/>
          </a:prstGeom>
        </p:spPr>
      </p:pic>
      <p:sp>
        <p:nvSpPr>
          <p:cNvPr id="8" name="Rectangle 7"/>
          <p:cNvSpPr/>
          <p:nvPr/>
        </p:nvSpPr>
        <p:spPr>
          <a:xfrm>
            <a:off x="930442" y="1001446"/>
            <a:ext cx="10250905" cy="6309420"/>
          </a:xfrm>
          <a:prstGeom prst="rect">
            <a:avLst/>
          </a:prstGeom>
        </p:spPr>
        <p:txBody>
          <a:bodyPr wrap="square">
            <a:spAutoFit/>
          </a:bodyPr>
          <a:lstStyle/>
          <a:p>
            <a:r>
              <a:rPr lang="en-US" sz="4800" i="1" dirty="0" smtClean="0">
                <a:solidFill>
                  <a:srgbClr val="C7B135"/>
                </a:solidFill>
                <a:cs typeface="Calibri"/>
              </a:rPr>
              <a:t>Psal</a:t>
            </a:r>
            <a:r>
              <a:rPr lang="en-US" sz="4800" i="1" dirty="0">
                <a:solidFill>
                  <a:srgbClr val="C7B135"/>
                </a:solidFill>
                <a:cs typeface="Calibri"/>
              </a:rPr>
              <a:t>m</a:t>
            </a:r>
            <a:r>
              <a:rPr lang="en-US" sz="4800" i="1" dirty="0" smtClean="0">
                <a:solidFill>
                  <a:srgbClr val="C7B135"/>
                </a:solidFill>
                <a:cs typeface="Calibri"/>
              </a:rPr>
              <a:t> </a:t>
            </a:r>
            <a:r>
              <a:rPr lang="en-US" sz="4800" i="1" dirty="0">
                <a:solidFill>
                  <a:srgbClr val="C7B135"/>
                </a:solidFill>
                <a:cs typeface="Calibri"/>
              </a:rPr>
              <a:t>129</a:t>
            </a:r>
            <a:r>
              <a:rPr lang="en-US" sz="4800" dirty="0">
                <a:solidFill>
                  <a:schemeClr val="bg1"/>
                </a:solidFill>
                <a:cs typeface="Calibri"/>
              </a:rPr>
              <a:t/>
            </a:r>
            <a:br>
              <a:rPr lang="en-US" sz="4800" dirty="0">
                <a:solidFill>
                  <a:schemeClr val="bg1"/>
                </a:solidFill>
                <a:cs typeface="Calibri"/>
              </a:rPr>
            </a:br>
            <a:r>
              <a:rPr lang="en-GB" sz="2400" dirty="0">
                <a:solidFill>
                  <a:schemeClr val="bg1"/>
                </a:solidFill>
              </a:rPr>
              <a:t>They’ve kicked me around ever since I was young”  —this is how Israel tells it—</a:t>
            </a:r>
            <a:br>
              <a:rPr lang="en-GB" sz="2400" dirty="0">
                <a:solidFill>
                  <a:schemeClr val="bg1"/>
                </a:solidFill>
              </a:rPr>
            </a:br>
            <a:r>
              <a:rPr lang="en-GB" sz="2400" dirty="0">
                <a:solidFill>
                  <a:schemeClr val="bg1"/>
                </a:solidFill>
              </a:rPr>
              <a:t>“They’ve kicked me around ever since I was young, -  but they never could keep me down. Their ploughmen ploughed long furrows up and down my back;</a:t>
            </a:r>
          </a:p>
          <a:p>
            <a:r>
              <a:rPr lang="en-GB" sz="2400" b="1" smtClean="0">
                <a:solidFill>
                  <a:schemeClr val="bg1"/>
                </a:solidFill>
              </a:rPr>
              <a:t>But</a:t>
            </a:r>
            <a:r>
              <a:rPr lang="en-GB" sz="2400" b="1" dirty="0">
                <a:solidFill>
                  <a:schemeClr val="bg1"/>
                </a:solidFill>
              </a:rPr>
              <a:t> </a:t>
            </a:r>
            <a:r>
              <a:rPr lang="en-GB" sz="2400" b="1" cap="small" dirty="0">
                <a:solidFill>
                  <a:schemeClr val="bg1"/>
                </a:solidFill>
              </a:rPr>
              <a:t>God</a:t>
            </a:r>
            <a:r>
              <a:rPr lang="en-GB" sz="2400" b="1" dirty="0">
                <a:solidFill>
                  <a:schemeClr val="bg1"/>
                </a:solidFill>
              </a:rPr>
              <a:t> wouldn’t put up with it,</a:t>
            </a:r>
            <a:r>
              <a:rPr lang="en-GB" sz="2400" b="1">
                <a:solidFill>
                  <a:schemeClr val="bg1"/>
                </a:solidFill>
              </a:rPr>
              <a:t> </a:t>
            </a:r>
            <a:r>
              <a:rPr lang="en-GB" sz="2400" b="1" dirty="0">
                <a:solidFill>
                  <a:schemeClr val="bg1"/>
                </a:solidFill>
              </a:rPr>
              <a:t> he sticks with us.</a:t>
            </a:r>
            <a:r>
              <a:rPr lang="en-GB" sz="2400" dirty="0">
                <a:solidFill>
                  <a:schemeClr val="bg1"/>
                </a:solidFill>
              </a:rPr>
              <a:t/>
            </a:r>
            <a:br>
              <a:rPr lang="en-GB" sz="2400" dirty="0">
                <a:solidFill>
                  <a:schemeClr val="bg1"/>
                </a:solidFill>
              </a:rPr>
            </a:br>
            <a:r>
              <a:rPr lang="en-GB" sz="2400" dirty="0">
                <a:solidFill>
                  <a:schemeClr val="bg1"/>
                </a:solidFill>
              </a:rPr>
              <a:t>Then </a:t>
            </a:r>
            <a:r>
              <a:rPr lang="en-GB" sz="2400" cap="small" dirty="0">
                <a:solidFill>
                  <a:schemeClr val="bg1"/>
                </a:solidFill>
              </a:rPr>
              <a:t>God</a:t>
            </a:r>
            <a:r>
              <a:rPr lang="en-GB" sz="2400" dirty="0">
                <a:solidFill>
                  <a:schemeClr val="bg1"/>
                </a:solidFill>
              </a:rPr>
              <a:t> ripped the harnesses of the evil ploughmen to shreds.”</a:t>
            </a:r>
          </a:p>
          <a:p>
            <a:r>
              <a:rPr lang="en-GB" sz="2400" dirty="0">
                <a:solidFill>
                  <a:schemeClr val="bg1"/>
                </a:solidFill>
              </a:rPr>
              <a:t>Oh, let all those who hate Zion grovel in humiliation;</a:t>
            </a:r>
            <a:br>
              <a:rPr lang="en-GB" sz="2400" dirty="0">
                <a:solidFill>
                  <a:schemeClr val="bg1"/>
                </a:solidFill>
              </a:rPr>
            </a:br>
            <a:r>
              <a:rPr lang="en-GB" sz="2400" dirty="0">
                <a:solidFill>
                  <a:schemeClr val="bg1"/>
                </a:solidFill>
              </a:rPr>
              <a:t>Let them be like grass in shallow ground that withers before the harvest,</a:t>
            </a:r>
            <a:br>
              <a:rPr lang="en-GB" sz="2400" dirty="0">
                <a:solidFill>
                  <a:schemeClr val="bg1"/>
                </a:solidFill>
              </a:rPr>
            </a:br>
            <a:r>
              <a:rPr lang="en-GB" sz="2400" dirty="0">
                <a:solidFill>
                  <a:schemeClr val="bg1"/>
                </a:solidFill>
              </a:rPr>
              <a:t>Before the farmhands can gather it in, the harvesters get in the crop,</a:t>
            </a:r>
            <a:br>
              <a:rPr lang="en-GB" sz="2400" dirty="0">
                <a:solidFill>
                  <a:schemeClr val="bg1"/>
                </a:solidFill>
              </a:rPr>
            </a:br>
            <a:r>
              <a:rPr lang="en-GB" sz="2400" dirty="0">
                <a:solidFill>
                  <a:schemeClr val="bg1"/>
                </a:solidFill>
              </a:rPr>
              <a:t>Before the neighbours have a chance to call out, “Congratulations on your wonderful crop!  We bless you in </a:t>
            </a:r>
            <a:r>
              <a:rPr lang="en-GB" sz="2400" cap="small" dirty="0">
                <a:solidFill>
                  <a:schemeClr val="bg1"/>
                </a:solidFill>
              </a:rPr>
              <a:t>God</a:t>
            </a:r>
            <a:r>
              <a:rPr lang="en-GB" sz="2400" dirty="0">
                <a:solidFill>
                  <a:schemeClr val="bg1"/>
                </a:solidFill>
              </a:rPr>
              <a:t>’s name!”</a:t>
            </a:r>
          </a:p>
          <a:p>
            <a:pPr algn="ctr">
              <a:spcAft>
                <a:spcPts val="2400"/>
              </a:spcAft>
            </a:pP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Tree>
    <p:extLst>
      <p:ext uri="{BB962C8B-B14F-4D97-AF65-F5344CB8AC3E}">
        <p14:creationId xmlns:p14="http://schemas.microsoft.com/office/powerpoint/2010/main" val="177293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41408" y="1001445"/>
            <a:ext cx="10239939" cy="1877437"/>
          </a:xfrm>
          <a:prstGeom prst="rect">
            <a:avLst/>
          </a:prstGeom>
        </p:spPr>
        <p:txBody>
          <a:bodyPr wrap="square">
            <a:spAutoFit/>
          </a:bodyPr>
          <a:lstStyle/>
          <a:p>
            <a:pPr algn="ctr">
              <a:spcAft>
                <a:spcPts val="2400"/>
              </a:spcAft>
            </a:pPr>
            <a:r>
              <a:rPr lang="en-US" sz="4800" i="1" dirty="0" err="1">
                <a:solidFill>
                  <a:srgbClr val="C7B135"/>
                </a:solidFill>
                <a:cs typeface="Calibri"/>
              </a:rPr>
              <a:t>Perseverence</a:t>
            </a:r>
            <a:r>
              <a:rPr lang="en-US" sz="4800" i="1" dirty="0">
                <a:solidFill>
                  <a:srgbClr val="C7B135"/>
                </a:solidFill>
                <a:cs typeface="Calibri"/>
              </a:rPr>
              <a:t> is part of our journey</a:t>
            </a: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pic>
        <p:nvPicPr>
          <p:cNvPr id="2" name="Picture 1"/>
          <p:cNvPicPr>
            <a:picLocks noChangeAspect="1"/>
          </p:cNvPicPr>
          <p:nvPr/>
        </p:nvPicPr>
        <p:blipFill>
          <a:blip r:embed="rId3"/>
          <a:stretch>
            <a:fillRect/>
          </a:stretch>
        </p:blipFill>
        <p:spPr>
          <a:xfrm>
            <a:off x="6946815" y="2378885"/>
            <a:ext cx="3437261" cy="2194560"/>
          </a:xfrm>
          <a:prstGeom prst="rect">
            <a:avLst/>
          </a:prstGeom>
        </p:spPr>
      </p:pic>
      <p:pic>
        <p:nvPicPr>
          <p:cNvPr id="3" name="Picture 2"/>
          <p:cNvPicPr>
            <a:picLocks noChangeAspect="1"/>
          </p:cNvPicPr>
          <p:nvPr/>
        </p:nvPicPr>
        <p:blipFill>
          <a:blip r:embed="rId4"/>
          <a:stretch>
            <a:fillRect/>
          </a:stretch>
        </p:blipFill>
        <p:spPr>
          <a:xfrm>
            <a:off x="1968194" y="2378885"/>
            <a:ext cx="4181351" cy="2194560"/>
          </a:xfrm>
          <a:prstGeom prst="rect">
            <a:avLst/>
          </a:prstGeom>
        </p:spPr>
      </p:pic>
    </p:spTree>
    <p:extLst>
      <p:ext uri="{BB962C8B-B14F-4D97-AF65-F5344CB8AC3E}">
        <p14:creationId xmlns:p14="http://schemas.microsoft.com/office/powerpoint/2010/main" val="244669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62526" y="1081657"/>
            <a:ext cx="10253443" cy="1877437"/>
          </a:xfrm>
          <a:prstGeom prst="rect">
            <a:avLst/>
          </a:prstGeom>
        </p:spPr>
        <p:txBody>
          <a:bodyPr wrap="square">
            <a:spAutoFit/>
          </a:bodyPr>
          <a:lstStyle/>
          <a:p>
            <a:pPr algn="ctr">
              <a:spcAft>
                <a:spcPts val="2400"/>
              </a:spcAft>
            </a:pPr>
            <a:r>
              <a:rPr lang="en-US" sz="4800" i="1" dirty="0">
                <a:solidFill>
                  <a:srgbClr val="C7B135"/>
                </a:solidFill>
                <a:cs typeface="Calibri"/>
              </a:rPr>
              <a:t>Perseverance is part of our journey</a:t>
            </a: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
        <p:nvSpPr>
          <p:cNvPr id="4" name="Rectangle 3"/>
          <p:cNvSpPr/>
          <p:nvPr/>
        </p:nvSpPr>
        <p:spPr>
          <a:xfrm>
            <a:off x="1138989" y="1861130"/>
            <a:ext cx="9914021" cy="3985706"/>
          </a:xfrm>
          <a:prstGeom prst="rect">
            <a:avLst/>
          </a:prstGeom>
        </p:spPr>
        <p:txBody>
          <a:bodyPr wrap="square">
            <a:spAutoFit/>
          </a:bodyPr>
          <a:lstStyle/>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are hard pressed on every side, but not crushed, perplexed  but not in despair, persecuted but not abandoned… struck down but not destroyed…</a:t>
            </a:r>
          </a:p>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Therefore we do not lose heart – though outwardly we are wasting away, </a:t>
            </a:r>
            <a:r>
              <a:rPr lang="en-GB"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inwardly we are being renewed day by day</a:t>
            </a: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So we fix our eyes not on what is seen by what is unseen. What is seen is temporary what is unseen is eternal.</a:t>
            </a:r>
          </a:p>
          <a:p>
            <a:pPr>
              <a:lnSpc>
                <a:spcPct val="107000"/>
              </a:lnSpc>
              <a:spcAft>
                <a:spcPts val="800"/>
              </a:spcAft>
            </a:pPr>
            <a:r>
              <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a:t>
            </a:r>
            <a:r>
              <a:rPr lang="en-GB" sz="2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a:t>
            </a:r>
            <a:r>
              <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5 v 8</a:t>
            </a:r>
          </a:p>
        </p:txBody>
      </p:sp>
    </p:spTree>
    <p:extLst>
      <p:ext uri="{BB962C8B-B14F-4D97-AF65-F5344CB8AC3E}">
        <p14:creationId xmlns:p14="http://schemas.microsoft.com/office/powerpoint/2010/main" val="305938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41408" y="1001445"/>
            <a:ext cx="10239939" cy="1877437"/>
          </a:xfrm>
          <a:prstGeom prst="rect">
            <a:avLst/>
          </a:prstGeom>
        </p:spPr>
        <p:txBody>
          <a:bodyPr wrap="square">
            <a:spAutoFit/>
          </a:bodyPr>
          <a:lstStyle/>
          <a:p>
            <a:pPr algn="ctr">
              <a:spcAft>
                <a:spcPts val="2400"/>
              </a:spcAft>
            </a:pPr>
            <a:r>
              <a:rPr lang="en-US" sz="4800" i="1" dirty="0">
                <a:solidFill>
                  <a:srgbClr val="C7B135"/>
                </a:solidFill>
                <a:cs typeface="Calibri"/>
              </a:rPr>
              <a:t>Perseverance is part of our journey</a:t>
            </a: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pic>
        <p:nvPicPr>
          <p:cNvPr id="2" name="Picture 1"/>
          <p:cNvPicPr>
            <a:picLocks noChangeAspect="1"/>
          </p:cNvPicPr>
          <p:nvPr/>
        </p:nvPicPr>
        <p:blipFill>
          <a:blip r:embed="rId3"/>
          <a:stretch>
            <a:fillRect/>
          </a:stretch>
        </p:blipFill>
        <p:spPr>
          <a:xfrm>
            <a:off x="6466505" y="2331720"/>
            <a:ext cx="3437261" cy="2194560"/>
          </a:xfrm>
          <a:prstGeom prst="rect">
            <a:avLst/>
          </a:prstGeom>
        </p:spPr>
      </p:pic>
      <p:pic>
        <p:nvPicPr>
          <p:cNvPr id="4" name="Picture 3"/>
          <p:cNvPicPr>
            <a:picLocks noChangeAspect="1"/>
          </p:cNvPicPr>
          <p:nvPr/>
        </p:nvPicPr>
        <p:blipFill>
          <a:blip r:embed="rId4"/>
          <a:stretch>
            <a:fillRect/>
          </a:stretch>
        </p:blipFill>
        <p:spPr>
          <a:xfrm>
            <a:off x="1954795" y="2331720"/>
            <a:ext cx="3293899" cy="2194560"/>
          </a:xfrm>
          <a:prstGeom prst="rect">
            <a:avLst/>
          </a:prstGeom>
        </p:spPr>
      </p:pic>
    </p:spTree>
    <p:extLst>
      <p:ext uri="{BB962C8B-B14F-4D97-AF65-F5344CB8AC3E}">
        <p14:creationId xmlns:p14="http://schemas.microsoft.com/office/powerpoint/2010/main" val="337233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78568" y="1001446"/>
            <a:ext cx="10170695" cy="1877437"/>
          </a:xfrm>
          <a:prstGeom prst="rect">
            <a:avLst/>
          </a:prstGeom>
        </p:spPr>
        <p:txBody>
          <a:bodyPr wrap="square">
            <a:spAutoFit/>
          </a:bodyPr>
          <a:lstStyle/>
          <a:p>
            <a:pPr algn="ctr">
              <a:spcAft>
                <a:spcPts val="2400"/>
              </a:spcAft>
            </a:pPr>
            <a:r>
              <a:rPr lang="en-US" sz="4800" i="1" dirty="0">
                <a:solidFill>
                  <a:srgbClr val="C7B135"/>
                </a:solidFill>
                <a:cs typeface="Calibri"/>
              </a:rPr>
              <a:t>Perseverance is part of our journey</a:t>
            </a: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
        <p:nvSpPr>
          <p:cNvPr id="3" name="Rectangle 2"/>
          <p:cNvSpPr/>
          <p:nvPr/>
        </p:nvSpPr>
        <p:spPr>
          <a:xfrm>
            <a:off x="1203157" y="1717954"/>
            <a:ext cx="9111917" cy="3965253"/>
          </a:xfrm>
          <a:prstGeom prst="rect">
            <a:avLst/>
          </a:prstGeom>
        </p:spPr>
        <p:txBody>
          <a:bodyPr wrap="square">
            <a:spAutoFit/>
          </a:bodyPr>
          <a:lstStyle/>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Consider it pure joy my brothers when you face trials of many kind  because you know that the testing of your faith produces perseverance – </a:t>
            </a:r>
            <a:r>
              <a:rPr lang="en-GB"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perseverance must finish its work so that you may be mature and complete</a:t>
            </a: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not lacking anything.  James 1 v 2 – 4</a:t>
            </a:r>
          </a:p>
          <a:p>
            <a:pPr>
              <a:lnSpc>
                <a:spcPct val="107000"/>
              </a:lnSpc>
              <a:spcAft>
                <a:spcPts val="800"/>
              </a:spcAft>
            </a:pP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know that suffering produces perseverance, perseverance character and character hope Romans 5 v 3</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528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78568" y="1001446"/>
            <a:ext cx="10170695" cy="1877437"/>
          </a:xfrm>
          <a:prstGeom prst="rect">
            <a:avLst/>
          </a:prstGeom>
        </p:spPr>
        <p:txBody>
          <a:bodyPr wrap="square">
            <a:spAutoFit/>
          </a:bodyPr>
          <a:lstStyle/>
          <a:p>
            <a:pPr algn="ctr">
              <a:spcAft>
                <a:spcPts val="2400"/>
              </a:spcAft>
            </a:pPr>
            <a:r>
              <a:rPr lang="en-US" sz="4800" i="1" dirty="0">
                <a:solidFill>
                  <a:srgbClr val="C7B135"/>
                </a:solidFill>
                <a:cs typeface="Calibri"/>
              </a:rPr>
              <a:t>Perseverance is part of our journey</a:t>
            </a: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
        <p:nvSpPr>
          <p:cNvPr id="3" name="Rectangle 2"/>
          <p:cNvSpPr/>
          <p:nvPr/>
        </p:nvSpPr>
        <p:spPr>
          <a:xfrm>
            <a:off x="1203157" y="1717954"/>
            <a:ext cx="9111917" cy="2223750"/>
          </a:xfrm>
          <a:prstGeom prst="rect">
            <a:avLst/>
          </a:prstGeom>
        </p:spPr>
        <p:txBody>
          <a:bodyPr wrap="square">
            <a:spAutoFit/>
          </a:bodyPr>
          <a:lstStyle/>
          <a:p>
            <a:pPr>
              <a:lnSpc>
                <a:spcPct val="107000"/>
              </a:lnSpc>
              <a:spcAft>
                <a:spcPts val="800"/>
              </a:spcAft>
            </a:pP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873587" y="2178071"/>
            <a:ext cx="4666076" cy="2834640"/>
          </a:xfrm>
          <a:prstGeom prst="rect">
            <a:avLst/>
          </a:prstGeom>
        </p:spPr>
      </p:pic>
      <p:pic>
        <p:nvPicPr>
          <p:cNvPr id="5" name="Picture 4"/>
          <p:cNvPicPr>
            <a:picLocks noChangeAspect="1"/>
          </p:cNvPicPr>
          <p:nvPr/>
        </p:nvPicPr>
        <p:blipFill>
          <a:blip r:embed="rId4"/>
          <a:stretch>
            <a:fillRect/>
          </a:stretch>
        </p:blipFill>
        <p:spPr>
          <a:xfrm>
            <a:off x="1762394" y="2086631"/>
            <a:ext cx="3068456" cy="3017520"/>
          </a:xfrm>
          <a:prstGeom prst="rect">
            <a:avLst/>
          </a:prstGeom>
        </p:spPr>
      </p:pic>
    </p:spTree>
    <p:extLst>
      <p:ext uri="{BB962C8B-B14F-4D97-AF65-F5344CB8AC3E}">
        <p14:creationId xmlns:p14="http://schemas.microsoft.com/office/powerpoint/2010/main" val="126180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78568" y="1001446"/>
            <a:ext cx="10170695" cy="1877437"/>
          </a:xfrm>
          <a:prstGeom prst="rect">
            <a:avLst/>
          </a:prstGeom>
        </p:spPr>
        <p:txBody>
          <a:bodyPr wrap="square">
            <a:spAutoFit/>
          </a:bodyPr>
          <a:lstStyle/>
          <a:p>
            <a:pPr algn="ctr">
              <a:spcAft>
                <a:spcPts val="2400"/>
              </a:spcAft>
            </a:pPr>
            <a:r>
              <a:rPr lang="en-US" sz="4800" i="1" dirty="0">
                <a:solidFill>
                  <a:srgbClr val="C7B135"/>
                </a:solidFill>
                <a:cs typeface="Calibri"/>
              </a:rPr>
              <a:t>Perseverance is part of our journey</a:t>
            </a: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
        <p:nvSpPr>
          <p:cNvPr id="3" name="Rectangle 2"/>
          <p:cNvSpPr/>
          <p:nvPr/>
        </p:nvSpPr>
        <p:spPr>
          <a:xfrm>
            <a:off x="1203157" y="1717954"/>
            <a:ext cx="9111917" cy="2223750"/>
          </a:xfrm>
          <a:prstGeom prst="rect">
            <a:avLst/>
          </a:prstGeom>
        </p:spPr>
        <p:txBody>
          <a:bodyPr wrap="square">
            <a:spAutoFit/>
          </a:bodyPr>
          <a:lstStyle/>
          <a:p>
            <a:pPr>
              <a:lnSpc>
                <a:spcPct val="107000"/>
              </a:lnSpc>
              <a:spcAft>
                <a:spcPts val="800"/>
              </a:spcAft>
            </a:pP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732547" y="1997903"/>
            <a:ext cx="8582527" cy="3422091"/>
          </a:xfrm>
          <a:prstGeom prst="rect">
            <a:avLst/>
          </a:prstGeom>
        </p:spPr>
        <p:txBody>
          <a:bodyPr wrap="square">
            <a:spAutoFit/>
          </a:bodyPr>
          <a:lstStyle/>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“Obedience is not a stodgy plodding in in the ruts of religion - it is a hopeful race towards God’s promises.</a:t>
            </a:r>
          </a:p>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Perseverance is not resignation, putting up with things they way they are, staying in the same rut year after year or being a doormat for people to wipe their feet on. It is a travelling from strength to strength.  Perseverance is triumphant and alive”         Eugene Peterson</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926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41408" y="1001445"/>
            <a:ext cx="10239939" cy="6247864"/>
          </a:xfrm>
          <a:prstGeom prst="rect">
            <a:avLst/>
          </a:prstGeom>
        </p:spPr>
        <p:txBody>
          <a:bodyPr wrap="square">
            <a:spAutoFit/>
          </a:bodyPr>
          <a:lstStyle/>
          <a:p>
            <a:pPr algn="ctr">
              <a:spcAft>
                <a:spcPts val="2400"/>
              </a:spcAft>
            </a:pPr>
            <a:r>
              <a:rPr lang="en-US" sz="4800" i="1" dirty="0">
                <a:solidFill>
                  <a:srgbClr val="C7B135"/>
                </a:solidFill>
                <a:cs typeface="Calibri"/>
              </a:rPr>
              <a:t>Patience</a:t>
            </a:r>
            <a:r>
              <a:rPr lang="en-US" sz="4800" dirty="0">
                <a:solidFill>
                  <a:schemeClr val="bg1"/>
                </a:solidFill>
                <a:cs typeface="Calibri"/>
              </a:rPr>
              <a:t/>
            </a:r>
            <a:br>
              <a:rPr lang="en-US" sz="4800" dirty="0">
                <a:solidFill>
                  <a:schemeClr val="bg1"/>
                </a:solidFill>
                <a:cs typeface="Calibri"/>
              </a:rPr>
            </a:br>
            <a:r>
              <a:rPr lang="en-US" sz="3600" dirty="0" err="1">
                <a:solidFill>
                  <a:schemeClr val="bg1"/>
                </a:solidFill>
                <a:cs typeface="Calibri"/>
              </a:rPr>
              <a:t>i</a:t>
            </a:r>
            <a:r>
              <a:rPr lang="en-US" sz="3600" dirty="0">
                <a:solidFill>
                  <a:schemeClr val="bg1"/>
                </a:solidFill>
                <a:cs typeface="Calibri"/>
              </a:rPr>
              <a:t>) It is rooted in love</a:t>
            </a:r>
          </a:p>
          <a:p>
            <a:pPr algn="ctr">
              <a:spcAft>
                <a:spcPts val="2400"/>
              </a:spcAft>
            </a:pPr>
            <a:r>
              <a:rPr lang="en-US" sz="3600" dirty="0">
                <a:solidFill>
                  <a:schemeClr val="bg1"/>
                </a:solidFill>
                <a:cs typeface="Calibri"/>
              </a:rPr>
              <a:t>ii) It is modelled by Jesus</a:t>
            </a:r>
          </a:p>
          <a:p>
            <a:pPr algn="ctr">
              <a:spcAft>
                <a:spcPts val="2400"/>
              </a:spcAft>
            </a:pPr>
            <a:r>
              <a:rPr lang="en-US" sz="3600" dirty="0">
                <a:solidFill>
                  <a:schemeClr val="bg1"/>
                </a:solidFill>
                <a:cs typeface="Calibri"/>
              </a:rPr>
              <a:t>iii) It is part of our journey</a:t>
            </a:r>
          </a:p>
          <a:p>
            <a:pPr algn="ctr">
              <a:spcAft>
                <a:spcPts val="2400"/>
              </a:spcAft>
            </a:pPr>
            <a:r>
              <a:rPr lang="en-US" sz="3600" dirty="0">
                <a:solidFill>
                  <a:schemeClr val="bg1"/>
                </a:solidFill>
                <a:cs typeface="Calibri"/>
              </a:rPr>
              <a:t>iv) It is God sticking with us</a:t>
            </a:r>
          </a:p>
          <a:p>
            <a:pPr marL="1028700" indent="-1028700" algn="ctr">
              <a:spcAft>
                <a:spcPts val="2400"/>
              </a:spcAft>
              <a:buAutoNum type="romanLcParenR"/>
            </a:pP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Tree>
    <p:extLst>
      <p:ext uri="{BB962C8B-B14F-4D97-AF65-F5344CB8AC3E}">
        <p14:creationId xmlns:p14="http://schemas.microsoft.com/office/powerpoint/2010/main" val="2716166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30442" y="1001446"/>
            <a:ext cx="10250905" cy="2616101"/>
          </a:xfrm>
          <a:prstGeom prst="rect">
            <a:avLst/>
          </a:prstGeom>
        </p:spPr>
        <p:txBody>
          <a:bodyPr wrap="square">
            <a:spAutoFit/>
          </a:bodyPr>
          <a:lstStyle/>
          <a:p>
            <a:pPr algn="ctr">
              <a:spcAft>
                <a:spcPts val="2400"/>
              </a:spcAft>
            </a:pPr>
            <a:r>
              <a:rPr lang="en-US" sz="4800" i="1" dirty="0">
                <a:solidFill>
                  <a:srgbClr val="C7B135"/>
                </a:solidFill>
                <a:cs typeface="Calibri"/>
              </a:rPr>
              <a:t>Patience is God sticking with us</a:t>
            </a:r>
            <a:r>
              <a:rPr lang="en-US" sz="4800" dirty="0">
                <a:solidFill>
                  <a:schemeClr val="bg1"/>
                </a:solidFill>
                <a:cs typeface="Calibri"/>
              </a:rPr>
              <a:t/>
            </a:r>
            <a:br>
              <a:rPr lang="en-US" sz="4800" dirty="0">
                <a:solidFill>
                  <a:schemeClr val="bg1"/>
                </a:solidFill>
                <a:cs typeface="Calibri"/>
              </a:rPr>
            </a:b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
        <p:nvSpPr>
          <p:cNvPr id="2" name="Rectangle 1"/>
          <p:cNvSpPr/>
          <p:nvPr/>
        </p:nvSpPr>
        <p:spPr>
          <a:xfrm>
            <a:off x="1395662" y="1958693"/>
            <a:ext cx="9496927" cy="3524683"/>
          </a:xfrm>
          <a:prstGeom prst="rect">
            <a:avLst/>
          </a:prstGeom>
        </p:spPr>
        <p:txBody>
          <a:bodyPr wrap="square">
            <a:spAutoFit/>
          </a:bodyPr>
          <a:lstStyle/>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central reality for Christians is the personal, unalterable, persevering commitment God makes to us. </a:t>
            </a:r>
          </a:p>
          <a:p>
            <a:pPr>
              <a:lnSpc>
                <a:spcPct val="107000"/>
              </a:lnSpc>
              <a:spcAft>
                <a:spcPts val="800"/>
              </a:spcAft>
            </a:pP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Perseverance is not the result of our determination – it is the result of God’s faithfulness. We survive in the faith not because we have extraordinary stamina but because God is righteous, God sticks with us “               Eugene Peterson</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414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30442" y="1001446"/>
            <a:ext cx="10250905" cy="2616101"/>
          </a:xfrm>
          <a:prstGeom prst="rect">
            <a:avLst/>
          </a:prstGeom>
        </p:spPr>
        <p:txBody>
          <a:bodyPr wrap="square">
            <a:spAutoFit/>
          </a:bodyPr>
          <a:lstStyle/>
          <a:p>
            <a:pPr algn="ctr">
              <a:spcAft>
                <a:spcPts val="2400"/>
              </a:spcAft>
            </a:pPr>
            <a:r>
              <a:rPr lang="en-US" sz="4800" i="1" dirty="0">
                <a:solidFill>
                  <a:srgbClr val="C7B135"/>
                </a:solidFill>
                <a:cs typeface="Calibri"/>
              </a:rPr>
              <a:t>Patience is God sticking with us</a:t>
            </a:r>
            <a:r>
              <a:rPr lang="en-US" sz="4800" dirty="0">
                <a:solidFill>
                  <a:schemeClr val="bg1"/>
                </a:solidFill>
                <a:cs typeface="Calibri"/>
              </a:rPr>
              <a:t/>
            </a:r>
            <a:br>
              <a:rPr lang="en-US" sz="4800" dirty="0">
                <a:solidFill>
                  <a:schemeClr val="bg1"/>
                </a:solidFill>
                <a:cs typeface="Calibri"/>
              </a:rPr>
            </a:b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
        <p:nvSpPr>
          <p:cNvPr id="2" name="Rectangle 1"/>
          <p:cNvSpPr/>
          <p:nvPr/>
        </p:nvSpPr>
        <p:spPr>
          <a:xfrm>
            <a:off x="1395662" y="1958693"/>
            <a:ext cx="9496927" cy="3883114"/>
          </a:xfrm>
          <a:prstGeom prst="rect">
            <a:avLst/>
          </a:prstGeom>
        </p:spPr>
        <p:txBody>
          <a:bodyPr wrap="square">
            <a:spAutoFit/>
          </a:bodyPr>
          <a:lstStyle/>
          <a:p>
            <a:pPr>
              <a:lnSpc>
                <a:spcPct val="107000"/>
              </a:lnSpc>
              <a:spcAft>
                <a:spcPts val="800"/>
              </a:spcAft>
            </a:pPr>
            <a:r>
              <a:rPr lang="en-GB" sz="2800" dirty="0">
                <a:solidFill>
                  <a:schemeClr val="bg1"/>
                </a:solidFill>
              </a:rPr>
              <a:t>Christian discipleship is a process of paying more and more attention to God’s righteousness and less and less attention to our own – finding the meaning in our lives not by probing our own moods and motives and morals but by believing in God’s will and purposes, making a map of the faithfulness of God, not charting the rise and fall of our enthusiasms. It is out of such a reality that we acquire perseverance   </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Eugene Peterson</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7813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1" y="0"/>
            <a:ext cx="12192000" cy="6858000"/>
          </a:xfrm>
          <a:prstGeom prst="rect">
            <a:avLst/>
          </a:prstGeom>
        </p:spPr>
      </p:pic>
      <p:sp>
        <p:nvSpPr>
          <p:cNvPr id="8" name="Rectangle 7"/>
          <p:cNvSpPr/>
          <p:nvPr/>
        </p:nvSpPr>
        <p:spPr>
          <a:xfrm>
            <a:off x="930442" y="1001446"/>
            <a:ext cx="10250905" cy="6678751"/>
          </a:xfrm>
          <a:prstGeom prst="rect">
            <a:avLst/>
          </a:prstGeom>
        </p:spPr>
        <p:txBody>
          <a:bodyPr wrap="square">
            <a:spAutoFit/>
          </a:bodyPr>
          <a:lstStyle/>
          <a:p>
            <a:r>
              <a:rPr lang="en-US" sz="4800" i="1" dirty="0">
                <a:solidFill>
                  <a:srgbClr val="C7B135"/>
                </a:solidFill>
                <a:cs typeface="Calibri"/>
              </a:rPr>
              <a:t>Patience is God sticking with us – Ps 129</a:t>
            </a:r>
            <a:r>
              <a:rPr lang="en-US" sz="4800" dirty="0">
                <a:solidFill>
                  <a:schemeClr val="bg1"/>
                </a:solidFill>
                <a:cs typeface="Calibri"/>
              </a:rPr>
              <a:t/>
            </a:r>
            <a:br>
              <a:rPr lang="en-US" sz="4800" dirty="0">
                <a:solidFill>
                  <a:schemeClr val="bg1"/>
                </a:solidFill>
                <a:cs typeface="Calibri"/>
              </a:rPr>
            </a:br>
            <a:r>
              <a:rPr lang="en-GB" sz="2400" dirty="0">
                <a:solidFill>
                  <a:schemeClr val="bg1"/>
                </a:solidFill>
              </a:rPr>
              <a:t>They’ve kicked me around ever since I was young”  —this is how Israel tells it—</a:t>
            </a:r>
            <a:br>
              <a:rPr lang="en-GB" sz="2400" dirty="0">
                <a:solidFill>
                  <a:schemeClr val="bg1"/>
                </a:solidFill>
              </a:rPr>
            </a:br>
            <a:r>
              <a:rPr lang="en-GB" sz="2400" dirty="0">
                <a:solidFill>
                  <a:schemeClr val="bg1"/>
                </a:solidFill>
              </a:rPr>
              <a:t>“They’ve kicked me around ever since I was young, -  but they never could keep me down. Their ploughmen ploughed long furrows up and down my back;</a:t>
            </a:r>
          </a:p>
          <a:p>
            <a:r>
              <a:rPr lang="en-GB" sz="2400" dirty="0">
                <a:solidFill>
                  <a:schemeClr val="bg1"/>
                </a:solidFill>
              </a:rPr>
              <a:t/>
            </a:r>
            <a:br>
              <a:rPr lang="en-GB" sz="2400" dirty="0">
                <a:solidFill>
                  <a:schemeClr val="bg1"/>
                </a:solidFill>
              </a:rPr>
            </a:br>
            <a:r>
              <a:rPr lang="en-GB" sz="2400" b="1" dirty="0">
                <a:solidFill>
                  <a:schemeClr val="bg1"/>
                </a:solidFill>
              </a:rPr>
              <a:t>But </a:t>
            </a:r>
            <a:r>
              <a:rPr lang="en-GB" sz="2400" b="1" cap="small" dirty="0">
                <a:solidFill>
                  <a:schemeClr val="bg1"/>
                </a:solidFill>
              </a:rPr>
              <a:t>God</a:t>
            </a:r>
            <a:r>
              <a:rPr lang="en-GB" sz="2400" b="1" dirty="0">
                <a:solidFill>
                  <a:schemeClr val="bg1"/>
                </a:solidFill>
              </a:rPr>
              <a:t> wouldn’t put up with it,    he sticks with us.</a:t>
            </a:r>
            <a:r>
              <a:rPr lang="en-GB" sz="2400" dirty="0">
                <a:solidFill>
                  <a:schemeClr val="bg1"/>
                </a:solidFill>
              </a:rPr>
              <a:t/>
            </a:r>
            <a:br>
              <a:rPr lang="en-GB" sz="2400" dirty="0">
                <a:solidFill>
                  <a:schemeClr val="bg1"/>
                </a:solidFill>
              </a:rPr>
            </a:br>
            <a:r>
              <a:rPr lang="en-GB" sz="2400" dirty="0">
                <a:solidFill>
                  <a:schemeClr val="bg1"/>
                </a:solidFill>
              </a:rPr>
              <a:t>Then </a:t>
            </a:r>
            <a:r>
              <a:rPr lang="en-GB" sz="2400" cap="small" dirty="0">
                <a:solidFill>
                  <a:schemeClr val="bg1"/>
                </a:solidFill>
              </a:rPr>
              <a:t>God</a:t>
            </a:r>
            <a:r>
              <a:rPr lang="en-GB" sz="2400" dirty="0">
                <a:solidFill>
                  <a:schemeClr val="bg1"/>
                </a:solidFill>
              </a:rPr>
              <a:t> ripped the harnesses of the evil ploughmen to shreds.”</a:t>
            </a:r>
          </a:p>
          <a:p>
            <a:r>
              <a:rPr lang="en-GB" sz="2400" dirty="0">
                <a:solidFill>
                  <a:schemeClr val="bg1"/>
                </a:solidFill>
              </a:rPr>
              <a:t>Oh, let all those who hate Zion grovel in humiliation;</a:t>
            </a:r>
            <a:br>
              <a:rPr lang="en-GB" sz="2400" dirty="0">
                <a:solidFill>
                  <a:schemeClr val="bg1"/>
                </a:solidFill>
              </a:rPr>
            </a:br>
            <a:r>
              <a:rPr lang="en-GB" sz="2400" dirty="0">
                <a:solidFill>
                  <a:schemeClr val="bg1"/>
                </a:solidFill>
              </a:rPr>
              <a:t>Let them be like grass in shallow ground that withers before the harvest,</a:t>
            </a:r>
            <a:br>
              <a:rPr lang="en-GB" sz="2400" dirty="0">
                <a:solidFill>
                  <a:schemeClr val="bg1"/>
                </a:solidFill>
              </a:rPr>
            </a:br>
            <a:r>
              <a:rPr lang="en-GB" sz="2400" dirty="0">
                <a:solidFill>
                  <a:schemeClr val="bg1"/>
                </a:solidFill>
              </a:rPr>
              <a:t>Before the farmhands can gather it in, the harvesters get in the crop,</a:t>
            </a:r>
            <a:br>
              <a:rPr lang="en-GB" sz="2400" dirty="0">
                <a:solidFill>
                  <a:schemeClr val="bg1"/>
                </a:solidFill>
              </a:rPr>
            </a:br>
            <a:r>
              <a:rPr lang="en-GB" sz="2400" dirty="0">
                <a:solidFill>
                  <a:schemeClr val="bg1"/>
                </a:solidFill>
              </a:rPr>
              <a:t>Before the neighbours have a chance to call out, “Congratulations on your wonderful crop!  We bless you in </a:t>
            </a:r>
            <a:r>
              <a:rPr lang="en-GB" sz="2400" cap="small" dirty="0">
                <a:solidFill>
                  <a:schemeClr val="bg1"/>
                </a:solidFill>
              </a:rPr>
              <a:t>God</a:t>
            </a:r>
            <a:r>
              <a:rPr lang="en-GB" sz="2400" dirty="0">
                <a:solidFill>
                  <a:schemeClr val="bg1"/>
                </a:solidFill>
              </a:rPr>
              <a:t>’s name!”</a:t>
            </a:r>
          </a:p>
          <a:p>
            <a:pPr algn="ctr">
              <a:spcAft>
                <a:spcPts val="2400"/>
              </a:spcAft>
            </a:pP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Tree>
    <p:extLst>
      <p:ext uri="{BB962C8B-B14F-4D97-AF65-F5344CB8AC3E}">
        <p14:creationId xmlns:p14="http://schemas.microsoft.com/office/powerpoint/2010/main" val="89137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1101829" y="1835634"/>
            <a:ext cx="9968595" cy="3888309"/>
          </a:xfrm>
          <a:prstGeom prst="rect">
            <a:avLst/>
          </a:prstGeom>
        </p:spPr>
        <p:txBody>
          <a:bodyPr wrap="square">
            <a:spAutoFit/>
          </a:bodyPr>
          <a:lstStyle/>
          <a:p>
            <a:pPr algn="ctr">
              <a:spcAft>
                <a:spcPts val="2400"/>
              </a:spcAft>
            </a:pPr>
            <a:r>
              <a:rPr lang="en-US" sz="9600" i="1" dirty="0">
                <a:solidFill>
                  <a:srgbClr val="C7B135"/>
                </a:solidFill>
                <a:cs typeface="Calibri"/>
              </a:rPr>
              <a:t>Patience</a:t>
            </a:r>
            <a:r>
              <a:rPr lang="en-US" sz="4800" dirty="0">
                <a:solidFill>
                  <a:schemeClr val="bg1"/>
                </a:solidFill>
                <a:cs typeface="Calibri"/>
              </a:rPr>
              <a:t/>
            </a:r>
            <a:br>
              <a:rPr lang="en-US" sz="4800" dirty="0">
                <a:solidFill>
                  <a:schemeClr val="bg1"/>
                </a:solidFill>
                <a:cs typeface="Calibri"/>
              </a:rPr>
            </a:br>
            <a:endParaRPr lang="en-US" sz="1467" dirty="0">
              <a:solidFill>
                <a:schemeClr val="bg1"/>
              </a:solidFill>
              <a:cs typeface="Calibri"/>
            </a:endParaRPr>
          </a:p>
          <a:p>
            <a:pPr algn="ctr">
              <a:spcAft>
                <a:spcPts val="2400"/>
              </a:spcAft>
            </a:pPr>
            <a:r>
              <a:rPr lang="en-US" sz="4800" dirty="0">
                <a:solidFill>
                  <a:schemeClr val="bg1"/>
                </a:solidFill>
                <a:cs typeface="Calibri"/>
              </a:rPr>
              <a:t>20 February 2022</a:t>
            </a:r>
          </a:p>
          <a:p>
            <a:pPr algn="ctr"/>
            <a:r>
              <a:rPr lang="en-US" sz="4800" dirty="0">
                <a:solidFill>
                  <a:schemeClr val="bg1"/>
                </a:solidFill>
                <a:cs typeface="Calibri"/>
              </a:rPr>
              <a:t> </a:t>
            </a:r>
            <a:endParaRPr lang="en-US" sz="4800" dirty="0">
              <a:solidFill>
                <a:schemeClr val="bg1"/>
              </a:solidFill>
            </a:endParaRPr>
          </a:p>
        </p:txBody>
      </p:sp>
    </p:spTree>
    <p:extLst>
      <p:ext uri="{BB962C8B-B14F-4D97-AF65-F5344CB8AC3E}">
        <p14:creationId xmlns:p14="http://schemas.microsoft.com/office/powerpoint/2010/main" val="1674764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223"/>
            <a:ext cx="12192000" cy="6858000"/>
          </a:xfrm>
          <a:prstGeom prst="rect">
            <a:avLst/>
          </a:prstGeom>
        </p:spPr>
      </p:pic>
      <p:sp>
        <p:nvSpPr>
          <p:cNvPr id="8" name="Rectangle 7"/>
          <p:cNvSpPr/>
          <p:nvPr/>
        </p:nvSpPr>
        <p:spPr>
          <a:xfrm>
            <a:off x="930442" y="1001446"/>
            <a:ext cx="10250905" cy="2308324"/>
          </a:xfrm>
          <a:prstGeom prst="rect">
            <a:avLst/>
          </a:prstGeom>
        </p:spPr>
        <p:txBody>
          <a:bodyPr wrap="square">
            <a:spAutoFit/>
          </a:bodyPr>
          <a:lstStyle/>
          <a:p>
            <a:r>
              <a:rPr lang="en-US" sz="4800" i="1" dirty="0">
                <a:solidFill>
                  <a:srgbClr val="C7B135"/>
                </a:solidFill>
                <a:cs typeface="Calibri"/>
              </a:rPr>
              <a:t>Patience is God sticking with us</a:t>
            </a:r>
            <a:r>
              <a:rPr lang="en-US" sz="4800" dirty="0">
                <a:solidFill>
                  <a:schemeClr val="bg1"/>
                </a:solidFill>
                <a:cs typeface="Calibri"/>
              </a:rPr>
              <a:t/>
            </a:r>
            <a:br>
              <a:rPr lang="en-US" sz="4800" dirty="0">
                <a:solidFill>
                  <a:schemeClr val="bg1"/>
                </a:solidFill>
                <a:cs typeface="Calibri"/>
              </a:rPr>
            </a:b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
        <p:nvSpPr>
          <p:cNvPr id="2" name="Rectangle 1"/>
          <p:cNvSpPr/>
          <p:nvPr/>
        </p:nvSpPr>
        <p:spPr>
          <a:xfrm>
            <a:off x="1491915" y="1972791"/>
            <a:ext cx="8117305" cy="3780522"/>
          </a:xfrm>
          <a:prstGeom prst="rect">
            <a:avLst/>
          </a:prstGeom>
        </p:spPr>
        <p:txBody>
          <a:bodyPr wrap="square">
            <a:spAutoFit/>
          </a:bodyPr>
          <a:lstStyle/>
          <a:p>
            <a:pPr>
              <a:lnSpc>
                <a:spcPct val="107000"/>
              </a:lnSpc>
              <a:spcAft>
                <a:spcPts val="800"/>
              </a:spcAft>
            </a:pP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I get knocked down, but I get up again</a:t>
            </a:r>
            <a:b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You are never </a:t>
            </a:r>
            <a:r>
              <a:rPr lang="en-GB" sz="2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gonna</a:t>
            </a: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 keep me down</a:t>
            </a:r>
            <a:b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I get knocked down, but I get up again</a:t>
            </a:r>
            <a:b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You are never </a:t>
            </a:r>
            <a:r>
              <a:rPr lang="en-GB" sz="2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gonna</a:t>
            </a: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 keep me down</a:t>
            </a:r>
            <a:b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I get knocked down, but I get up again</a:t>
            </a:r>
            <a:b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You are never </a:t>
            </a:r>
            <a:r>
              <a:rPr lang="en-GB" sz="2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gonna</a:t>
            </a: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 keep me down</a:t>
            </a:r>
            <a:b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I get knocked down, but I get up again</a:t>
            </a:r>
            <a:b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You are never </a:t>
            </a:r>
            <a:r>
              <a:rPr lang="en-GB" sz="2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gonna</a:t>
            </a: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 keep me down</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2534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223"/>
            <a:ext cx="12192000" cy="6858000"/>
          </a:xfrm>
          <a:prstGeom prst="rect">
            <a:avLst/>
          </a:prstGeom>
        </p:spPr>
      </p:pic>
      <p:sp>
        <p:nvSpPr>
          <p:cNvPr id="8" name="Rectangle 7"/>
          <p:cNvSpPr/>
          <p:nvPr/>
        </p:nvSpPr>
        <p:spPr>
          <a:xfrm>
            <a:off x="930442" y="1001446"/>
            <a:ext cx="10250905" cy="830997"/>
          </a:xfrm>
          <a:prstGeom prst="rect">
            <a:avLst/>
          </a:prstGeom>
        </p:spPr>
        <p:txBody>
          <a:bodyPr wrap="square">
            <a:spAutoFit/>
          </a:bodyPr>
          <a:lstStyle/>
          <a:p>
            <a:r>
              <a:rPr lang="en-US" sz="4800" i="1" dirty="0">
                <a:solidFill>
                  <a:srgbClr val="C7B135"/>
                </a:solidFill>
                <a:cs typeface="Calibri"/>
              </a:rPr>
              <a:t>Patience is God sticking with us</a:t>
            </a:r>
            <a:endParaRPr lang="en-US" sz="4800" dirty="0">
              <a:solidFill>
                <a:schemeClr val="bg1"/>
              </a:solidFill>
            </a:endParaRPr>
          </a:p>
        </p:txBody>
      </p:sp>
      <p:pic>
        <p:nvPicPr>
          <p:cNvPr id="3" name="Picture 2"/>
          <p:cNvPicPr>
            <a:picLocks noChangeAspect="1"/>
          </p:cNvPicPr>
          <p:nvPr/>
        </p:nvPicPr>
        <p:blipFill>
          <a:blip r:embed="rId3"/>
          <a:stretch>
            <a:fillRect/>
          </a:stretch>
        </p:blipFill>
        <p:spPr>
          <a:xfrm>
            <a:off x="2764053" y="1995187"/>
            <a:ext cx="6583681" cy="3291840"/>
          </a:xfrm>
          <a:prstGeom prst="rect">
            <a:avLst/>
          </a:prstGeom>
        </p:spPr>
      </p:pic>
    </p:spTree>
    <p:extLst>
      <p:ext uri="{BB962C8B-B14F-4D97-AF65-F5344CB8AC3E}">
        <p14:creationId xmlns:p14="http://schemas.microsoft.com/office/powerpoint/2010/main" val="1439884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223"/>
            <a:ext cx="12192000" cy="6858000"/>
          </a:xfrm>
          <a:prstGeom prst="rect">
            <a:avLst/>
          </a:prstGeom>
        </p:spPr>
      </p:pic>
      <p:sp>
        <p:nvSpPr>
          <p:cNvPr id="8" name="Rectangle 7"/>
          <p:cNvSpPr/>
          <p:nvPr/>
        </p:nvSpPr>
        <p:spPr>
          <a:xfrm>
            <a:off x="930442" y="1001446"/>
            <a:ext cx="10250905" cy="2308324"/>
          </a:xfrm>
          <a:prstGeom prst="rect">
            <a:avLst/>
          </a:prstGeom>
        </p:spPr>
        <p:txBody>
          <a:bodyPr wrap="square">
            <a:spAutoFit/>
          </a:bodyPr>
          <a:lstStyle/>
          <a:p>
            <a:r>
              <a:rPr lang="en-US" sz="4800" i="1" dirty="0">
                <a:solidFill>
                  <a:srgbClr val="C7B135"/>
                </a:solidFill>
                <a:cs typeface="Calibri"/>
              </a:rPr>
              <a:t>Patience is God sticking with us</a:t>
            </a:r>
            <a:r>
              <a:rPr lang="en-US" sz="4800" dirty="0">
                <a:solidFill>
                  <a:schemeClr val="bg1"/>
                </a:solidFill>
                <a:cs typeface="Calibri"/>
              </a:rPr>
              <a:t/>
            </a:r>
            <a:br>
              <a:rPr lang="en-US" sz="4800" dirty="0">
                <a:solidFill>
                  <a:schemeClr val="bg1"/>
                </a:solidFill>
                <a:cs typeface="Calibri"/>
              </a:rPr>
            </a:b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pic>
        <p:nvPicPr>
          <p:cNvPr id="3" name="Picture 2"/>
          <p:cNvPicPr>
            <a:picLocks noChangeAspect="1"/>
          </p:cNvPicPr>
          <p:nvPr/>
        </p:nvPicPr>
        <p:blipFill>
          <a:blip r:embed="rId3"/>
          <a:stretch>
            <a:fillRect/>
          </a:stretch>
        </p:blipFill>
        <p:spPr>
          <a:xfrm>
            <a:off x="1400474" y="2011229"/>
            <a:ext cx="6583681" cy="3291840"/>
          </a:xfrm>
          <a:prstGeom prst="rect">
            <a:avLst/>
          </a:prstGeom>
        </p:spPr>
      </p:pic>
      <p:sp>
        <p:nvSpPr>
          <p:cNvPr id="2" name="Rectangle 1"/>
          <p:cNvSpPr/>
          <p:nvPr/>
        </p:nvSpPr>
        <p:spPr>
          <a:xfrm>
            <a:off x="8173583" y="2789725"/>
            <a:ext cx="2818336" cy="1384995"/>
          </a:xfrm>
          <a:prstGeom prst="rect">
            <a:avLst/>
          </a:prstGeom>
        </p:spPr>
        <p:txBody>
          <a:bodyPr wrap="none">
            <a:spAutoFit/>
          </a:bodyPr>
          <a:lstStyle/>
          <a:p>
            <a:r>
              <a:rPr lang="en-GB" sz="2800" dirty="0" err="1">
                <a:solidFill>
                  <a:schemeClr val="bg1"/>
                </a:solidFill>
                <a:latin typeface="Arial" panose="020B0604020202020204" pitchFamily="34" charset="0"/>
                <a:ea typeface="Calibri" panose="020F0502020204030204" pitchFamily="34" charset="0"/>
              </a:rPr>
              <a:t>Weebles</a:t>
            </a:r>
            <a:r>
              <a:rPr lang="en-GB" sz="2800" dirty="0">
                <a:solidFill>
                  <a:schemeClr val="bg1"/>
                </a:solidFill>
                <a:latin typeface="Arial" panose="020B0604020202020204" pitchFamily="34" charset="0"/>
                <a:ea typeface="Calibri" panose="020F0502020204030204" pitchFamily="34" charset="0"/>
              </a:rPr>
              <a:t> wobble</a:t>
            </a:r>
          </a:p>
          <a:p>
            <a:r>
              <a:rPr lang="en-GB" sz="2800" dirty="0">
                <a:solidFill>
                  <a:schemeClr val="bg1"/>
                </a:solidFill>
                <a:latin typeface="Arial" panose="020B0604020202020204" pitchFamily="34" charset="0"/>
                <a:ea typeface="Calibri" panose="020F0502020204030204" pitchFamily="34" charset="0"/>
              </a:rPr>
              <a:t>but they won’t </a:t>
            </a:r>
          </a:p>
          <a:p>
            <a:r>
              <a:rPr lang="en-GB" sz="2800" dirty="0">
                <a:solidFill>
                  <a:schemeClr val="bg1"/>
                </a:solidFill>
                <a:latin typeface="Arial" panose="020B0604020202020204" pitchFamily="34" charset="0"/>
                <a:ea typeface="Calibri" panose="020F0502020204030204" pitchFamily="34" charset="0"/>
              </a:rPr>
              <a:t>fall down! </a:t>
            </a:r>
            <a:endParaRPr lang="en-GB" sz="2800" dirty="0">
              <a:solidFill>
                <a:schemeClr val="bg1"/>
              </a:solidFill>
            </a:endParaRPr>
          </a:p>
        </p:txBody>
      </p:sp>
    </p:spTree>
    <p:extLst>
      <p:ext uri="{BB962C8B-B14F-4D97-AF65-F5344CB8AC3E}">
        <p14:creationId xmlns:p14="http://schemas.microsoft.com/office/powerpoint/2010/main" val="2318592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223"/>
            <a:ext cx="12192000" cy="6858000"/>
          </a:xfrm>
          <a:prstGeom prst="rect">
            <a:avLst/>
          </a:prstGeom>
        </p:spPr>
      </p:pic>
      <p:sp>
        <p:nvSpPr>
          <p:cNvPr id="8" name="Rectangle 7"/>
          <p:cNvSpPr/>
          <p:nvPr/>
        </p:nvSpPr>
        <p:spPr>
          <a:xfrm>
            <a:off x="930442" y="1001446"/>
            <a:ext cx="10250905" cy="2308324"/>
          </a:xfrm>
          <a:prstGeom prst="rect">
            <a:avLst/>
          </a:prstGeom>
        </p:spPr>
        <p:txBody>
          <a:bodyPr wrap="square">
            <a:spAutoFit/>
          </a:bodyPr>
          <a:lstStyle/>
          <a:p>
            <a:r>
              <a:rPr lang="en-US" sz="4800" i="1" dirty="0">
                <a:solidFill>
                  <a:srgbClr val="C7B135"/>
                </a:solidFill>
                <a:cs typeface="Calibri"/>
              </a:rPr>
              <a:t>Patience is God sticking with us</a:t>
            </a:r>
            <a:r>
              <a:rPr lang="en-US" sz="4800" dirty="0">
                <a:solidFill>
                  <a:schemeClr val="bg1"/>
                </a:solidFill>
                <a:cs typeface="Calibri"/>
              </a:rPr>
              <a:t/>
            </a:r>
            <a:br>
              <a:rPr lang="en-US" sz="4800" dirty="0">
                <a:solidFill>
                  <a:schemeClr val="bg1"/>
                </a:solidFill>
                <a:cs typeface="Calibri"/>
              </a:rPr>
            </a:b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
        <p:nvSpPr>
          <p:cNvPr id="2" name="Rectangle 1"/>
          <p:cNvSpPr/>
          <p:nvPr/>
        </p:nvSpPr>
        <p:spPr>
          <a:xfrm>
            <a:off x="1275347" y="1738693"/>
            <a:ext cx="9561094" cy="4088299"/>
          </a:xfrm>
          <a:prstGeom prst="rect">
            <a:avLst/>
          </a:prstGeom>
        </p:spPr>
        <p:txBody>
          <a:bodyPr wrap="square">
            <a:spAutoFit/>
          </a:bodyPr>
          <a:lstStyle/>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 will never leave you or forsake you </a:t>
            </a:r>
            <a:r>
              <a:rPr lang="en-GB" sz="2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Deut</a:t>
            </a: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31 v 6</a:t>
            </a:r>
          </a:p>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will come to him and make our home with him John 14 v 23</a:t>
            </a:r>
          </a:p>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Surely I am with you always – to the very end of the age – </a:t>
            </a:r>
            <a:r>
              <a:rPr lang="en-GB" sz="2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Mthw</a:t>
            </a: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28 v 20.</a:t>
            </a:r>
          </a:p>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“If we died with him, we will also live with him. If we endure, we will also reign with him, if we disown him, he will disown us, if we are faithless, he will remain faithful for he cannot disown himself.  Tim 2 v 11-13 </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3721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223"/>
            <a:ext cx="12192000" cy="6858000"/>
          </a:xfrm>
          <a:prstGeom prst="rect">
            <a:avLst/>
          </a:prstGeom>
        </p:spPr>
      </p:pic>
      <p:sp>
        <p:nvSpPr>
          <p:cNvPr id="8" name="Rectangle 7"/>
          <p:cNvSpPr/>
          <p:nvPr/>
        </p:nvSpPr>
        <p:spPr>
          <a:xfrm>
            <a:off x="930442" y="1001446"/>
            <a:ext cx="10250905" cy="2308324"/>
          </a:xfrm>
          <a:prstGeom prst="rect">
            <a:avLst/>
          </a:prstGeom>
        </p:spPr>
        <p:txBody>
          <a:bodyPr wrap="square">
            <a:spAutoFit/>
          </a:bodyPr>
          <a:lstStyle/>
          <a:p>
            <a:pPr algn="ctr"/>
            <a:r>
              <a:rPr lang="en-US" sz="4800" i="1" dirty="0">
                <a:solidFill>
                  <a:srgbClr val="C7B135"/>
                </a:solidFill>
                <a:cs typeface="Calibri"/>
              </a:rPr>
              <a:t>Patience /Perseverance</a:t>
            </a:r>
            <a:r>
              <a:rPr lang="en-US" sz="4800" dirty="0">
                <a:solidFill>
                  <a:schemeClr val="bg1"/>
                </a:solidFill>
                <a:cs typeface="Calibri"/>
              </a:rPr>
              <a:t/>
            </a:r>
            <a:br>
              <a:rPr lang="en-US" sz="4800" dirty="0">
                <a:solidFill>
                  <a:schemeClr val="bg1"/>
                </a:solidFill>
                <a:cs typeface="Calibri"/>
              </a:rPr>
            </a:b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
        <p:nvSpPr>
          <p:cNvPr id="3" name="Rectangle 2"/>
          <p:cNvSpPr/>
          <p:nvPr/>
        </p:nvSpPr>
        <p:spPr>
          <a:xfrm>
            <a:off x="1864894" y="1890759"/>
            <a:ext cx="8193506" cy="2940613"/>
          </a:xfrm>
          <a:prstGeom prst="rect">
            <a:avLst/>
          </a:prstGeom>
        </p:spPr>
        <p:txBody>
          <a:bodyPr wrap="square">
            <a:spAutoFit/>
          </a:bodyPr>
          <a:lstStyle/>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Since we are surrounded by such a great cloud of witnesses, let us throw off everything that hinders and the sin that so easily entangles and let us run with perseverance the race marked out for us. Let us fix our eyes on Jesus.</a:t>
            </a:r>
          </a:p>
          <a:p>
            <a:pPr>
              <a:lnSpc>
                <a:spcPct val="107000"/>
              </a:lnSpc>
              <a:spcAft>
                <a:spcPts val="800"/>
              </a:spcAft>
            </a:pPr>
            <a:r>
              <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Hebrews 12 v 1</a:t>
            </a:r>
          </a:p>
        </p:txBody>
      </p:sp>
    </p:spTree>
    <p:extLst>
      <p:ext uri="{BB962C8B-B14F-4D97-AF65-F5344CB8AC3E}">
        <p14:creationId xmlns:p14="http://schemas.microsoft.com/office/powerpoint/2010/main" val="1545612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41408" y="1001445"/>
            <a:ext cx="10239939" cy="6247864"/>
          </a:xfrm>
          <a:prstGeom prst="rect">
            <a:avLst/>
          </a:prstGeom>
        </p:spPr>
        <p:txBody>
          <a:bodyPr wrap="square">
            <a:spAutoFit/>
          </a:bodyPr>
          <a:lstStyle/>
          <a:p>
            <a:pPr algn="ctr">
              <a:spcAft>
                <a:spcPts val="2400"/>
              </a:spcAft>
            </a:pPr>
            <a:r>
              <a:rPr lang="en-US" sz="4800" i="1" dirty="0">
                <a:solidFill>
                  <a:srgbClr val="C7B135"/>
                </a:solidFill>
                <a:cs typeface="Calibri"/>
              </a:rPr>
              <a:t>Patience</a:t>
            </a:r>
            <a:r>
              <a:rPr lang="en-US" sz="4800" dirty="0">
                <a:solidFill>
                  <a:schemeClr val="bg1"/>
                </a:solidFill>
                <a:cs typeface="Calibri"/>
              </a:rPr>
              <a:t/>
            </a:r>
            <a:br>
              <a:rPr lang="en-US" sz="4800" dirty="0">
                <a:solidFill>
                  <a:schemeClr val="bg1"/>
                </a:solidFill>
                <a:cs typeface="Calibri"/>
              </a:rPr>
            </a:br>
            <a:r>
              <a:rPr lang="en-US" sz="3600" dirty="0" err="1">
                <a:solidFill>
                  <a:schemeClr val="bg1"/>
                </a:solidFill>
                <a:cs typeface="Calibri"/>
              </a:rPr>
              <a:t>i</a:t>
            </a:r>
            <a:r>
              <a:rPr lang="en-US" sz="3600" dirty="0">
                <a:solidFill>
                  <a:schemeClr val="bg1"/>
                </a:solidFill>
                <a:cs typeface="Calibri"/>
              </a:rPr>
              <a:t>) It is rooted in love</a:t>
            </a:r>
          </a:p>
          <a:p>
            <a:pPr algn="ctr">
              <a:spcAft>
                <a:spcPts val="2400"/>
              </a:spcAft>
            </a:pPr>
            <a:r>
              <a:rPr lang="en-US" sz="3600" dirty="0">
                <a:solidFill>
                  <a:schemeClr val="bg1"/>
                </a:solidFill>
                <a:cs typeface="Calibri"/>
              </a:rPr>
              <a:t>ii) It is modelled by Jesus</a:t>
            </a:r>
          </a:p>
          <a:p>
            <a:pPr algn="ctr">
              <a:spcAft>
                <a:spcPts val="2400"/>
              </a:spcAft>
            </a:pPr>
            <a:r>
              <a:rPr lang="en-US" sz="3600" dirty="0">
                <a:solidFill>
                  <a:schemeClr val="bg1"/>
                </a:solidFill>
                <a:cs typeface="Calibri"/>
              </a:rPr>
              <a:t>iii) It is part of our journey</a:t>
            </a:r>
          </a:p>
          <a:p>
            <a:pPr algn="ctr">
              <a:spcAft>
                <a:spcPts val="2400"/>
              </a:spcAft>
            </a:pPr>
            <a:r>
              <a:rPr lang="en-US" sz="3600" dirty="0">
                <a:solidFill>
                  <a:schemeClr val="bg1"/>
                </a:solidFill>
                <a:cs typeface="Calibri"/>
              </a:rPr>
              <a:t>iv) It is God sticking with us</a:t>
            </a:r>
          </a:p>
          <a:p>
            <a:pPr marL="1028700" indent="-1028700" algn="ctr">
              <a:spcAft>
                <a:spcPts val="2400"/>
              </a:spcAft>
              <a:buAutoNum type="romanLcParenR"/>
            </a:pP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Tree>
    <p:extLst>
      <p:ext uri="{BB962C8B-B14F-4D97-AF65-F5344CB8AC3E}">
        <p14:creationId xmlns:p14="http://schemas.microsoft.com/office/powerpoint/2010/main" val="2179474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41408" y="1001445"/>
            <a:ext cx="10239939" cy="1569660"/>
          </a:xfrm>
          <a:prstGeom prst="rect">
            <a:avLst/>
          </a:prstGeom>
        </p:spPr>
        <p:txBody>
          <a:bodyPr wrap="square">
            <a:spAutoFit/>
          </a:bodyPr>
          <a:lstStyle/>
          <a:p>
            <a:pPr algn="ctr">
              <a:spcAft>
                <a:spcPts val="2400"/>
              </a:spcAft>
            </a:pPr>
            <a:r>
              <a:rPr lang="en-US" sz="4800" i="1" dirty="0">
                <a:solidFill>
                  <a:srgbClr val="C7B135"/>
                </a:solidFill>
                <a:cs typeface="Calibri"/>
              </a:rPr>
              <a:t>Patience</a:t>
            </a:r>
            <a:r>
              <a:rPr lang="en-US" sz="4800" dirty="0">
                <a:solidFill>
                  <a:schemeClr val="bg1"/>
                </a:solidFill>
                <a:cs typeface="Calibri"/>
              </a:rPr>
              <a:t/>
            </a:r>
            <a:br>
              <a:rPr lang="en-US" sz="4800" dirty="0">
                <a:solidFill>
                  <a:schemeClr val="bg1"/>
                </a:solidFill>
                <a:cs typeface="Calibri"/>
              </a:rPr>
            </a:br>
            <a:r>
              <a:rPr lang="en-US" sz="4800" dirty="0">
                <a:solidFill>
                  <a:schemeClr val="bg1"/>
                </a:solidFill>
                <a:cs typeface="Calibri"/>
              </a:rPr>
              <a:t> </a:t>
            </a:r>
            <a:endParaRPr lang="en-US" sz="4800" dirty="0">
              <a:solidFill>
                <a:schemeClr val="bg1"/>
              </a:solidFill>
            </a:endParaRPr>
          </a:p>
        </p:txBody>
      </p:sp>
      <p:sp>
        <p:nvSpPr>
          <p:cNvPr id="3" name="Rectangle 2"/>
          <p:cNvSpPr/>
          <p:nvPr/>
        </p:nvSpPr>
        <p:spPr>
          <a:xfrm>
            <a:off x="3288632" y="2277346"/>
            <a:ext cx="6096000" cy="2437206"/>
          </a:xfrm>
          <a:prstGeom prst="rect">
            <a:avLst/>
          </a:prstGeom>
        </p:spPr>
        <p:txBody>
          <a:bodyPr>
            <a:spAutoFit/>
          </a:bodyPr>
          <a:lstStyle/>
          <a:p>
            <a:pPr>
              <a:lnSpc>
                <a:spcPct val="107000"/>
              </a:lnSpc>
              <a:spcAft>
                <a:spcPts val="800"/>
              </a:spcAft>
            </a:pPr>
            <a:r>
              <a:rPr lang="en-GB"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 central reality for Christians is the personal, unalterable, persevering commitment God makes to us. </a:t>
            </a:r>
            <a:endPar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84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04298" y="725896"/>
            <a:ext cx="6423825" cy="5919441"/>
          </a:xfrm>
          <a:prstGeom prst="rect">
            <a:avLst/>
          </a:prstGeom>
        </p:spPr>
        <p:txBody>
          <a:bodyPr wrap="square">
            <a:spAutoFit/>
          </a:bodyPr>
          <a:lstStyle/>
          <a:p>
            <a:pPr algn="ctr"/>
            <a:r>
              <a:rPr lang="en-US" sz="4800" b="1" i="1" dirty="0">
                <a:solidFill>
                  <a:srgbClr val="27735B"/>
                </a:solidFill>
                <a:latin typeface="Calibri"/>
                <a:cs typeface="Calibri"/>
              </a:rPr>
              <a:t>“A Long Obedience </a:t>
            </a:r>
            <a:br>
              <a:rPr lang="en-US" sz="4800" b="1" i="1" dirty="0">
                <a:solidFill>
                  <a:srgbClr val="27735B"/>
                </a:solidFill>
                <a:latin typeface="Calibri"/>
                <a:cs typeface="Calibri"/>
              </a:rPr>
            </a:br>
            <a:r>
              <a:rPr lang="en-US" sz="4800" b="1" i="1" dirty="0">
                <a:solidFill>
                  <a:srgbClr val="27735B"/>
                </a:solidFill>
                <a:latin typeface="Calibri"/>
                <a:cs typeface="Calibri"/>
              </a:rPr>
              <a:t>in the Same Direction” </a:t>
            </a:r>
          </a:p>
          <a:p>
            <a:pPr algn="ctr"/>
            <a:endParaRPr lang="en-US" sz="4800" b="1" i="1" dirty="0">
              <a:solidFill>
                <a:srgbClr val="27735B"/>
              </a:solidFill>
              <a:latin typeface="Calibri"/>
              <a:cs typeface="Calibri"/>
            </a:endParaRPr>
          </a:p>
          <a:p>
            <a:pPr algn="ctr"/>
            <a:r>
              <a:rPr lang="en-US" sz="8000" b="1" i="1" dirty="0">
                <a:solidFill>
                  <a:srgbClr val="27735B"/>
                </a:solidFill>
                <a:latin typeface="Calibri"/>
                <a:cs typeface="Calibri"/>
              </a:rPr>
              <a:t>Patience or </a:t>
            </a:r>
            <a:r>
              <a:rPr lang="en-US" sz="8000" b="1" i="1" dirty="0" err="1">
                <a:solidFill>
                  <a:srgbClr val="27735B"/>
                </a:solidFill>
                <a:latin typeface="Calibri"/>
                <a:cs typeface="Calibri"/>
              </a:rPr>
              <a:t>Perseverence</a:t>
            </a:r>
            <a:endParaRPr lang="en-US" sz="8000" b="1" i="1" dirty="0">
              <a:solidFill>
                <a:srgbClr val="27735B"/>
              </a:solidFill>
              <a:latin typeface="Calibri"/>
              <a:cs typeface="Calibri"/>
            </a:endParaRPr>
          </a:p>
          <a:p>
            <a:pPr algn="ctr"/>
            <a:endParaRPr lang="en-US" sz="3733" dirty="0">
              <a:latin typeface="Calibri"/>
              <a:cs typeface="Calibri"/>
            </a:endParaRPr>
          </a:p>
          <a:p>
            <a:pPr algn="ctr"/>
            <a:endParaRPr lang="en-US" sz="3733" dirty="0">
              <a:latin typeface="Calibri"/>
              <a:cs typeface="Calibri"/>
            </a:endParaRPr>
          </a:p>
        </p:txBody>
      </p:sp>
      <p:pic>
        <p:nvPicPr>
          <p:cNvPr id="4" name="Picture 3" descr="img_7251-scaled.jpg"/>
          <p:cNvPicPr>
            <a:picLocks noChangeAspect="1"/>
          </p:cNvPicPr>
          <p:nvPr/>
        </p:nvPicPr>
        <p:blipFill rotWithShape="1">
          <a:blip r:embed="rId2" cstate="print">
            <a:extLst>
              <a:ext uri="{28A0092B-C50C-407E-A947-70E740481C1C}">
                <a14:useLocalDpi xmlns:a14="http://schemas.microsoft.com/office/drawing/2010/main" val="0"/>
              </a:ext>
            </a:extLst>
          </a:blip>
          <a:srcRect l="19482" r="18019"/>
          <a:stretch/>
        </p:blipFill>
        <p:spPr>
          <a:xfrm>
            <a:off x="0" y="0"/>
            <a:ext cx="4682997" cy="6858000"/>
          </a:xfrm>
          <a:prstGeom prst="rect">
            <a:avLst/>
          </a:prstGeom>
        </p:spPr>
      </p:pic>
    </p:spTree>
    <p:extLst>
      <p:ext uri="{BB962C8B-B14F-4D97-AF65-F5344CB8AC3E}">
        <p14:creationId xmlns:p14="http://schemas.microsoft.com/office/powerpoint/2010/main" val="383904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41408" y="1001445"/>
            <a:ext cx="10239939" cy="6247864"/>
          </a:xfrm>
          <a:prstGeom prst="rect">
            <a:avLst/>
          </a:prstGeom>
        </p:spPr>
        <p:txBody>
          <a:bodyPr wrap="square">
            <a:spAutoFit/>
          </a:bodyPr>
          <a:lstStyle/>
          <a:p>
            <a:pPr algn="ctr">
              <a:spcAft>
                <a:spcPts val="2400"/>
              </a:spcAft>
            </a:pPr>
            <a:r>
              <a:rPr lang="en-US" sz="4800" i="1" dirty="0">
                <a:solidFill>
                  <a:srgbClr val="C7B135"/>
                </a:solidFill>
                <a:cs typeface="Calibri"/>
              </a:rPr>
              <a:t>Patience</a:t>
            </a:r>
            <a:r>
              <a:rPr lang="en-US" sz="4800" dirty="0">
                <a:solidFill>
                  <a:schemeClr val="bg1"/>
                </a:solidFill>
                <a:cs typeface="Calibri"/>
              </a:rPr>
              <a:t/>
            </a:r>
            <a:br>
              <a:rPr lang="en-US" sz="4800" dirty="0">
                <a:solidFill>
                  <a:schemeClr val="bg1"/>
                </a:solidFill>
                <a:cs typeface="Calibri"/>
              </a:rPr>
            </a:br>
            <a:r>
              <a:rPr lang="en-US" sz="3600" dirty="0" err="1">
                <a:solidFill>
                  <a:schemeClr val="bg1"/>
                </a:solidFill>
                <a:cs typeface="Calibri"/>
              </a:rPr>
              <a:t>i</a:t>
            </a:r>
            <a:r>
              <a:rPr lang="en-US" sz="3600" dirty="0">
                <a:solidFill>
                  <a:schemeClr val="bg1"/>
                </a:solidFill>
                <a:cs typeface="Calibri"/>
              </a:rPr>
              <a:t>) It is rooted in love</a:t>
            </a:r>
          </a:p>
          <a:p>
            <a:pPr algn="ctr">
              <a:spcAft>
                <a:spcPts val="2400"/>
              </a:spcAft>
            </a:pPr>
            <a:r>
              <a:rPr lang="en-US" sz="3600" dirty="0">
                <a:solidFill>
                  <a:schemeClr val="bg1"/>
                </a:solidFill>
                <a:cs typeface="Calibri"/>
              </a:rPr>
              <a:t>ii) It is modelled by Jesus</a:t>
            </a:r>
          </a:p>
          <a:p>
            <a:pPr algn="ctr">
              <a:spcAft>
                <a:spcPts val="2400"/>
              </a:spcAft>
            </a:pPr>
            <a:r>
              <a:rPr lang="en-US" sz="3600" dirty="0">
                <a:solidFill>
                  <a:schemeClr val="bg1"/>
                </a:solidFill>
                <a:cs typeface="Calibri"/>
              </a:rPr>
              <a:t>iii) It is part of our journey</a:t>
            </a:r>
          </a:p>
          <a:p>
            <a:pPr algn="ctr">
              <a:spcAft>
                <a:spcPts val="2400"/>
              </a:spcAft>
            </a:pPr>
            <a:r>
              <a:rPr lang="en-US" sz="3600" dirty="0">
                <a:solidFill>
                  <a:schemeClr val="bg1"/>
                </a:solidFill>
                <a:cs typeface="Calibri"/>
              </a:rPr>
              <a:t>iv) It is God sticking with us</a:t>
            </a:r>
          </a:p>
          <a:p>
            <a:pPr marL="1028700" indent="-1028700" algn="ctr">
              <a:spcAft>
                <a:spcPts val="2400"/>
              </a:spcAft>
              <a:buAutoNum type="romanLcParenR"/>
            </a:pP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Tree>
    <p:extLst>
      <p:ext uri="{BB962C8B-B14F-4D97-AF65-F5344CB8AC3E}">
        <p14:creationId xmlns:p14="http://schemas.microsoft.com/office/powerpoint/2010/main" val="24553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1074821" y="1379621"/>
            <a:ext cx="9897980" cy="4955203"/>
          </a:xfrm>
          <a:prstGeom prst="rect">
            <a:avLst/>
          </a:prstGeom>
        </p:spPr>
        <p:txBody>
          <a:bodyPr wrap="square">
            <a:spAutoFit/>
          </a:bodyPr>
          <a:lstStyle/>
          <a:p>
            <a:pPr algn="ctr">
              <a:spcAft>
                <a:spcPts val="2400"/>
              </a:spcAft>
            </a:pPr>
            <a:r>
              <a:rPr lang="en-US" sz="4800" i="1" dirty="0">
                <a:solidFill>
                  <a:srgbClr val="C7B135"/>
                </a:solidFill>
                <a:cs typeface="Calibri"/>
              </a:rPr>
              <a:t>Patience is rooted in love</a:t>
            </a:r>
            <a:r>
              <a:rPr lang="en-US" sz="4800" dirty="0">
                <a:solidFill>
                  <a:schemeClr val="bg1"/>
                </a:solidFill>
                <a:cs typeface="Calibri"/>
              </a:rPr>
              <a:t/>
            </a:r>
            <a:br>
              <a:rPr lang="en-US" sz="4800" dirty="0">
                <a:solidFill>
                  <a:schemeClr val="bg1"/>
                </a:solidFill>
                <a:cs typeface="Calibri"/>
              </a:rPr>
            </a:br>
            <a:r>
              <a:rPr lang="en-US" sz="3600" dirty="0" err="1">
                <a:solidFill>
                  <a:schemeClr val="bg1"/>
                </a:solidFill>
                <a:cs typeface="Calibri"/>
              </a:rPr>
              <a:t>Love</a:t>
            </a:r>
            <a:r>
              <a:rPr lang="en-US" sz="3600" dirty="0">
                <a:solidFill>
                  <a:schemeClr val="bg1"/>
                </a:solidFill>
                <a:cs typeface="Calibri"/>
              </a:rPr>
              <a:t> is patient, love is kind…                                         It keeps no record of wrongs.                                        It always protects, always trusts, always hopes, always perseveres</a:t>
            </a:r>
          </a:p>
          <a:p>
            <a:pPr algn="ctr">
              <a:spcAft>
                <a:spcPts val="2400"/>
              </a:spcAft>
            </a:pPr>
            <a:r>
              <a:rPr lang="en-US" sz="3600" dirty="0">
                <a:solidFill>
                  <a:schemeClr val="bg1"/>
                </a:solidFill>
                <a:cs typeface="Calibri"/>
              </a:rPr>
              <a:t>1 </a:t>
            </a:r>
            <a:r>
              <a:rPr lang="en-US" sz="3600" dirty="0" err="1">
                <a:solidFill>
                  <a:schemeClr val="bg1"/>
                </a:solidFill>
                <a:cs typeface="Calibri"/>
              </a:rPr>
              <a:t>Cor</a:t>
            </a:r>
            <a:r>
              <a:rPr lang="en-US" sz="3600" dirty="0">
                <a:solidFill>
                  <a:schemeClr val="bg1"/>
                </a:solidFill>
                <a:cs typeface="Calibri"/>
              </a:rPr>
              <a:t> 13 v 4-7</a:t>
            </a:r>
          </a:p>
          <a:p>
            <a:pPr algn="ctr"/>
            <a:r>
              <a:rPr lang="en-US" sz="4800" dirty="0">
                <a:solidFill>
                  <a:schemeClr val="bg1"/>
                </a:solidFill>
                <a:cs typeface="Calibri"/>
              </a:rPr>
              <a:t>.</a:t>
            </a:r>
            <a:endParaRPr lang="en-US" sz="4800" dirty="0">
              <a:solidFill>
                <a:schemeClr val="bg1"/>
              </a:solidFill>
            </a:endParaRPr>
          </a:p>
        </p:txBody>
      </p:sp>
    </p:spTree>
    <p:extLst>
      <p:ext uri="{BB962C8B-B14F-4D97-AF65-F5344CB8AC3E}">
        <p14:creationId xmlns:p14="http://schemas.microsoft.com/office/powerpoint/2010/main" val="389615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1074821" y="1379621"/>
            <a:ext cx="9897980" cy="3970318"/>
          </a:xfrm>
          <a:prstGeom prst="rect">
            <a:avLst/>
          </a:prstGeom>
        </p:spPr>
        <p:txBody>
          <a:bodyPr wrap="square">
            <a:spAutoFit/>
          </a:bodyPr>
          <a:lstStyle/>
          <a:p>
            <a:pPr algn="ctr">
              <a:spcAft>
                <a:spcPts val="2400"/>
              </a:spcAft>
            </a:pPr>
            <a:r>
              <a:rPr lang="en-US" sz="4800" i="1" dirty="0">
                <a:solidFill>
                  <a:srgbClr val="C7B135"/>
                </a:solidFill>
                <a:cs typeface="Calibri"/>
              </a:rPr>
              <a:t>Patience is modelled by Jesus</a:t>
            </a:r>
            <a:r>
              <a:rPr lang="en-US" sz="4800" dirty="0">
                <a:solidFill>
                  <a:schemeClr val="bg1"/>
                </a:solidFill>
                <a:cs typeface="Calibri"/>
              </a:rPr>
              <a:t/>
            </a:r>
            <a:br>
              <a:rPr lang="en-US" sz="4800" dirty="0">
                <a:solidFill>
                  <a:schemeClr val="bg1"/>
                </a:solidFill>
                <a:cs typeface="Calibri"/>
              </a:rPr>
            </a:br>
            <a:r>
              <a:rPr lang="en-US" sz="3600" dirty="0">
                <a:solidFill>
                  <a:schemeClr val="bg1"/>
                </a:solidFill>
                <a:cs typeface="Calibri"/>
              </a:rPr>
              <a:t>The Garden of </a:t>
            </a:r>
            <a:r>
              <a:rPr lang="en-US" sz="3600" dirty="0" err="1">
                <a:solidFill>
                  <a:schemeClr val="bg1"/>
                </a:solidFill>
                <a:cs typeface="Calibri"/>
              </a:rPr>
              <a:t>Gethsamene</a:t>
            </a:r>
            <a:r>
              <a:rPr lang="en-US" sz="3600" dirty="0">
                <a:solidFill>
                  <a:schemeClr val="bg1"/>
                </a:solidFill>
                <a:cs typeface="Calibri"/>
              </a:rPr>
              <a:t>   Luke 22 v 39-44.</a:t>
            </a:r>
          </a:p>
          <a:p>
            <a:pPr algn="ctr">
              <a:spcAft>
                <a:spcPts val="2400"/>
              </a:spcAft>
            </a:pPr>
            <a:r>
              <a:rPr lang="en-US" sz="3600" dirty="0">
                <a:solidFill>
                  <a:schemeClr val="bg1"/>
                </a:solidFill>
                <a:cs typeface="Calibri"/>
              </a:rPr>
              <a:t>Calvary Luke 23 v 34</a:t>
            </a:r>
          </a:p>
          <a:p>
            <a:pPr algn="ctr">
              <a:spcAft>
                <a:spcPts val="2400"/>
              </a:spcAft>
            </a:pPr>
            <a:r>
              <a:rPr lang="en-US" sz="3600" dirty="0">
                <a:solidFill>
                  <a:schemeClr val="bg1"/>
                </a:solidFill>
                <a:cs typeface="Calibri"/>
              </a:rPr>
              <a:t>Paul’s testimony .. ‘unlimited patience’ 1 Tim 1 v 16</a:t>
            </a:r>
          </a:p>
          <a:p>
            <a:pPr algn="ctr">
              <a:spcAft>
                <a:spcPts val="2400"/>
              </a:spcAft>
            </a:pPr>
            <a:r>
              <a:rPr lang="en-US" sz="3600" dirty="0">
                <a:solidFill>
                  <a:schemeClr val="bg1"/>
                </a:solidFill>
                <a:cs typeface="Calibri"/>
              </a:rPr>
              <a:t>Available for everyone ..2 Peter 3 v 9</a:t>
            </a:r>
            <a:endParaRPr lang="en-US" sz="3600" dirty="0">
              <a:solidFill>
                <a:schemeClr val="bg1"/>
              </a:solidFill>
            </a:endParaRPr>
          </a:p>
        </p:txBody>
      </p:sp>
    </p:spTree>
    <p:extLst>
      <p:ext uri="{BB962C8B-B14F-4D97-AF65-F5344CB8AC3E}">
        <p14:creationId xmlns:p14="http://schemas.microsoft.com/office/powerpoint/2010/main" val="202604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1074821" y="1379621"/>
            <a:ext cx="9897980" cy="3847207"/>
          </a:xfrm>
          <a:prstGeom prst="rect">
            <a:avLst/>
          </a:prstGeom>
        </p:spPr>
        <p:txBody>
          <a:bodyPr wrap="square">
            <a:spAutoFit/>
          </a:bodyPr>
          <a:lstStyle/>
          <a:p>
            <a:pPr algn="ctr">
              <a:spcAft>
                <a:spcPts val="2400"/>
              </a:spcAft>
            </a:pPr>
            <a:r>
              <a:rPr lang="en-US" sz="4800" i="1" dirty="0">
                <a:solidFill>
                  <a:srgbClr val="C7B135"/>
                </a:solidFill>
                <a:cs typeface="Calibri"/>
              </a:rPr>
              <a:t>Patience is modelled by Jesus</a:t>
            </a:r>
            <a:r>
              <a:rPr lang="en-US" sz="4800" dirty="0">
                <a:solidFill>
                  <a:schemeClr val="bg1"/>
                </a:solidFill>
                <a:cs typeface="Calibri"/>
              </a:rPr>
              <a:t/>
            </a:r>
            <a:br>
              <a:rPr lang="en-US" sz="4800" dirty="0">
                <a:solidFill>
                  <a:schemeClr val="bg1"/>
                </a:solidFill>
                <a:cs typeface="Calibri"/>
              </a:rPr>
            </a:br>
            <a:endParaRPr lang="en-US" sz="4800" dirty="0">
              <a:solidFill>
                <a:schemeClr val="bg1"/>
              </a:solidFill>
              <a:cs typeface="Calibri"/>
            </a:endParaRPr>
          </a:p>
          <a:p>
            <a:pPr algn="ctr">
              <a:spcAft>
                <a:spcPts val="2400"/>
              </a:spcAft>
            </a:pPr>
            <a:r>
              <a:rPr lang="en-US" sz="3600" dirty="0">
                <a:solidFill>
                  <a:schemeClr val="bg1"/>
                </a:solidFill>
                <a:cs typeface="Calibri"/>
              </a:rPr>
              <a:t>He was tempted but was without sin  </a:t>
            </a:r>
            <a:r>
              <a:rPr lang="en-US" sz="3600" dirty="0" err="1">
                <a:solidFill>
                  <a:schemeClr val="bg1"/>
                </a:solidFill>
                <a:cs typeface="Calibri"/>
              </a:rPr>
              <a:t>Hebs</a:t>
            </a:r>
            <a:r>
              <a:rPr lang="en-US" sz="3600" dirty="0">
                <a:solidFill>
                  <a:schemeClr val="bg1"/>
                </a:solidFill>
                <a:cs typeface="Calibri"/>
              </a:rPr>
              <a:t> 4 v 15</a:t>
            </a:r>
          </a:p>
          <a:p>
            <a:pPr algn="ctr">
              <a:spcAft>
                <a:spcPts val="2400"/>
              </a:spcAft>
            </a:pPr>
            <a:r>
              <a:rPr lang="en-US" sz="3600" dirty="0">
                <a:solidFill>
                  <a:schemeClr val="bg1"/>
                </a:solidFill>
                <a:cs typeface="Calibri"/>
              </a:rPr>
              <a:t>For the joy set before him…he endured the cross.. </a:t>
            </a:r>
            <a:r>
              <a:rPr lang="en-US" sz="3600" dirty="0" err="1">
                <a:solidFill>
                  <a:schemeClr val="bg1"/>
                </a:solidFill>
                <a:cs typeface="Calibri"/>
              </a:rPr>
              <a:t>Hebs</a:t>
            </a:r>
            <a:r>
              <a:rPr lang="en-US" sz="3600" dirty="0">
                <a:solidFill>
                  <a:schemeClr val="bg1"/>
                </a:solidFill>
                <a:cs typeface="Calibri"/>
              </a:rPr>
              <a:t> 12 v 2</a:t>
            </a:r>
            <a:endParaRPr lang="en-US" sz="3600" dirty="0">
              <a:solidFill>
                <a:schemeClr val="bg1"/>
              </a:solidFill>
            </a:endParaRPr>
          </a:p>
        </p:txBody>
      </p:sp>
    </p:spTree>
    <p:extLst>
      <p:ext uri="{BB962C8B-B14F-4D97-AF65-F5344CB8AC3E}">
        <p14:creationId xmlns:p14="http://schemas.microsoft.com/office/powerpoint/2010/main" val="245440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1147010" y="1155031"/>
            <a:ext cx="9897980" cy="4955203"/>
          </a:xfrm>
          <a:prstGeom prst="rect">
            <a:avLst/>
          </a:prstGeom>
        </p:spPr>
        <p:txBody>
          <a:bodyPr wrap="square">
            <a:spAutoFit/>
          </a:bodyPr>
          <a:lstStyle/>
          <a:p>
            <a:pPr algn="ctr">
              <a:spcAft>
                <a:spcPts val="2400"/>
              </a:spcAft>
            </a:pPr>
            <a:r>
              <a:rPr lang="en-US" sz="4800" i="1" dirty="0">
                <a:solidFill>
                  <a:srgbClr val="C7B135"/>
                </a:solidFill>
                <a:cs typeface="Calibri"/>
              </a:rPr>
              <a:t>Patience is modelled by Jesus</a:t>
            </a:r>
            <a:r>
              <a:rPr lang="en-US" sz="4800" dirty="0">
                <a:solidFill>
                  <a:schemeClr val="bg1"/>
                </a:solidFill>
                <a:cs typeface="Calibri"/>
              </a:rPr>
              <a:t/>
            </a:r>
            <a:br>
              <a:rPr lang="en-US" sz="4800" dirty="0">
                <a:solidFill>
                  <a:schemeClr val="bg1"/>
                </a:solidFill>
                <a:cs typeface="Calibri"/>
              </a:rPr>
            </a:br>
            <a:endParaRPr lang="en-US" sz="4800" dirty="0">
              <a:solidFill>
                <a:schemeClr val="bg1"/>
              </a:solidFill>
              <a:cs typeface="Calibri"/>
            </a:endParaRPr>
          </a:p>
          <a:p>
            <a:pPr algn="ctr">
              <a:spcAft>
                <a:spcPts val="2400"/>
              </a:spcAft>
            </a:pPr>
            <a:r>
              <a:rPr lang="en-US" sz="3600" dirty="0">
                <a:solidFill>
                  <a:schemeClr val="bg1"/>
                </a:solidFill>
                <a:cs typeface="Calibri"/>
              </a:rPr>
              <a:t>May the Lord direct your hearts                               into God’s love                                                             and Christ’s perseverance                                              2 </a:t>
            </a:r>
            <a:r>
              <a:rPr lang="en-US" sz="3600" dirty="0" err="1">
                <a:solidFill>
                  <a:schemeClr val="bg1"/>
                </a:solidFill>
                <a:cs typeface="Calibri"/>
              </a:rPr>
              <a:t>Thess</a:t>
            </a:r>
            <a:r>
              <a:rPr lang="en-US" sz="3600" dirty="0">
                <a:solidFill>
                  <a:schemeClr val="bg1"/>
                </a:solidFill>
                <a:cs typeface="Calibri"/>
              </a:rPr>
              <a:t> 3 v 5</a:t>
            </a:r>
          </a:p>
          <a:p>
            <a:pPr algn="ctr">
              <a:spcAft>
                <a:spcPts val="2400"/>
              </a:spcAft>
            </a:pPr>
            <a:endParaRPr lang="en-US" sz="3600" dirty="0">
              <a:solidFill>
                <a:schemeClr val="bg1"/>
              </a:solidFill>
            </a:endParaRPr>
          </a:p>
        </p:txBody>
      </p:sp>
    </p:spTree>
    <p:extLst>
      <p:ext uri="{BB962C8B-B14F-4D97-AF65-F5344CB8AC3E}">
        <p14:creationId xmlns:p14="http://schemas.microsoft.com/office/powerpoint/2010/main" val="47450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41408" y="1001445"/>
            <a:ext cx="10239939" cy="6247864"/>
          </a:xfrm>
          <a:prstGeom prst="rect">
            <a:avLst/>
          </a:prstGeom>
        </p:spPr>
        <p:txBody>
          <a:bodyPr wrap="square">
            <a:spAutoFit/>
          </a:bodyPr>
          <a:lstStyle/>
          <a:p>
            <a:pPr algn="ctr">
              <a:spcAft>
                <a:spcPts val="2400"/>
              </a:spcAft>
            </a:pPr>
            <a:r>
              <a:rPr lang="en-US" sz="4800" i="1" dirty="0">
                <a:solidFill>
                  <a:srgbClr val="C7B135"/>
                </a:solidFill>
                <a:cs typeface="Calibri"/>
              </a:rPr>
              <a:t>Patience</a:t>
            </a:r>
            <a:r>
              <a:rPr lang="en-US" sz="4800" dirty="0">
                <a:solidFill>
                  <a:schemeClr val="bg1"/>
                </a:solidFill>
                <a:cs typeface="Calibri"/>
              </a:rPr>
              <a:t/>
            </a:r>
            <a:br>
              <a:rPr lang="en-US" sz="4800" dirty="0">
                <a:solidFill>
                  <a:schemeClr val="bg1"/>
                </a:solidFill>
                <a:cs typeface="Calibri"/>
              </a:rPr>
            </a:br>
            <a:r>
              <a:rPr lang="en-US" sz="3600" dirty="0" err="1">
                <a:solidFill>
                  <a:schemeClr val="bg1"/>
                </a:solidFill>
                <a:cs typeface="Calibri"/>
              </a:rPr>
              <a:t>i</a:t>
            </a:r>
            <a:r>
              <a:rPr lang="en-US" sz="3600" dirty="0">
                <a:solidFill>
                  <a:schemeClr val="bg1"/>
                </a:solidFill>
                <a:cs typeface="Calibri"/>
              </a:rPr>
              <a:t>) It is rooted in love</a:t>
            </a:r>
          </a:p>
          <a:p>
            <a:pPr algn="ctr">
              <a:spcAft>
                <a:spcPts val="2400"/>
              </a:spcAft>
            </a:pPr>
            <a:r>
              <a:rPr lang="en-US" sz="3600" dirty="0">
                <a:solidFill>
                  <a:schemeClr val="bg1"/>
                </a:solidFill>
                <a:cs typeface="Calibri"/>
              </a:rPr>
              <a:t>ii) It is modelled by Jesus</a:t>
            </a:r>
          </a:p>
          <a:p>
            <a:pPr algn="ctr">
              <a:spcAft>
                <a:spcPts val="2400"/>
              </a:spcAft>
            </a:pPr>
            <a:r>
              <a:rPr lang="en-US" sz="3600" dirty="0">
                <a:solidFill>
                  <a:schemeClr val="bg1"/>
                </a:solidFill>
                <a:cs typeface="Calibri"/>
              </a:rPr>
              <a:t>iii) It is part of our journey</a:t>
            </a:r>
          </a:p>
          <a:p>
            <a:pPr algn="ctr">
              <a:spcAft>
                <a:spcPts val="2400"/>
              </a:spcAft>
            </a:pPr>
            <a:r>
              <a:rPr lang="en-US" sz="3600" dirty="0">
                <a:solidFill>
                  <a:schemeClr val="bg1"/>
                </a:solidFill>
                <a:cs typeface="Calibri"/>
              </a:rPr>
              <a:t>iv) It is God sticking with us</a:t>
            </a:r>
          </a:p>
          <a:p>
            <a:pPr marL="1028700" indent="-1028700" algn="ctr">
              <a:spcAft>
                <a:spcPts val="2400"/>
              </a:spcAft>
              <a:buAutoNum type="romanLcParenR"/>
            </a:pPr>
            <a:endParaRPr lang="en-US" sz="4800" dirty="0">
              <a:solidFill>
                <a:schemeClr val="bg1"/>
              </a:solidFill>
              <a:cs typeface="Calibri"/>
            </a:endParaRPr>
          </a:p>
          <a:p>
            <a:pPr algn="ctr"/>
            <a:r>
              <a:rPr lang="en-US" sz="4800" dirty="0">
                <a:solidFill>
                  <a:schemeClr val="bg1"/>
                </a:solidFill>
                <a:cs typeface="Calibri"/>
              </a:rPr>
              <a:t> </a:t>
            </a:r>
            <a:endParaRPr lang="en-US" sz="4800" dirty="0">
              <a:solidFill>
                <a:schemeClr val="bg1"/>
              </a:solidFill>
            </a:endParaRPr>
          </a:p>
        </p:txBody>
      </p:sp>
    </p:spTree>
    <p:extLst>
      <p:ext uri="{BB962C8B-B14F-4D97-AF65-F5344CB8AC3E}">
        <p14:creationId xmlns:p14="http://schemas.microsoft.com/office/powerpoint/2010/main" val="1143292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673</Words>
  <Application>Microsoft Office PowerPoint</Application>
  <PresentationFormat>Widescreen</PresentationFormat>
  <Paragraphs>106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dc:creator>
  <cp:lastModifiedBy>Colin</cp:lastModifiedBy>
  <cp:revision>22</cp:revision>
  <dcterms:created xsi:type="dcterms:W3CDTF">2022-02-16T09:10:10Z</dcterms:created>
  <dcterms:modified xsi:type="dcterms:W3CDTF">2022-02-19T12:31:14Z</dcterms:modified>
</cp:coreProperties>
</file>