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4348" r:id="rId3"/>
  </p:sldMasterIdLst>
  <p:notesMasterIdLst>
    <p:notesMasterId r:id="rId56"/>
  </p:notesMasterIdLst>
  <p:sldIdLst>
    <p:sldId id="256" r:id="rId4"/>
    <p:sldId id="431" r:id="rId5"/>
    <p:sldId id="432" r:id="rId6"/>
    <p:sldId id="433" r:id="rId7"/>
    <p:sldId id="422" r:id="rId8"/>
    <p:sldId id="390" r:id="rId9"/>
    <p:sldId id="398" r:id="rId10"/>
    <p:sldId id="376" r:id="rId11"/>
    <p:sldId id="382" r:id="rId12"/>
    <p:sldId id="428" r:id="rId13"/>
    <p:sldId id="377" r:id="rId14"/>
    <p:sldId id="378" r:id="rId15"/>
    <p:sldId id="381" r:id="rId16"/>
    <p:sldId id="380" r:id="rId17"/>
    <p:sldId id="315" r:id="rId18"/>
    <p:sldId id="415" r:id="rId19"/>
    <p:sldId id="427" r:id="rId20"/>
    <p:sldId id="414" r:id="rId21"/>
    <p:sldId id="416" r:id="rId22"/>
    <p:sldId id="386" r:id="rId23"/>
    <p:sldId id="383" r:id="rId24"/>
    <p:sldId id="384" r:id="rId25"/>
    <p:sldId id="385" r:id="rId26"/>
    <p:sldId id="404" r:id="rId27"/>
    <p:sldId id="399" r:id="rId28"/>
    <p:sldId id="400" r:id="rId29"/>
    <p:sldId id="401" r:id="rId30"/>
    <p:sldId id="429" r:id="rId31"/>
    <p:sldId id="395" r:id="rId32"/>
    <p:sldId id="396" r:id="rId33"/>
    <p:sldId id="418" r:id="rId34"/>
    <p:sldId id="420" r:id="rId35"/>
    <p:sldId id="421" r:id="rId36"/>
    <p:sldId id="423" r:id="rId37"/>
    <p:sldId id="406" r:id="rId38"/>
    <p:sldId id="397" r:id="rId39"/>
    <p:sldId id="393" r:id="rId40"/>
    <p:sldId id="410" r:id="rId41"/>
    <p:sldId id="417" r:id="rId42"/>
    <p:sldId id="411" r:id="rId43"/>
    <p:sldId id="392" r:id="rId44"/>
    <p:sldId id="326" r:id="rId45"/>
    <p:sldId id="314" r:id="rId46"/>
    <p:sldId id="407" r:id="rId47"/>
    <p:sldId id="408" r:id="rId48"/>
    <p:sldId id="409" r:id="rId49"/>
    <p:sldId id="430" r:id="rId50"/>
    <p:sldId id="402" r:id="rId51"/>
    <p:sldId id="403" r:id="rId52"/>
    <p:sldId id="426" r:id="rId53"/>
    <p:sldId id="424" r:id="rId54"/>
    <p:sldId id="425" r:id="rId55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ger Pearce" initials="RP" lastIdx="1" clrIdx="0">
    <p:extLst>
      <p:ext uri="{19B8F6BF-5375-455C-9EA6-DF929625EA0E}">
        <p15:presenceInfo xmlns:p15="http://schemas.microsoft.com/office/powerpoint/2012/main" userId="e211e6dda9429f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0066"/>
    <a:srgbClr val="9966FF"/>
    <a:srgbClr val="800000"/>
    <a:srgbClr val="0033CC"/>
    <a:srgbClr val="FFFF00"/>
    <a:srgbClr val="3366FF"/>
    <a:srgbClr val="3333FF"/>
    <a:srgbClr val="990099"/>
    <a:srgbClr val="C8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38" autoAdjust="0"/>
    <p:restoredTop sz="93370" autoAdjust="0"/>
  </p:normalViewPr>
  <p:slideViewPr>
    <p:cSldViewPr showGuides="1">
      <p:cViewPr varScale="1">
        <p:scale>
          <a:sx n="64" d="100"/>
          <a:sy n="64" d="100"/>
        </p:scale>
        <p:origin x="8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794EDDF-198C-4F22-9099-E92F0A24F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3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4934B7BC-D16B-41D4-9CB6-7B86188C0BCF}" type="slidenum">
              <a:rPr lang="en-US" sz="1200" smtClean="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3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8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01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5E2A5AA6-AB01-4E15-8D5D-2833EE36023B}" type="slidenum">
              <a:rPr lang="en-US" sz="1200" smtClean="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76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6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8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5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87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defRPr/>
            </a:pPr>
            <a:fld id="{7B6E9F3B-AB05-4AD0-A9FF-D0540170707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4924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6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1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794EDDF-198C-4F22-9099-E92F0A24F0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39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794EDDF-198C-4F22-9099-E92F0A24F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2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CBEE3-124C-4210-918A-AD5FA1C242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4C278-316F-4F35-905D-F933C6E588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1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3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3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DABC2-D0BD-49D0-9033-5ED706B787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20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FAB6774D-3F1C-4D63-98F8-45101AF8E4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2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456A527C-1A5A-4D3C-A110-9310C78C8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73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5BAD4364-F79F-4790-BBE8-1F73E7BF70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69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80640909-585D-4BAB-AFD4-18350D04E9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77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BD172ED3-7127-4286-919B-439420987F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457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6D48FEDB-4B1A-4D8C-9BB0-1FD340E440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39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594A131C-3E02-4D72-95F0-4285F10EFF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18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8EE907EE-7200-45A7-9308-4C3557A771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63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C4E4E-70EC-4D75-8D61-725F5FAC97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65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6D3F254F-A01E-4912-97B5-EC7BE32E22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00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E3ADEB01-4A4D-4097-BCB3-B0C1248F7C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55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cs typeface="Arial Unicode MS" charset="0"/>
              </a:defRPr>
            </a:lvl1pPr>
          </a:lstStyle>
          <a:p>
            <a:pPr>
              <a:defRPr/>
            </a:pPr>
            <a:fld id="{9B9EB69B-9E6C-4A9E-A91F-125431655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614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066B425-38A5-59A4-8915-B857DAC6F259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FC7490E-F6C3-DBAB-4E0A-8629F652294D}"/>
              </a:ext>
            </a:extLst>
          </p:cNvPr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F905543D-9674-1E77-018D-F77170D959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8C147574-244E-C829-9630-003F2E463C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4D71FE3F-21DD-360F-51A2-155BD2AB96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5E42C7-90D4-4215-B541-5B43408C06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8375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D95D-6DE7-AAD5-7677-D4C63B30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8B07A-3E43-80A9-BE25-84E0343AF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B0D27-F5AE-36EC-FA3B-ACD7F42E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6D7D8-3943-6392-71F1-3792BF6A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C9DF2-B1B7-6347-D580-C013A124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601EC-8143-4702-84A7-5C004CB5DB3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30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E0B8-A972-7397-0496-A78EB068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A429A-5638-79F2-8D7A-A7165D25E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485C2-042B-AD6F-DCB4-DB51DC95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8B5FD-8D14-ACB4-65FE-5E7B2825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883A2-A48E-2307-24A0-ED5D771C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83351-26B3-4608-8E59-722DF7E49B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13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6986-EE76-8C1A-4480-41A24B4F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C05DB-68A7-4ECE-5CD1-018BE0057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0C224-8961-751F-4A37-F09C6883C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D087B-9D57-4598-5B48-E1B327A1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7D0A1-69A0-71B3-038D-292301DF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43854-2728-86BE-0FBA-CC25D3F3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8CBE3-3FE4-4999-BD32-C7C9081C51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597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36F9-B385-9BF4-0629-02956579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1E8DE-8DBA-FAEB-7EC4-FC66ECB3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D6870-650F-026A-53E3-B61CF3E95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A8A79-10C7-C3A2-8855-D82D5A53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56C4C-0098-AF69-672B-2D40CFA45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C0B89-5D11-12A9-1F17-DFB1CC2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384F97-7298-B3E9-7AE0-86A61525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C0889-B230-6CAD-8B0B-BB57166B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29122-2D5F-41D9-9A59-E567A0E02A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730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049E-A287-A32D-AEF2-7BE73D87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1E777-F655-30DE-FA04-999371DA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94BEB-346D-87F2-F8E5-FEDFEF22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EABDD-A9E8-CC73-3735-07CDD995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FD17F-5CA4-4213-9277-60209E049D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8622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51983-F8AD-0E36-9EE1-6F1FD5A5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A3009-0179-58D4-AFBC-28A63302B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A35D-1DC6-DC08-B473-0CFE1961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90173-F254-484E-8EAA-859034FEDB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301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C7E80-4F83-413B-9DB4-1BF4ACDBC3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81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4CD7-52D4-9F26-6048-A77316C4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5B87D-787A-06FC-3D35-80E90600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07E68-3F15-9D8B-954B-7C83B78A6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CF0C5-618B-D496-B139-D4C9AAEE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1F294-C03E-6E04-CF4C-445ACD68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506CF-5F7E-6056-7DC7-A2564A62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8BB9E-6719-4B1C-BDC0-FA77F28F9B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1235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202F-76AB-2E13-D5A4-909BBB18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09100-637F-2A34-333A-BF8DAC3B7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1EC77-404B-C864-DCAB-4DA3DF61B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66580-52AC-0B7C-6A7C-D1F253FF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6DF55-0C81-45B3-CD51-CC7C3DA2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C0D48-CE64-28D0-BBC6-301F5D91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80CE8-B6C8-4740-BCD9-C7B2E79A25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0094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5C16-365C-D8C7-122B-469EA166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B7372-5C22-8D65-FACE-D4686D794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36505-3F61-5371-B519-0F4D7F35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25B2-F0AC-3146-69AB-D5EE30609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13D05-95AD-99FC-2AFA-22F5FA1C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CFE00-28C2-4DD0-B7B2-1E07537A101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2783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44619D-CFEB-B20E-8633-EAC54C4A5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C50AE-C804-B3D3-4857-8123B58C5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84D0-C99F-FF37-A381-41D3AED4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78361-C6ED-6FBA-B70A-76EE3A80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468DE-B138-8159-B97A-1A30AE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877E0-19DC-47AA-A966-9F49B88DB8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45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401BD-B72E-4007-9FDD-160C1DFC2C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0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62E45-E3FB-46EF-B77A-060E3C1C31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2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2EA6-DBC0-4355-8CA3-6AC870A32E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5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A3F2-3706-44A3-9A57-B13EEC3CB4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1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3EF70-E2DB-4AD5-844C-B4C96193A6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7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D3CC8-2DC1-4F2D-B978-0072BF31B0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9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8753528-2AFB-4FF6-B3B2-433842671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Arial Unicode M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Arial Unicode M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Arial Unicode M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9971512-D1DE-4B00-BB1B-6A264FFF42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EEFA2D-2C8B-F3E9-0F9C-236C181F571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FEAC6B-00E7-5604-7A6A-AB034ECCF93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66AC27B-01E2-A4CF-0BBE-4A9BB57662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57E2CA-81C0-461C-7851-8E430D7815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CBC60B-ACDE-F9F8-8C79-5793B69CEF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E3D05F-3BD6-4235-A919-A18B4DEC6C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24166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04800" y="335845"/>
            <a:ext cx="86756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all people 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 kings &amp; all those in authority, that we may live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peaceful &amp;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This is good, and pleases 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and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there is one God and one mediator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between God &amp; mankind, the man Christ Jesus,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gave himself as a ransom for all people…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and a true &amp; faithful teacher of the Gentiles.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6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38528" y="303579"/>
            <a:ext cx="8635714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 	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all people 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 	for kings &amp; all those in authority, that we may live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peaceful &amp;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 	This is good, and pleases 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who 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and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  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one God &amp; one mediator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between God &amp; mankind,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Christ Jesus, who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  gave himself as a ransom for all people…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true &amp; faithful teacher of the Gentiles.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B95D7-842D-ECD5-E6DA-E0D4155B88EE}"/>
              </a:ext>
            </a:extLst>
          </p:cNvPr>
          <p:cNvSpPr/>
          <p:nvPr/>
        </p:nvSpPr>
        <p:spPr bwMode="auto">
          <a:xfrm>
            <a:off x="0" y="-1"/>
            <a:ext cx="9143999" cy="388620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D505E-1F2B-FCB1-6036-9ECCA21B1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05" y="0"/>
            <a:ext cx="5129787" cy="38862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E16030-0F6D-C78E-1B4A-2F0205519DCF}"/>
              </a:ext>
            </a:extLst>
          </p:cNvPr>
          <p:cNvSpPr/>
          <p:nvPr/>
        </p:nvSpPr>
        <p:spPr bwMode="auto">
          <a:xfrm>
            <a:off x="609600" y="3615127"/>
            <a:ext cx="8395872" cy="2057400"/>
          </a:xfrm>
          <a:prstGeom prst="ellipse">
            <a:avLst/>
          </a:prstGeom>
          <a:noFill/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3FBAA6-95DA-E7D5-EE14-B5689E27C803}"/>
              </a:ext>
            </a:extLst>
          </p:cNvPr>
          <p:cNvSpPr txBox="1"/>
          <p:nvPr/>
        </p:nvSpPr>
        <p:spPr>
          <a:xfrm>
            <a:off x="381000" y="1066800"/>
            <a:ext cx="80846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God 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mediator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GB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etween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&amp; mankind, 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Christ Jesus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gave himself as 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ransom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79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935EFD-9252-E6FF-2E56-E813944A5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4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4683F-EFB0-A78E-95DA-37B509443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647700"/>
            <a:ext cx="9889067" cy="5562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C0535-BE15-2F86-824B-B7184F93ACE3}"/>
              </a:ext>
            </a:extLst>
          </p:cNvPr>
          <p:cNvSpPr/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9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7239000"/>
            <a:ext cx="7772400" cy="1143000"/>
          </a:xfrm>
        </p:spPr>
        <p:txBody>
          <a:bodyPr/>
          <a:lstStyle/>
          <a:p>
            <a:r>
              <a:rPr lang="en-GB"/>
              <a:t>Jerusalem today 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A23EA-2540-E255-EC98-1FEDCC06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0" y="0"/>
            <a:ext cx="11207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85DEBE-125F-FEC6-0D4F-18CCD4FA6493}"/>
              </a:ext>
            </a:extLst>
          </p:cNvPr>
          <p:cNvSpPr/>
          <p:nvPr/>
        </p:nvSpPr>
        <p:spPr bwMode="auto">
          <a:xfrm>
            <a:off x="275379" y="4191000"/>
            <a:ext cx="8593242" cy="1219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pitchFamily="34" charset="-128"/>
            </a:endParaRPr>
          </a:p>
        </p:txBody>
      </p:sp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81000" y="56138"/>
            <a:ext cx="8599488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 	I urge, then, first of all, that 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petitions, prayers, intercession</a:t>
            </a:r>
          </a:p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thanksgiving be made for all people 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 	for kings &amp; all those in authority, that we may live peaceful and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 	This is good, and pleases 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and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 	For there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God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mediator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between God &amp; mankind,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Christ Jesus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gave himself 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ransom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all people…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 	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and a true &amp; faithful teacher of the Gentiles.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D93EF2-9CFB-4B62-3541-3FEC942A64D0}"/>
              </a:ext>
            </a:extLst>
          </p:cNvPr>
          <p:cNvSpPr/>
          <p:nvPr/>
        </p:nvSpPr>
        <p:spPr bwMode="auto">
          <a:xfrm>
            <a:off x="606542" y="1163062"/>
            <a:ext cx="7924800" cy="1219200"/>
          </a:xfrm>
          <a:prstGeom prst="ellipse">
            <a:avLst/>
          </a:prstGeom>
          <a:noFill/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3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81000" y="355223"/>
            <a:ext cx="85994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kings &amp; all those in authority, that we may live peaceful and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good, and pleases 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wants 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 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there is one God &amp; one mediator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between God &amp; mankind, the man Christ Jesus,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gave himself as a ransom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and a true &amp; faithful teacher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Gentiles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3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81000" y="355223"/>
            <a:ext cx="859948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kings &amp; all those in authority, that we may live peaceful and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good, and pleases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   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come to a knowledge of the truth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there is one God &amp; one mediator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between God &amp; mankind, the man Christ Jesus,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gave himself as a ransom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and a true &amp; faithful teacher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Gentiles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C42570-7473-4C79-0DC5-749C9D8D84A5}"/>
              </a:ext>
            </a:extLst>
          </p:cNvPr>
          <p:cNvSpPr/>
          <p:nvPr/>
        </p:nvSpPr>
        <p:spPr bwMode="auto">
          <a:xfrm>
            <a:off x="609600" y="3023442"/>
            <a:ext cx="7924800" cy="1319957"/>
          </a:xfrm>
          <a:prstGeom prst="ellipse">
            <a:avLst/>
          </a:prstGeom>
          <a:noFill/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77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81000" y="355223"/>
            <a:ext cx="859948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all people 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2 	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kings &amp; all those in authority,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we may live peaceful and quiet lives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 	This is good, and pleases 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and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 	For there is one God &amp; one mediator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between God &amp; mankind, the man Christ Jesus,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gave himself as a ransom for all people…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 	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and a true &amp; faithful teacher of the Gentiles.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C42570-7473-4C79-0DC5-749C9D8D84A5}"/>
              </a:ext>
            </a:extLst>
          </p:cNvPr>
          <p:cNvSpPr/>
          <p:nvPr/>
        </p:nvSpPr>
        <p:spPr bwMode="auto">
          <a:xfrm>
            <a:off x="838200" y="1828800"/>
            <a:ext cx="7239000" cy="1371600"/>
          </a:xfrm>
          <a:prstGeom prst="ellipse">
            <a:avLst/>
          </a:prstGeom>
          <a:noFill/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97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E9C3F-1FCF-D419-ED49-65EBFB0B9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75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8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990E31-6165-F1B4-EFBD-ACE7B159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-4997"/>
            <a:ext cx="6827945" cy="383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70AA0-2BB1-ED00-88C7-D9A2F9B2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7841500" cy="3343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7C960-C97A-DF3F-5440-C83A1853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32766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Trebuchet MS" pitchFamily="34" charset="0"/>
              </a:rPr>
              <a:t>Emperor Nero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rebuchet MS" pitchFamily="34" charset="0"/>
              </a:rPr>
              <a:t>Dictator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Rome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AD 54-60</a:t>
            </a:r>
          </a:p>
        </p:txBody>
      </p:sp>
    </p:spTree>
    <p:extLst>
      <p:ext uri="{BB962C8B-B14F-4D97-AF65-F5344CB8AC3E}">
        <p14:creationId xmlns:p14="http://schemas.microsoft.com/office/powerpoint/2010/main" val="27196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C526F-593E-F1BA-86AC-A9E943A09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12492"/>
            <a:ext cx="5511800" cy="3661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93BE5-9E65-65B5-0C36-2692B17CB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1410"/>
            <a:ext cx="5410200" cy="3212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B3A51B-FCAF-6EF5-3EE5-84B852853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32766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Trebuchet MS" pitchFamily="34" charset="0"/>
              </a:rPr>
              <a:t>Kim Jong Un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rebuchet MS" pitchFamily="34" charset="0"/>
              </a:rPr>
              <a:t>Dictator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North Korea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2011 -  ?</a:t>
            </a:r>
          </a:p>
        </p:txBody>
      </p:sp>
    </p:spTree>
    <p:extLst>
      <p:ext uri="{BB962C8B-B14F-4D97-AF65-F5344CB8AC3E}">
        <p14:creationId xmlns:p14="http://schemas.microsoft.com/office/powerpoint/2010/main" val="19346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42B5-11E8-EAD0-08F2-193F00A5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174" y="0"/>
            <a:ext cx="6165225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473E3-8BA3-607F-389C-462734B6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32766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Trebuchet MS" pitchFamily="34" charset="0"/>
              </a:rPr>
              <a:t>Paul </a:t>
            </a:r>
            <a:r>
              <a:rPr lang="en-US" sz="3600" dirty="0" err="1">
                <a:solidFill>
                  <a:srgbClr val="000066"/>
                </a:solidFill>
                <a:latin typeface="Trebuchet MS" pitchFamily="34" charset="0"/>
              </a:rPr>
              <a:t>Biya</a:t>
            </a:r>
            <a:endParaRPr lang="en-US" sz="3600" dirty="0">
              <a:solidFill>
                <a:srgbClr val="000066"/>
              </a:solidFill>
              <a:latin typeface="Trebuchet MS" pitchFamily="34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rebuchet MS" pitchFamily="34" charset="0"/>
              </a:rPr>
              <a:t>Dictator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Cameroon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1982 - 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576D4-4A51-6869-AFA9-C23BCE3A34D7}"/>
              </a:ext>
            </a:extLst>
          </p:cNvPr>
          <p:cNvSpPr/>
          <p:nvPr/>
        </p:nvSpPr>
        <p:spPr bwMode="auto">
          <a:xfrm>
            <a:off x="3428999" y="3657600"/>
            <a:ext cx="6281399" cy="228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47810-A03A-76C7-DB5A-117721DD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901"/>
            <a:ext cx="5581336" cy="31240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1252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B8596-E003-DDB2-6337-6FC73448A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9" y="0"/>
            <a:ext cx="5689601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629A4-02D4-30DD-EAE5-2BB63441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6096000" cy="405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45EF7-32A8-5422-D73D-C56C3AFD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4" y="609600"/>
            <a:ext cx="32766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Trebuchet MS" pitchFamily="34" charset="0"/>
              </a:rPr>
              <a:t>Ali Khamenei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rebuchet MS" pitchFamily="34" charset="0"/>
              </a:rPr>
              <a:t>Dictator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Iran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rebuchet MS" pitchFamily="34" charset="0"/>
              </a:rPr>
              <a:t>1989 -  ?</a:t>
            </a:r>
          </a:p>
        </p:txBody>
      </p:sp>
    </p:spTree>
    <p:extLst>
      <p:ext uri="{BB962C8B-B14F-4D97-AF65-F5344CB8AC3E}">
        <p14:creationId xmlns:p14="http://schemas.microsoft.com/office/powerpoint/2010/main" val="508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1F0D3-57AC-424C-601B-020EC1DB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219" y="3276600"/>
            <a:ext cx="5831782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7893FA-7944-4CF3-6705-C48AC7F41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17" y="0"/>
            <a:ext cx="4910773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C87BC-B495-9692-F259-4EDAF131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171" y="0"/>
            <a:ext cx="5851071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70187-F1CC-9035-E4D0-C7343FAA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6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1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BABDC-816A-AE06-1878-B572ACE62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33" y="0"/>
            <a:ext cx="1038966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85DA63-F0A3-C07A-4C3C-0D339ABD33F8}"/>
              </a:ext>
            </a:extLst>
          </p:cNvPr>
          <p:cNvSpPr txBox="1"/>
          <p:nvPr/>
        </p:nvSpPr>
        <p:spPr>
          <a:xfrm>
            <a:off x="152400" y="3748208"/>
            <a:ext cx="8839200" cy="3108543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was something that felt different on this trip —to be expected after almost 8 years of living in Mexico—the sense of looking in on ‘first world’ problems from outside. The common perception in Mexico is that life in the UK — or any other ‘richer’ country — is more desirable than living in Mexico. 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we didn’t see it that way on this trip. 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BABDC-816A-AE06-1878-B572ACE62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33" y="0"/>
            <a:ext cx="1038966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85DA63-F0A3-C07A-4C3C-0D339ABD33F8}"/>
              </a:ext>
            </a:extLst>
          </p:cNvPr>
          <p:cNvSpPr txBox="1"/>
          <p:nvPr/>
        </p:nvSpPr>
        <p:spPr>
          <a:xfrm>
            <a:off x="381000" y="3657600"/>
            <a:ext cx="8763000" cy="3108543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True, infrastructure, health services &amp; education may be more established, perhaps fairer, but there are still cultural weaknesses, social downfalls &amp; </a:t>
            </a:r>
            <a:r>
              <a:rPr lang="en-GB" dirty="0" err="1"/>
              <a:t>ideol-ogical</a:t>
            </a:r>
            <a:r>
              <a:rPr lang="en-GB" dirty="0"/>
              <a:t> challenges that make life hard for individuals. </a:t>
            </a:r>
            <a:r>
              <a:rPr lang="en-GB" b="1" dirty="0">
                <a:solidFill>
                  <a:srgbClr val="FFFF00"/>
                </a:solidFill>
              </a:rPr>
              <a:t>Each country &amp; culture has its own problems</a:t>
            </a:r>
            <a:r>
              <a:rPr lang="en-GB" dirty="0"/>
              <a:t>, </a:t>
            </a:r>
          </a:p>
          <a:p>
            <a:r>
              <a:rPr lang="en-GB" dirty="0"/>
              <a:t>&amp; at their core — no matter what part of the world— we find the same causes: sin, brokenness &amp; evil. </a:t>
            </a:r>
          </a:p>
        </p:txBody>
      </p:sp>
    </p:spTree>
    <p:extLst>
      <p:ext uri="{BB962C8B-B14F-4D97-AF65-F5344CB8AC3E}">
        <p14:creationId xmlns:p14="http://schemas.microsoft.com/office/powerpoint/2010/main" val="707081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BABDC-816A-AE06-1878-B572ACE62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33" y="0"/>
            <a:ext cx="1038966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85DA63-F0A3-C07A-4C3C-0D339ABD33F8}"/>
              </a:ext>
            </a:extLst>
          </p:cNvPr>
          <p:cNvSpPr txBox="1"/>
          <p:nvPr/>
        </p:nvSpPr>
        <p:spPr>
          <a:xfrm>
            <a:off x="152399" y="3718227"/>
            <a:ext cx="8839200" cy="3108543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To all of these problems </a:t>
            </a:r>
            <a:r>
              <a:rPr lang="en-GB" b="1" dirty="0">
                <a:solidFill>
                  <a:srgbClr val="FFFF00"/>
                </a:solidFill>
              </a:rPr>
              <a:t>the only really satisfying answer comes in Jesus Christ</a:t>
            </a:r>
            <a:r>
              <a:rPr lang="en-GB" dirty="0"/>
              <a:t>. But somehow, during our visit, listening to your stories, </a:t>
            </a:r>
            <a:r>
              <a:rPr lang="en-GB" b="1" dirty="0">
                <a:solidFill>
                  <a:srgbClr val="FFFF00"/>
                </a:solidFill>
              </a:rPr>
              <a:t>we felt that living &amp; sharing the Gospel </a:t>
            </a:r>
            <a:r>
              <a:rPr lang="en-GB" b="1" u="sng" dirty="0">
                <a:solidFill>
                  <a:srgbClr val="FFFF00"/>
                </a:solidFill>
              </a:rPr>
              <a:t>where you are </a:t>
            </a:r>
            <a:r>
              <a:rPr lang="en-GB" b="1" dirty="0">
                <a:solidFill>
                  <a:srgbClr val="FFFF00"/>
                </a:solidFill>
              </a:rPr>
              <a:t>is harder</a:t>
            </a:r>
            <a:r>
              <a:rPr lang="en-GB" dirty="0"/>
              <a:t>.</a:t>
            </a:r>
          </a:p>
          <a:p>
            <a:r>
              <a:rPr lang="en-GB" dirty="0"/>
              <a:t>So we left with a sense that we have the easier task, &amp; with a real burden to pray </a:t>
            </a:r>
          </a:p>
          <a:p>
            <a:r>
              <a:rPr lang="en-GB" dirty="0"/>
              <a:t>for you &amp; the church in your part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84207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547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57212" y="685800"/>
            <a:ext cx="859948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:8-10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Therefore I want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everywhere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 up holy hands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without anger or disputing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BA601-1FCA-B81E-97D9-F92DAF30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178790"/>
            <a:ext cx="5029200" cy="3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85523-645B-B9F5-F1E2-BDA063CB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857500"/>
            <a:ext cx="5867400" cy="293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17A54-3DCA-FE59-6DCF-24A6DDFC0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304800"/>
            <a:ext cx="3695700" cy="2430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FDFFC-A927-DD7B-651A-79F42ED6A825}"/>
              </a:ext>
            </a:extLst>
          </p:cNvPr>
          <p:cNvSpPr txBox="1"/>
          <p:nvPr/>
        </p:nvSpPr>
        <p:spPr>
          <a:xfrm>
            <a:off x="1981200" y="5791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Mission@NMBC</a:t>
            </a:r>
            <a:endParaRPr lang="en-GB" sz="3600" b="1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8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44512" y="304800"/>
            <a:ext cx="859948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I also want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dress modestly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with decency and propriety,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adorning themselves,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with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elaborate hairstyles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gold or pearls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expensive clothes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           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with good deeds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appropriate for women who profess to worship God.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60D03-9863-38C2-17A8-36A74161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3879106"/>
            <a:ext cx="4333876" cy="26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96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B28E2-CB81-E4EC-576A-4519ED9F6A0B}"/>
              </a:ext>
            </a:extLst>
          </p:cNvPr>
          <p:cNvSpPr txBox="1"/>
          <p:nvPr/>
        </p:nvSpPr>
        <p:spPr>
          <a:xfrm>
            <a:off x="957440" y="207020"/>
            <a:ext cx="72291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rebuchet MS" panose="020B0603020202020204" pitchFamily="34" charset="0"/>
              </a:rPr>
              <a:t>How does a letter written to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969172-9D2C-3A3F-8831-9A35E7444F30}"/>
              </a:ext>
            </a:extLst>
          </p:cNvPr>
          <p:cNvGrpSpPr/>
          <p:nvPr/>
        </p:nvGrpSpPr>
        <p:grpSpPr>
          <a:xfrm>
            <a:off x="957441" y="843676"/>
            <a:ext cx="7229117" cy="2585324"/>
            <a:chOff x="933452" y="1474763"/>
            <a:chExt cx="7229117" cy="25853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956586-6F35-50DB-3103-97E3D9484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351" y="1474763"/>
              <a:ext cx="4600218" cy="25853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022CBB-B1A7-F5B4-F879-AE6B74ED4382}"/>
                </a:ext>
              </a:extLst>
            </p:cNvPr>
            <p:cNvSpPr txBox="1"/>
            <p:nvPr/>
          </p:nvSpPr>
          <p:spPr>
            <a:xfrm>
              <a:off x="933452" y="1474764"/>
              <a:ext cx="2628900" cy="258532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GB" sz="4400" dirty="0">
                <a:latin typeface="Trebuchet MS" panose="020B0603020202020204" pitchFamily="34" charset="0"/>
              </a:endParaRPr>
            </a:p>
            <a:p>
              <a:r>
                <a:rPr lang="en-GB" sz="3200" dirty="0">
                  <a:latin typeface="Trebuchet MS" panose="020B0603020202020204" pitchFamily="34" charset="0"/>
                </a:rPr>
                <a:t>1</a:t>
              </a:r>
              <a:r>
                <a:rPr lang="en-GB" sz="3200" baseline="30000" dirty="0">
                  <a:latin typeface="Trebuchet MS" panose="020B0603020202020204" pitchFamily="34" charset="0"/>
                </a:rPr>
                <a:t>st</a:t>
              </a:r>
              <a:r>
                <a:rPr lang="en-GB" sz="3200" dirty="0">
                  <a:latin typeface="Trebuchet MS" panose="020B0603020202020204" pitchFamily="34" charset="0"/>
                </a:rPr>
                <a:t> century</a:t>
              </a:r>
            </a:p>
            <a:p>
              <a:pPr algn="r"/>
              <a:r>
                <a:rPr lang="en-GB" sz="3200" dirty="0">
                  <a:latin typeface="Trebuchet MS" panose="020B0603020202020204" pitchFamily="34" charset="0"/>
                </a:rPr>
                <a:t>Ephesus</a:t>
              </a:r>
            </a:p>
            <a:p>
              <a:endParaRPr lang="en-GB" sz="54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441F2-3A79-E3E0-D9CF-CAAF55FA319B}"/>
              </a:ext>
            </a:extLst>
          </p:cNvPr>
          <p:cNvGrpSpPr/>
          <p:nvPr/>
        </p:nvGrpSpPr>
        <p:grpSpPr>
          <a:xfrm>
            <a:off x="957441" y="4169417"/>
            <a:ext cx="7229117" cy="2990142"/>
            <a:chOff x="957441" y="4169417"/>
            <a:chExt cx="7229117" cy="29901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A565B6-9F62-9F4C-9A9E-16B563DB4A95}"/>
                </a:ext>
              </a:extLst>
            </p:cNvPr>
            <p:cNvSpPr txBox="1"/>
            <p:nvPr/>
          </p:nvSpPr>
          <p:spPr>
            <a:xfrm>
              <a:off x="957441" y="4169417"/>
              <a:ext cx="2628900" cy="2585323"/>
            </a:xfrm>
            <a:prstGeom prst="rect">
              <a:avLst/>
            </a:prstGeom>
            <a:solidFill>
              <a:srgbClr val="9966FF"/>
            </a:solidFill>
          </p:spPr>
          <p:txBody>
            <a:bodyPr wrap="square" rtlCol="0">
              <a:spAutoFit/>
            </a:bodyPr>
            <a:lstStyle/>
            <a:p>
              <a:endParaRPr lang="en-GB" sz="4400" dirty="0">
                <a:latin typeface="Trebuchet MS" panose="020B0603020202020204" pitchFamily="34" charset="0"/>
              </a:endParaRPr>
            </a:p>
            <a:p>
              <a:r>
                <a:rPr lang="en-GB" sz="3200" dirty="0">
                  <a:latin typeface="Trebuchet MS" panose="020B0603020202020204" pitchFamily="34" charset="0"/>
                </a:rPr>
                <a:t>21</a:t>
              </a:r>
              <a:r>
                <a:rPr lang="en-GB" sz="3200" baseline="30000" dirty="0">
                  <a:latin typeface="Trebuchet MS" panose="020B0603020202020204" pitchFamily="34" charset="0"/>
                </a:rPr>
                <a:t>st</a:t>
              </a:r>
              <a:r>
                <a:rPr lang="en-GB" sz="3200" dirty="0">
                  <a:latin typeface="Trebuchet MS" panose="020B0603020202020204" pitchFamily="34" charset="0"/>
                </a:rPr>
                <a:t> century</a:t>
              </a:r>
            </a:p>
            <a:p>
              <a:pPr algn="r"/>
              <a:r>
                <a:rPr lang="en-GB" sz="3200" dirty="0">
                  <a:latin typeface="Trebuchet MS" panose="020B0603020202020204" pitchFamily="34" charset="0"/>
                </a:rPr>
                <a:t>London</a:t>
              </a:r>
            </a:p>
            <a:p>
              <a:endParaRPr lang="en-GB" sz="5400" dirty="0">
                <a:latin typeface="Trebuchet MS" panose="020B0603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83C371-7E1D-42FB-14AB-FB1248358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340" y="4169417"/>
              <a:ext cx="4600218" cy="299014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F7DFD-399C-C9C3-9915-1FC59714F9D9}"/>
              </a:ext>
            </a:extLst>
          </p:cNvPr>
          <p:cNvSpPr/>
          <p:nvPr/>
        </p:nvSpPr>
        <p:spPr bwMode="auto">
          <a:xfrm>
            <a:off x="3586340" y="6754740"/>
            <a:ext cx="4719460" cy="4048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87D80-E859-5D59-66D5-9CEFDECABF4B}"/>
              </a:ext>
            </a:extLst>
          </p:cNvPr>
          <p:cNvSpPr txBox="1"/>
          <p:nvPr/>
        </p:nvSpPr>
        <p:spPr>
          <a:xfrm>
            <a:off x="957440" y="3480880"/>
            <a:ext cx="7229118" cy="584775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rebuchet MS" panose="020B0603020202020204" pitchFamily="34" charset="0"/>
              </a:rPr>
              <a:t>            become relevant for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6201DD-0E00-229D-66C4-F7AD4AA51B56}"/>
              </a:ext>
            </a:extLst>
          </p:cNvPr>
          <p:cNvSpPr txBox="1"/>
          <p:nvPr/>
        </p:nvSpPr>
        <p:spPr>
          <a:xfrm>
            <a:off x="5488870" y="4651601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latin typeface="Trebuchet MS" panose="020B06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85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72256" y="609600"/>
            <a:ext cx="8599488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2:8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Therefore I want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men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verywhere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pray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 up holy hands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endParaRPr lang="en-GB" sz="3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anger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disputing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6D5A12-7082-C1C2-DD02-2CE30259C118}"/>
              </a:ext>
            </a:extLst>
          </p:cNvPr>
          <p:cNvGrpSpPr/>
          <p:nvPr/>
        </p:nvGrpSpPr>
        <p:grpSpPr>
          <a:xfrm>
            <a:off x="533400" y="1253007"/>
            <a:ext cx="8077200" cy="1676400"/>
            <a:chOff x="533400" y="1253007"/>
            <a:chExt cx="8077200" cy="1676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277423-812B-BC2C-4C87-71AE00E9720D}"/>
                </a:ext>
              </a:extLst>
            </p:cNvPr>
            <p:cNvSpPr txBox="1"/>
            <p:nvPr/>
          </p:nvSpPr>
          <p:spPr>
            <a:xfrm>
              <a:off x="5105400" y="1433446"/>
              <a:ext cx="3505200" cy="1323439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unchanging principle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6F6BAF-688D-6EEE-B430-CA5640AE8CDC}"/>
                </a:ext>
              </a:extLst>
            </p:cNvPr>
            <p:cNvSpPr/>
            <p:nvPr/>
          </p:nvSpPr>
          <p:spPr bwMode="auto">
            <a:xfrm>
              <a:off x="533400" y="1253007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FC6DDD-9574-5515-A68E-786B12956DEC}"/>
              </a:ext>
            </a:extLst>
          </p:cNvPr>
          <p:cNvGrpSpPr/>
          <p:nvPr/>
        </p:nvGrpSpPr>
        <p:grpSpPr>
          <a:xfrm>
            <a:off x="554636" y="4821280"/>
            <a:ext cx="8074702" cy="1676400"/>
            <a:chOff x="554636" y="4821280"/>
            <a:chExt cx="8074702" cy="1676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9E3D83-7745-E8CA-06FF-D76372B5AA70}"/>
                </a:ext>
              </a:extLst>
            </p:cNvPr>
            <p:cNvSpPr txBox="1"/>
            <p:nvPr/>
          </p:nvSpPr>
          <p:spPr>
            <a:xfrm>
              <a:off x="5105400" y="4956468"/>
              <a:ext cx="3502702" cy="1323439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unchanging principle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937C47-83E5-F28E-0BCF-0ADDB16CE388}"/>
                </a:ext>
              </a:extLst>
            </p:cNvPr>
            <p:cNvSpPr/>
            <p:nvPr/>
          </p:nvSpPr>
          <p:spPr bwMode="auto">
            <a:xfrm>
              <a:off x="554636" y="4821280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A49E9C-E894-BB54-878C-FBDDEB02B47D}"/>
              </a:ext>
            </a:extLst>
          </p:cNvPr>
          <p:cNvGrpSpPr/>
          <p:nvPr/>
        </p:nvGrpSpPr>
        <p:grpSpPr>
          <a:xfrm>
            <a:off x="554636" y="3034472"/>
            <a:ext cx="8074702" cy="1676400"/>
            <a:chOff x="554636" y="3034472"/>
            <a:chExt cx="8074702" cy="16764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8F90A1-140E-E7AC-CABF-B5E8C3BF53AB}"/>
                </a:ext>
              </a:extLst>
            </p:cNvPr>
            <p:cNvSpPr txBox="1"/>
            <p:nvPr/>
          </p:nvSpPr>
          <p:spPr>
            <a:xfrm>
              <a:off x="5102902" y="3244602"/>
              <a:ext cx="3505200" cy="1323439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changing </a:t>
              </a:r>
            </a:p>
            <a:p>
              <a:pPr algn="ctr"/>
              <a:r>
                <a:rPr lang="en-GB" sz="4000" dirty="0"/>
                <a:t>culture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4B342D-ED22-20AD-DD79-77D4D453C222}"/>
                </a:ext>
              </a:extLst>
            </p:cNvPr>
            <p:cNvSpPr/>
            <p:nvPr/>
          </p:nvSpPr>
          <p:spPr bwMode="auto">
            <a:xfrm>
              <a:off x="554636" y="3034472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5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72256" y="578093"/>
            <a:ext cx="859948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2:9-10	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533400" lvl="0" indent="-533400">
              <a:tabLst>
                <a:tab pos="533400" algn="l"/>
              </a:tabLst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also want </a:t>
            </a:r>
            <a:r>
              <a:rPr lang="en-GB" sz="2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women</a:t>
            </a:r>
            <a:endParaRPr lang="en-GB" sz="2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lvl="0" indent="-533400">
              <a:tabLst>
                <a:tab pos="533400" algn="l"/>
              </a:tabLst>
              <a:defRPr/>
            </a:pP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to dress modestly, with </a:t>
            </a:r>
          </a:p>
          <a:p>
            <a:pPr marL="533400" lvl="0" indent="-533400">
              <a:tabLst>
                <a:tab pos="533400" algn="l"/>
              </a:tabLst>
              <a:defRPr/>
            </a:pP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decency &amp; propriety,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endParaRPr lang="en-GB" sz="1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adorning themselves, not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with elaborate hairstyles or gold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lang="en-GB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or pearls or expensive clothes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533400" marR="0" lvl="0" indent="-5334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3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but with good deeds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6D5A12-7082-C1C2-DD02-2CE30259C118}"/>
              </a:ext>
            </a:extLst>
          </p:cNvPr>
          <p:cNvGrpSpPr/>
          <p:nvPr/>
        </p:nvGrpSpPr>
        <p:grpSpPr>
          <a:xfrm>
            <a:off x="533400" y="1253007"/>
            <a:ext cx="8077200" cy="1676400"/>
            <a:chOff x="533400" y="1253007"/>
            <a:chExt cx="8077200" cy="1676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277423-812B-BC2C-4C87-71AE00E9720D}"/>
                </a:ext>
              </a:extLst>
            </p:cNvPr>
            <p:cNvSpPr txBox="1"/>
            <p:nvPr/>
          </p:nvSpPr>
          <p:spPr>
            <a:xfrm>
              <a:off x="5562600" y="1433446"/>
              <a:ext cx="3048000" cy="1323439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rPr>
                <a:t>unchanging principle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6F6BAF-688D-6EEE-B430-CA5640AE8CDC}"/>
                </a:ext>
              </a:extLst>
            </p:cNvPr>
            <p:cNvSpPr/>
            <p:nvPr/>
          </p:nvSpPr>
          <p:spPr bwMode="auto">
            <a:xfrm>
              <a:off x="533400" y="1253007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pitchFamily="34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FC6DDD-9574-5515-A68E-786B12956DEC}"/>
              </a:ext>
            </a:extLst>
          </p:cNvPr>
          <p:cNvGrpSpPr/>
          <p:nvPr/>
        </p:nvGrpSpPr>
        <p:grpSpPr>
          <a:xfrm>
            <a:off x="554636" y="4821280"/>
            <a:ext cx="8074702" cy="1676400"/>
            <a:chOff x="554636" y="4821280"/>
            <a:chExt cx="8074702" cy="1676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9E3D83-7745-E8CA-06FF-D76372B5AA70}"/>
                </a:ext>
              </a:extLst>
            </p:cNvPr>
            <p:cNvSpPr txBox="1"/>
            <p:nvPr/>
          </p:nvSpPr>
          <p:spPr>
            <a:xfrm>
              <a:off x="5562600" y="4956468"/>
              <a:ext cx="3045502" cy="1323439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rPr>
                <a:t>unchanging principle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937C47-83E5-F28E-0BCF-0ADDB16CE388}"/>
                </a:ext>
              </a:extLst>
            </p:cNvPr>
            <p:cNvSpPr/>
            <p:nvPr/>
          </p:nvSpPr>
          <p:spPr bwMode="auto">
            <a:xfrm>
              <a:off x="554636" y="4821280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pitchFamily="34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A49E9C-E894-BB54-878C-FBDDEB02B47D}"/>
              </a:ext>
            </a:extLst>
          </p:cNvPr>
          <p:cNvGrpSpPr/>
          <p:nvPr/>
        </p:nvGrpSpPr>
        <p:grpSpPr>
          <a:xfrm>
            <a:off x="554636" y="3034472"/>
            <a:ext cx="8074702" cy="1676400"/>
            <a:chOff x="554636" y="3034472"/>
            <a:chExt cx="8074702" cy="16764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8F90A1-140E-E7AC-CABF-B5E8C3BF53AB}"/>
                </a:ext>
              </a:extLst>
            </p:cNvPr>
            <p:cNvSpPr txBox="1"/>
            <p:nvPr/>
          </p:nvSpPr>
          <p:spPr>
            <a:xfrm>
              <a:off x="5562600" y="3244602"/>
              <a:ext cx="3045502" cy="1323439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rPr>
                <a:t>changing 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rPr>
                <a:t>culture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4B342D-ED22-20AD-DD79-77D4D453C222}"/>
                </a:ext>
              </a:extLst>
            </p:cNvPr>
            <p:cNvSpPr/>
            <p:nvPr/>
          </p:nvSpPr>
          <p:spPr bwMode="auto">
            <a:xfrm>
              <a:off x="554636" y="3034472"/>
              <a:ext cx="8074702" cy="167640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8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A1AD6-C456-41C1-9650-1C4C41B3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097" y="0"/>
            <a:ext cx="1057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78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57212" y="685800"/>
            <a:ext cx="85994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:11-15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</a:endParaRPr>
          </a:p>
          <a:p>
            <a:pPr marL="444500" indent="-444500">
              <a:tabLst>
                <a:tab pos="444500" algn="l"/>
              </a:tabLst>
            </a:pPr>
            <a:r>
              <a:rPr lang="en-GB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</a:t>
            </a: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 woman 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learn in quietness &amp; full submission. </a:t>
            </a:r>
          </a:p>
          <a:p>
            <a:pPr marL="444500" indent="-444500">
              <a:tabLst>
                <a:tab pos="444500" algn="l"/>
              </a:tabLst>
            </a:pPr>
            <a:r>
              <a:rPr lang="en-GB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I do not permit a woman to teach </a:t>
            </a:r>
          </a:p>
          <a:p>
            <a:pPr marL="444500" indent="-444500">
              <a:tabLst>
                <a:tab pos="444500" algn="l"/>
              </a:tabLst>
            </a:pP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or to assume authority over a man; she must be quiet. </a:t>
            </a:r>
          </a:p>
          <a:p>
            <a:pPr marL="444500" indent="-444500">
              <a:tabLst>
                <a:tab pos="444500" algn="l"/>
              </a:tabLst>
            </a:pPr>
            <a:endParaRPr lang="en-GB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4500" indent="-444500">
              <a:tabLst>
                <a:tab pos="444500" algn="l"/>
              </a:tabLst>
            </a:pPr>
            <a:r>
              <a:rPr lang="en-GB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For </a:t>
            </a: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Adam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formed first, then </a:t>
            </a:r>
            <a:r>
              <a:rPr lang="en-GB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marL="444500" indent="-444500">
              <a:tabLst>
                <a:tab pos="444500" algn="l"/>
              </a:tabLst>
            </a:pPr>
            <a:r>
              <a:rPr lang="en-GB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And Adam was not the one deceived; it was the woman who was deceived and became a sinner. </a:t>
            </a:r>
          </a:p>
          <a:p>
            <a:pPr marL="444500" indent="-444500">
              <a:tabLst>
                <a:tab pos="444500" algn="l"/>
              </a:tabLst>
            </a:pPr>
            <a:r>
              <a:rPr lang="en-GB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GB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But women will be saved through childbearing – if they continue in faith, love and holiness with propriety.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Achieve True Gender Equality in the Workplace - MYVA360 Blog">
            <a:extLst>
              <a:ext uri="{FF2B5EF4-FFF2-40B4-BE49-F238E27FC236}">
                <a16:creationId xmlns:a16="http://schemas.microsoft.com/office/drawing/2014/main" id="{1A944694-6C58-8ECB-466F-A105A4A9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419100"/>
            <a:ext cx="1114409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1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FF3CB-EC86-87BA-FA8B-D87C7B4A4408}"/>
              </a:ext>
            </a:extLst>
          </p:cNvPr>
          <p:cNvSpPr txBox="1"/>
          <p:nvPr/>
        </p:nvSpPr>
        <p:spPr>
          <a:xfrm>
            <a:off x="533400" y="1295400"/>
            <a:ext cx="8458200" cy="5370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Galatians 3:26-28</a:t>
            </a:r>
          </a:p>
          <a:p>
            <a:pPr algn="l"/>
            <a:r>
              <a:rPr lang="en-US" sz="3400" b="1" dirty="0">
                <a:solidFill>
                  <a:srgbClr val="000000"/>
                </a:solidFill>
                <a:latin typeface="system-ui"/>
              </a:rPr>
              <a:t>…I</a:t>
            </a:r>
            <a:r>
              <a:rPr lang="en-US" sz="3400" b="1" i="0" dirty="0">
                <a:solidFill>
                  <a:srgbClr val="000000"/>
                </a:solidFill>
                <a:effectLst/>
                <a:latin typeface="system-ui"/>
              </a:rPr>
              <a:t>n Christ Jesus </a:t>
            </a:r>
          </a:p>
          <a:p>
            <a:pPr algn="l"/>
            <a:r>
              <a:rPr lang="en-US" sz="3400" b="0" i="0" dirty="0">
                <a:solidFill>
                  <a:srgbClr val="000000"/>
                </a:solidFill>
                <a:effectLst/>
                <a:latin typeface="system-ui"/>
              </a:rPr>
              <a:t>     </a:t>
            </a:r>
            <a:r>
              <a:rPr lang="en-US" sz="3400" b="1" i="0" dirty="0">
                <a:solidFill>
                  <a:srgbClr val="C00000"/>
                </a:solidFill>
                <a:effectLst/>
                <a:latin typeface="system-ui"/>
              </a:rPr>
              <a:t>you are all children of God through faith…</a:t>
            </a:r>
            <a:r>
              <a:rPr lang="en-US" sz="3400" b="0" i="0" dirty="0">
                <a:solidFill>
                  <a:srgbClr val="C00000"/>
                </a:solidFill>
                <a:effectLst/>
                <a:latin typeface="system-ui"/>
              </a:rPr>
              <a:t> </a:t>
            </a:r>
          </a:p>
          <a:p>
            <a:pPr algn="l"/>
            <a:endParaRPr lang="en-US" sz="10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endParaRPr lang="en-US" sz="34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3400" b="0" i="0" dirty="0">
                <a:solidFill>
                  <a:srgbClr val="000000"/>
                </a:solidFill>
                <a:effectLst/>
                <a:latin typeface="system-ui"/>
              </a:rPr>
              <a:t>There is </a:t>
            </a:r>
            <a:r>
              <a:rPr lang="en-US" sz="3400" b="1" i="0" dirty="0">
                <a:solidFill>
                  <a:srgbClr val="000000"/>
                </a:solidFill>
                <a:effectLst/>
                <a:latin typeface="system-ui"/>
              </a:rPr>
              <a:t>neither Jew nor Gentile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system-ui"/>
              </a:rPr>
              <a:t>, </a:t>
            </a:r>
          </a:p>
          <a:p>
            <a:pPr algn="l"/>
            <a:r>
              <a:rPr lang="en-US" sz="3400" b="0" i="0" dirty="0">
                <a:solidFill>
                  <a:srgbClr val="000000"/>
                </a:solidFill>
                <a:effectLst/>
                <a:latin typeface="system-ui"/>
              </a:rPr>
              <a:t>               </a:t>
            </a:r>
            <a:r>
              <a:rPr lang="en-US" sz="3400" b="1" i="0" dirty="0">
                <a:solidFill>
                  <a:srgbClr val="000000"/>
                </a:solidFill>
                <a:effectLst/>
                <a:latin typeface="system-ui"/>
              </a:rPr>
              <a:t>neither slave nor free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system-ui"/>
              </a:rPr>
              <a:t>, </a:t>
            </a:r>
          </a:p>
          <a:p>
            <a:pPr algn="l"/>
            <a:r>
              <a:rPr lang="en-US" sz="900" dirty="0">
                <a:solidFill>
                  <a:srgbClr val="000000"/>
                </a:solidFill>
                <a:latin typeface="system-ui"/>
              </a:rPr>
              <a:t>               </a:t>
            </a:r>
          </a:p>
          <a:p>
            <a:pPr algn="l"/>
            <a:r>
              <a:rPr lang="en-US" sz="3400" b="1" dirty="0">
                <a:solidFill>
                  <a:srgbClr val="000000"/>
                </a:solidFill>
                <a:latin typeface="system-ui"/>
              </a:rPr>
              <a:t>               </a:t>
            </a:r>
          </a:p>
          <a:p>
            <a:pPr algn="l"/>
            <a:r>
              <a:rPr lang="en-US" sz="3400" b="1" dirty="0">
                <a:solidFill>
                  <a:srgbClr val="C00000"/>
                </a:solidFill>
                <a:latin typeface="system-ui"/>
              </a:rPr>
              <a:t>                n</a:t>
            </a:r>
            <a:r>
              <a:rPr lang="en-US" sz="3400" b="1" i="0" dirty="0">
                <a:solidFill>
                  <a:srgbClr val="C00000"/>
                </a:solidFill>
                <a:effectLst/>
                <a:latin typeface="system-ui"/>
              </a:rPr>
              <a:t>or is there male &amp; female, </a:t>
            </a:r>
          </a:p>
          <a:p>
            <a:pPr algn="l"/>
            <a:r>
              <a:rPr lang="en-US" sz="3400" b="1" i="0" dirty="0">
                <a:solidFill>
                  <a:srgbClr val="C00000"/>
                </a:solidFill>
                <a:effectLst/>
                <a:latin typeface="system-ui"/>
              </a:rPr>
              <a:t>                       for you are all one in Christ Jesus.</a:t>
            </a:r>
          </a:p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DC394D-190F-37FC-5712-2DBE312A78FF}"/>
              </a:ext>
            </a:extLst>
          </p:cNvPr>
          <p:cNvGrpSpPr/>
          <p:nvPr/>
        </p:nvGrpSpPr>
        <p:grpSpPr>
          <a:xfrm>
            <a:off x="-17490" y="2761550"/>
            <a:ext cx="9237689" cy="2438400"/>
            <a:chOff x="228600" y="2209800"/>
            <a:chExt cx="8610600" cy="2133600"/>
          </a:xfrm>
          <a:solidFill>
            <a:srgbClr val="3333FF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F13E3F-B4B3-FC21-C913-D6B56C5EA900}"/>
                </a:ext>
              </a:extLst>
            </p:cNvPr>
            <p:cNvSpPr/>
            <p:nvPr/>
          </p:nvSpPr>
          <p:spPr bwMode="auto">
            <a:xfrm>
              <a:off x="228600" y="2209800"/>
              <a:ext cx="8610600" cy="2133600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312D32-9CB0-F699-75EC-1746C7C6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5073" y="2209800"/>
              <a:ext cx="2776785" cy="21336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8446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32FCA-9144-AC8B-5304-C76CC0578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70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3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0EE3F-E198-893C-AF46-04681F1A475B}"/>
              </a:ext>
            </a:extLst>
          </p:cNvPr>
          <p:cNvSpPr txBox="1"/>
          <p:nvPr/>
        </p:nvSpPr>
        <p:spPr>
          <a:xfrm>
            <a:off x="1231105" y="1843440"/>
            <a:ext cx="668178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F1419"/>
                </a:solidFill>
                <a:effectLst/>
                <a:latin typeface="TwitterChirp"/>
              </a:rPr>
              <a:t>Reforms to enhance gender equality </a:t>
            </a:r>
          </a:p>
          <a:p>
            <a:pPr algn="ctr"/>
            <a:r>
              <a:rPr lang="en-US" sz="3200" b="0" i="0" dirty="0">
                <a:solidFill>
                  <a:srgbClr val="0F1419"/>
                </a:solidFill>
                <a:effectLst/>
                <a:latin typeface="TwitterChirp"/>
              </a:rPr>
              <a:t>in the </a:t>
            </a:r>
            <a:r>
              <a:rPr lang="en-US" sz="3200" b="1" i="0" dirty="0">
                <a:solidFill>
                  <a:srgbClr val="0F1419"/>
                </a:solidFill>
                <a:effectLst/>
                <a:latin typeface="TwitterChirp"/>
              </a:rPr>
              <a:t>Democratic Republic of Congo</a:t>
            </a:r>
            <a:r>
              <a:rPr lang="en-US" sz="3200" b="0" i="0" dirty="0">
                <a:solidFill>
                  <a:srgbClr val="0F1419"/>
                </a:solidFill>
                <a:effectLst/>
                <a:latin typeface="TwitterChirp"/>
              </a:rPr>
              <a:t>: </a:t>
            </a:r>
          </a:p>
          <a:p>
            <a:pPr algn="ctr"/>
            <a:r>
              <a:rPr lang="en-US" sz="3200" b="0" i="0" dirty="0">
                <a:solidFill>
                  <a:srgbClr val="0F1419"/>
                </a:solidFill>
                <a:effectLst/>
                <a:latin typeface="TwitterChirp"/>
              </a:rPr>
              <a:t>From advocacy to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EA106-EE8D-262F-5FAD-F570A81C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05" y="3413100"/>
            <a:ext cx="6681787" cy="3768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73C0-417D-1081-9AD2-2426282F0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894" y="109631"/>
            <a:ext cx="2160082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22A49-5641-A051-82DC-E890307D7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4BAF8-0024-A95D-F7FC-B1A0A7F2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466" y="-3276601"/>
            <a:ext cx="13216866" cy="108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9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B0D6D-5F64-1373-7FB5-6678C3EC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016" y="0"/>
            <a:ext cx="9279016" cy="69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8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BAAFE4-7AC7-3633-13A2-7CD2FA791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9" y="781430"/>
            <a:ext cx="6937602" cy="251460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6AF8BDF-6E1E-2E88-5E0D-D42020FAC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78341"/>
            <a:ext cx="8001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  <a:latin typeface="system-ui"/>
              </a:rPr>
              <a:t>Your sons &amp; daughters will prophesy</a:t>
            </a:r>
            <a:r>
              <a:rPr lang="en-US" sz="2800" dirty="0">
                <a:solidFill>
                  <a:srgbClr val="000000"/>
                </a:solidFill>
                <a:latin typeface="system-ui"/>
              </a:rPr>
              <a:t>,</a:t>
            </a:r>
            <a:endParaRPr lang="en-US" sz="2800" dirty="0"/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system-ui"/>
              </a:rPr>
              <a:t>your young men will see visions,</a:t>
            </a:r>
            <a:endParaRPr lang="en-US" sz="2800" dirty="0"/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system-ui"/>
              </a:rPr>
              <a:t>your old men will dream dreams.</a:t>
            </a:r>
            <a:br>
              <a:rPr lang="en-US" sz="2800" dirty="0"/>
            </a:br>
            <a:r>
              <a:rPr lang="en-US" sz="2800" dirty="0">
                <a:solidFill>
                  <a:srgbClr val="000000"/>
                </a:solidFill>
                <a:latin typeface="system-ui"/>
              </a:rPr>
              <a:t>Even on my servants,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system-ui"/>
              </a:rPr>
              <a:t>both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system-ui"/>
              </a:rPr>
              <a:t>men &amp; women</a:t>
            </a:r>
            <a:r>
              <a:rPr lang="en-US" sz="2800" dirty="0">
                <a:solidFill>
                  <a:srgbClr val="000000"/>
                </a:solidFill>
                <a:latin typeface="system-ui"/>
              </a:rPr>
              <a:t>,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system-ui"/>
              </a:rPr>
              <a:t>I will pour out my Spirit in those days, &amp;</a:t>
            </a:r>
            <a:endParaRPr lang="en-US" sz="2800" dirty="0"/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system-ui"/>
              </a:rPr>
              <a:t>they will prophesy</a:t>
            </a:r>
            <a:r>
              <a:rPr lang="en-US" sz="2800" dirty="0">
                <a:solidFill>
                  <a:srgbClr val="000000"/>
                </a:solidFill>
                <a:latin typeface="system-ui"/>
              </a:rPr>
              <a:t>.</a:t>
            </a:r>
            <a:endParaRPr lang="en-US" sz="3200" dirty="0">
              <a:solidFill>
                <a:srgbClr val="000000"/>
              </a:solidFill>
              <a:latin typeface="system-u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D12086C-37C3-8F70-EF62-5E40271B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4144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en-US" sz="2800" dirty="0">
                <a:solidFill>
                  <a:srgbClr val="000000"/>
                </a:solidFill>
                <a:latin typeface="system-ui"/>
              </a:rPr>
              <a:t>Acts 2:17-18</a:t>
            </a:r>
            <a:endParaRPr lang="en-US" sz="3200" dirty="0">
              <a:solidFill>
                <a:srgbClr val="000000"/>
              </a:solidFill>
              <a:latin typeface="system-u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FFB582-6E8A-6217-6229-454332AF35DB}"/>
              </a:ext>
            </a:extLst>
          </p:cNvPr>
          <p:cNvSpPr/>
          <p:nvPr/>
        </p:nvSpPr>
        <p:spPr bwMode="auto">
          <a:xfrm>
            <a:off x="1905000" y="3142658"/>
            <a:ext cx="3581400" cy="838625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8B9FAE-9915-F869-F3D0-27A51B1DDD01}"/>
              </a:ext>
            </a:extLst>
          </p:cNvPr>
          <p:cNvSpPr/>
          <p:nvPr/>
        </p:nvSpPr>
        <p:spPr bwMode="auto">
          <a:xfrm>
            <a:off x="3048000" y="5148056"/>
            <a:ext cx="3276600" cy="928514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647700" y="3590262"/>
            <a:ext cx="7848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Acts 21:6-9</a:t>
            </a:r>
          </a:p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Leaving the next day, we reached Caesarea &amp; stayed at the house of Philip the evangelist…  </a:t>
            </a:r>
          </a:p>
          <a:p>
            <a:pPr algn="ctr"/>
            <a:r>
              <a:rPr lang="en-US" sz="3200" b="1" i="0" dirty="0">
                <a:solidFill>
                  <a:srgbClr val="C00000"/>
                </a:solidFill>
                <a:effectLst/>
                <a:latin typeface="system-ui"/>
              </a:rPr>
              <a:t>He had four unmarried daughters</a:t>
            </a:r>
          </a:p>
          <a:p>
            <a:pPr algn="ctr"/>
            <a:r>
              <a:rPr lang="en-US" sz="3200" b="1" i="0" dirty="0">
                <a:solidFill>
                  <a:srgbClr val="C00000"/>
                </a:solidFill>
                <a:effectLst/>
                <a:latin typeface="system-ui"/>
              </a:rPr>
              <a:t>who prophesied.</a:t>
            </a:r>
            <a:endParaRPr lang="en-GB" sz="3200" b="1" dirty="0">
              <a:solidFill>
                <a:srgbClr val="C0000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3" name="TextBox 1">
            <a:extLst>
              <a:ext uri="{FF2B5EF4-FFF2-40B4-BE49-F238E27FC236}">
                <a16:creationId xmlns:a16="http://schemas.microsoft.com/office/drawing/2014/main" id="{FDF567EA-85BE-C092-0F76-58A3DBCE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713193"/>
            <a:ext cx="480060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1 Corinthians 11:5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system-ui"/>
              </a:rPr>
              <a:t>E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system-ui"/>
              </a:rPr>
              <a:t>very woman </a:t>
            </a:r>
          </a:p>
          <a:p>
            <a:pPr algn="ctr"/>
            <a:r>
              <a:rPr lang="en-US" sz="3200" b="1" i="0" dirty="0">
                <a:solidFill>
                  <a:srgbClr val="C00000"/>
                </a:solidFill>
                <a:effectLst/>
                <a:latin typeface="system-ui"/>
              </a:rPr>
              <a:t>who prays or prophesies </a:t>
            </a:r>
          </a:p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with her head uncovered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system-ui"/>
              </a:rPr>
              <a:t>dishonours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 her 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E10573-FE53-7FF4-889C-C810BA31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19983" cy="3267739"/>
          </a:xfrm>
          <a:prstGeom prst="rect">
            <a:avLst/>
          </a:prstGeom>
        </p:spPr>
      </p:pic>
      <p:sp>
        <p:nvSpPr>
          <p:cNvPr id="135" name="Oval 134">
            <a:extLst>
              <a:ext uri="{FF2B5EF4-FFF2-40B4-BE49-F238E27FC236}">
                <a16:creationId xmlns:a16="http://schemas.microsoft.com/office/drawing/2014/main" id="{15F409C0-8C79-8DA7-182C-7530CA964ADB}"/>
              </a:ext>
            </a:extLst>
          </p:cNvPr>
          <p:cNvSpPr/>
          <p:nvPr/>
        </p:nvSpPr>
        <p:spPr bwMode="auto">
          <a:xfrm>
            <a:off x="4267201" y="1143000"/>
            <a:ext cx="4800600" cy="1159800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6996092-B773-56D8-D25D-91A979681BCC}"/>
              </a:ext>
            </a:extLst>
          </p:cNvPr>
          <p:cNvSpPr/>
          <p:nvPr/>
        </p:nvSpPr>
        <p:spPr bwMode="auto">
          <a:xfrm>
            <a:off x="1143000" y="4985007"/>
            <a:ext cx="6858000" cy="1159800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GB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133" grpId="0"/>
      <p:bldP spid="135" grpId="0" animBg="1"/>
      <p:bldP spid="1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57212" y="685800"/>
            <a:ext cx="85994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:12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</a:endParaRPr>
          </a:p>
          <a:p>
            <a:pPr marL="444500" marR="0" lvl="0" indent="-4445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45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do not permit a woman to teach </a:t>
            </a:r>
          </a:p>
          <a:p>
            <a:pPr marL="444500" marR="0" lvl="0" indent="-4445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4500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assume authority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a man; </a:t>
            </a:r>
          </a:p>
          <a:p>
            <a:pPr marL="444500" marR="0" lvl="0" indent="-4445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4500" algn="l"/>
              </a:tabLst>
              <a:defRPr/>
            </a:pPr>
            <a:r>
              <a:rPr lang="en-GB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must be </a:t>
            </a:r>
            <a:r>
              <a:rPr lang="en-GB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marL="444500" marR="0" lvl="0" indent="-4445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4500" algn="l"/>
              </a:tabLs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DEA98-9AB9-15F5-061A-8C3CEFE2BDFA}"/>
              </a:ext>
            </a:extLst>
          </p:cNvPr>
          <p:cNvGrpSpPr/>
          <p:nvPr/>
        </p:nvGrpSpPr>
        <p:grpSpPr>
          <a:xfrm>
            <a:off x="0" y="2667000"/>
            <a:ext cx="4177793" cy="2302641"/>
            <a:chOff x="7776" y="2666998"/>
            <a:chExt cx="4177793" cy="23026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76FE4E-0693-F0AA-A3A7-EF07E6017055}"/>
                </a:ext>
              </a:extLst>
            </p:cNvPr>
            <p:cNvGrpSpPr/>
            <p:nvPr/>
          </p:nvGrpSpPr>
          <p:grpSpPr>
            <a:xfrm>
              <a:off x="7776" y="3733800"/>
              <a:ext cx="3373958" cy="1235839"/>
              <a:chOff x="990600" y="3462211"/>
              <a:chExt cx="3373958" cy="168376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8FA6BB-A468-8D29-7502-05BAD110E62C}"/>
                  </a:ext>
                </a:extLst>
              </p:cNvPr>
              <p:cNvSpPr txBox="1"/>
              <p:nvPr/>
            </p:nvSpPr>
            <p:spPr>
              <a:xfrm>
                <a:off x="990600" y="3654132"/>
                <a:ext cx="3373958" cy="1299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not to </a:t>
                </a:r>
              </a:p>
              <a:p>
                <a:pPr algn="ctr"/>
                <a:r>
                  <a:rPr lang="en-GB" sz="28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‘dominate’ </a:t>
                </a: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9385341-9333-336B-49E2-B8790A9330E9}"/>
                  </a:ext>
                </a:extLst>
              </p:cNvPr>
              <p:cNvSpPr/>
              <p:nvPr/>
            </p:nvSpPr>
            <p:spPr bwMode="auto">
              <a:xfrm>
                <a:off x="1361021" y="3462211"/>
                <a:ext cx="2633116" cy="1683767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97A114-371F-B402-03F6-4FAFEBC224E8}"/>
                </a:ext>
              </a:extLst>
            </p:cNvPr>
            <p:cNvCxnSpPr/>
            <p:nvPr/>
          </p:nvCxnSpPr>
          <p:spPr bwMode="auto">
            <a:xfrm flipH="1">
              <a:off x="2204369" y="2666998"/>
              <a:ext cx="1981200" cy="1066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9ECA00-9A65-76DA-087A-E86AED845A86}"/>
              </a:ext>
            </a:extLst>
          </p:cNvPr>
          <p:cNvGrpSpPr/>
          <p:nvPr/>
        </p:nvGrpSpPr>
        <p:grpSpPr>
          <a:xfrm>
            <a:off x="5084242" y="3107561"/>
            <a:ext cx="3373958" cy="2624079"/>
            <a:chOff x="7776" y="2345559"/>
            <a:chExt cx="3373958" cy="26240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3F6861C-9D67-3415-1A42-38C42C3EC4E0}"/>
                </a:ext>
              </a:extLst>
            </p:cNvPr>
            <p:cNvGrpSpPr/>
            <p:nvPr/>
          </p:nvGrpSpPr>
          <p:grpSpPr>
            <a:xfrm>
              <a:off x="7776" y="3733797"/>
              <a:ext cx="3373958" cy="1235841"/>
              <a:chOff x="990600" y="3462208"/>
              <a:chExt cx="3373958" cy="168377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C7E2C-2DF6-B7E0-BE31-67642499F698}"/>
                  </a:ext>
                </a:extLst>
              </p:cNvPr>
              <p:cNvSpPr txBox="1"/>
              <p:nvPr/>
            </p:nvSpPr>
            <p:spPr>
              <a:xfrm>
                <a:off x="990600" y="3462208"/>
                <a:ext cx="3373958" cy="1299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 be</a:t>
                </a:r>
              </a:p>
              <a:p>
                <a:pPr algn="ctr"/>
                <a:r>
                  <a:rPr lang="en-GB" sz="28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‘submissive’ 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7B2E734-F5CE-0F9F-6BA4-76599E000355}"/>
                  </a:ext>
                </a:extLst>
              </p:cNvPr>
              <p:cNvSpPr/>
              <p:nvPr/>
            </p:nvSpPr>
            <p:spPr bwMode="auto">
              <a:xfrm>
                <a:off x="1361021" y="3462211"/>
                <a:ext cx="2633116" cy="1683767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9D7E6E-1F92-AD19-80D3-B0E00C998445}"/>
                </a:ext>
              </a:extLst>
            </p:cNvPr>
            <p:cNvCxnSpPr/>
            <p:nvPr/>
          </p:nvCxnSpPr>
          <p:spPr bwMode="auto">
            <a:xfrm>
              <a:off x="811611" y="2345559"/>
              <a:ext cx="659826" cy="138823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196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2A04DC-3121-6FB6-539F-4D5140DBE0EB}"/>
              </a:ext>
            </a:extLst>
          </p:cNvPr>
          <p:cNvGrpSpPr/>
          <p:nvPr/>
        </p:nvGrpSpPr>
        <p:grpSpPr>
          <a:xfrm>
            <a:off x="966554" y="924273"/>
            <a:ext cx="6772431" cy="2514600"/>
            <a:chOff x="923769" y="304800"/>
            <a:chExt cx="6772431" cy="25146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F03C331-7581-ADCF-006A-E6B4D12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304800"/>
              <a:ext cx="2514600" cy="2514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338945-931C-73F2-517D-1D3E88574315}"/>
                </a:ext>
              </a:extLst>
            </p:cNvPr>
            <p:cNvSpPr txBox="1"/>
            <p:nvPr/>
          </p:nvSpPr>
          <p:spPr>
            <a:xfrm>
              <a:off x="923769" y="612990"/>
              <a:ext cx="4038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Deborah</a:t>
              </a:r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</a:t>
              </a:r>
            </a:p>
            <a:p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– prophetess &amp; judge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655F19-2684-BA63-4FC2-5882D3739591}"/>
              </a:ext>
            </a:extLst>
          </p:cNvPr>
          <p:cNvGrpSpPr/>
          <p:nvPr/>
        </p:nvGrpSpPr>
        <p:grpSpPr>
          <a:xfrm>
            <a:off x="843822" y="2554805"/>
            <a:ext cx="7017895" cy="2362200"/>
            <a:chOff x="847570" y="2218121"/>
            <a:chExt cx="7017895" cy="2362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C850A7-0D60-BABC-562B-4B3A62103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570" y="2218121"/>
              <a:ext cx="2362200" cy="2362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F61088-0FD0-8650-717E-88DCFE6A0C9A}"/>
                </a:ext>
              </a:extLst>
            </p:cNvPr>
            <p:cNvSpPr txBox="1"/>
            <p:nvPr/>
          </p:nvSpPr>
          <p:spPr>
            <a:xfrm>
              <a:off x="3217265" y="2885600"/>
              <a:ext cx="4648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Esther</a:t>
              </a:r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</a:t>
              </a:r>
            </a:p>
            <a:p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– who saved her people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AD689B-E11C-22C6-4E92-57274A2D396A}"/>
              </a:ext>
            </a:extLst>
          </p:cNvPr>
          <p:cNvGrpSpPr/>
          <p:nvPr/>
        </p:nvGrpSpPr>
        <p:grpSpPr>
          <a:xfrm>
            <a:off x="2028670" y="4330635"/>
            <a:ext cx="6430154" cy="2514600"/>
            <a:chOff x="2018677" y="4048593"/>
            <a:chExt cx="6430154" cy="2514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F58B63-9041-D75C-56F9-911E0B52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231" y="4048593"/>
              <a:ext cx="2514600" cy="2514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5A55FF-BA3F-6C19-907D-97D0A6F6E3C2}"/>
                </a:ext>
              </a:extLst>
            </p:cNvPr>
            <p:cNvSpPr txBox="1"/>
            <p:nvPr/>
          </p:nvSpPr>
          <p:spPr>
            <a:xfrm>
              <a:off x="2018677" y="4860015"/>
              <a:ext cx="4648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Ruth</a:t>
              </a:r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</a:t>
              </a:r>
            </a:p>
            <a:p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– selfless immigrant </a:t>
              </a:r>
            </a:p>
            <a:p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    &amp; ancestor of Christ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0C1D65-82E4-3770-10B8-24239142E923}"/>
              </a:ext>
            </a:extLst>
          </p:cNvPr>
          <p:cNvSpPr txBox="1"/>
          <p:nvPr/>
        </p:nvSpPr>
        <p:spPr>
          <a:xfrm>
            <a:off x="0" y="246809"/>
            <a:ext cx="9144000" cy="52322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rebuchet MS" panose="020B0603020202020204" pitchFamily="34" charset="0"/>
              </a:rPr>
              <a:t>Women in the Old Testament</a:t>
            </a:r>
          </a:p>
        </p:txBody>
      </p:sp>
    </p:spTree>
    <p:extLst>
      <p:ext uri="{BB962C8B-B14F-4D97-AF65-F5344CB8AC3E}">
        <p14:creationId xmlns:p14="http://schemas.microsoft.com/office/powerpoint/2010/main" val="229126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0C1D65-82E4-3770-10B8-24239142E923}"/>
              </a:ext>
            </a:extLst>
          </p:cNvPr>
          <p:cNvSpPr txBox="1"/>
          <p:nvPr/>
        </p:nvSpPr>
        <p:spPr>
          <a:xfrm>
            <a:off x="0" y="246809"/>
            <a:ext cx="9144000" cy="52322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Women in the New Testament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75AC57-D101-447D-A001-0D357A9A2874}"/>
              </a:ext>
            </a:extLst>
          </p:cNvPr>
          <p:cNvGrpSpPr/>
          <p:nvPr/>
        </p:nvGrpSpPr>
        <p:grpSpPr>
          <a:xfrm>
            <a:off x="762000" y="1230455"/>
            <a:ext cx="8381999" cy="1725588"/>
            <a:chOff x="762000" y="1230455"/>
            <a:chExt cx="8381999" cy="1725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338945-931C-73F2-517D-1D3E88574315}"/>
                </a:ext>
              </a:extLst>
            </p:cNvPr>
            <p:cNvSpPr txBox="1"/>
            <p:nvPr/>
          </p:nvSpPr>
          <p:spPr>
            <a:xfrm>
              <a:off x="3234752" y="1524882"/>
              <a:ext cx="5909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The w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oman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 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who anointed Jesus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   - model of true values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F26F34-5612-B8EA-3F28-E4BC10826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230455"/>
              <a:ext cx="1995488" cy="172558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86CB5E-15C9-771F-3EAD-3E619D606F6B}"/>
              </a:ext>
            </a:extLst>
          </p:cNvPr>
          <p:cNvGrpSpPr/>
          <p:nvPr/>
        </p:nvGrpSpPr>
        <p:grpSpPr>
          <a:xfrm>
            <a:off x="914401" y="2635937"/>
            <a:ext cx="6934199" cy="1957137"/>
            <a:chOff x="914401" y="2635937"/>
            <a:chExt cx="6934199" cy="19571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F61088-0FD0-8650-717E-88DCFE6A0C9A}"/>
                </a:ext>
              </a:extLst>
            </p:cNvPr>
            <p:cNvSpPr txBox="1"/>
            <p:nvPr/>
          </p:nvSpPr>
          <p:spPr>
            <a:xfrm>
              <a:off x="914401" y="3137451"/>
              <a:ext cx="52540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The woman who gave all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   – model of sacrificial giving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8EC006-19F7-7E4B-21FC-9ADBD3D86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2635937"/>
              <a:ext cx="1828800" cy="195713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1E09C8-37B7-6290-28EE-890DB8E216ED}"/>
              </a:ext>
            </a:extLst>
          </p:cNvPr>
          <p:cNvGrpSpPr/>
          <p:nvPr/>
        </p:nvGrpSpPr>
        <p:grpSpPr>
          <a:xfrm>
            <a:off x="935013" y="4272966"/>
            <a:ext cx="7980387" cy="2286000"/>
            <a:chOff x="935013" y="4272966"/>
            <a:chExt cx="7980387" cy="2286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5A55FF-BA3F-6C19-907D-97D0A6F6E3C2}"/>
                </a:ext>
              </a:extLst>
            </p:cNvPr>
            <p:cNvSpPr txBox="1"/>
            <p:nvPr/>
          </p:nvSpPr>
          <p:spPr>
            <a:xfrm>
              <a:off x="3200400" y="5041641"/>
              <a:ext cx="5715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rebuchet MS" panose="020B0603020202020204" pitchFamily="34" charset="0"/>
                  <a:ea typeface="Arial Unicode MS" pitchFamily="34" charset="-128"/>
                </a:rPr>
                <a:t>Priscilla with her husband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lang="en-GB" sz="2800" b="1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   </a:t>
              </a:r>
              <a:r>
                <a:rPr lang="en-GB" sz="2800" dirty="0">
                  <a:solidFill>
                    <a:srgbClr val="660066"/>
                  </a:solidFill>
                  <a:latin typeface="Trebuchet MS" panose="020B0603020202020204" pitchFamily="34" charset="0"/>
                </a:rPr>
                <a:t>training Apollos the preacher</a:t>
              </a:r>
              <a:endPara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284CC3-CC18-E934-E12D-7198D5CC7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13" y="4272966"/>
              <a:ext cx="22098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3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576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55A624-BD52-649F-9F67-ED2A7AB47A76}"/>
              </a:ext>
            </a:extLst>
          </p:cNvPr>
          <p:cNvSpPr txBox="1"/>
          <p:nvPr/>
        </p:nvSpPr>
        <p:spPr>
          <a:xfrm>
            <a:off x="685800" y="345188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800" b="1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see parts of the world </a:t>
            </a:r>
            <a:r>
              <a:rPr lang="en-GB" sz="2800" b="1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often miss”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8452E-ADE0-D097-FE35-973878627FAA}"/>
              </a:ext>
            </a:extLst>
          </p:cNvPr>
          <p:cNvSpPr txBox="1"/>
          <p:nvPr/>
        </p:nvSpPr>
        <p:spPr>
          <a:xfrm>
            <a:off x="660400" y="469717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“All of these books written by </a:t>
            </a:r>
            <a:r>
              <a:rPr lang="en-GB" sz="2800" b="1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 into corners, fears and experiences </a:t>
            </a:r>
          </a:p>
          <a:p>
            <a:pPr algn="ctr"/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favourite </a:t>
            </a:r>
            <a:r>
              <a:rPr lang="en-GB" sz="2800" b="1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 writers </a:t>
            </a:r>
            <a:r>
              <a:rPr lang="en-GB" sz="2800" dirty="0">
                <a:solidFill>
                  <a:srgbClr val="66006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avoid.”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7CE9E-CDEF-41B1-FA41-B8424DF9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91405"/>
            <a:ext cx="2948798" cy="2438400"/>
          </a:xfrm>
          <a:prstGeom prst="rect">
            <a:avLst/>
          </a:prstGeom>
          <a:solidFill>
            <a:srgbClr val="3333FF"/>
          </a:solidFill>
        </p:spPr>
      </p:pic>
    </p:spTree>
    <p:extLst>
      <p:ext uri="{BB962C8B-B14F-4D97-AF65-F5344CB8AC3E}">
        <p14:creationId xmlns:p14="http://schemas.microsoft.com/office/powerpoint/2010/main" val="12573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55A624-BD52-649F-9F67-ED2A7AB47A76}"/>
              </a:ext>
            </a:extLst>
          </p:cNvPr>
          <p:cNvSpPr txBox="1"/>
          <p:nvPr/>
        </p:nvSpPr>
        <p:spPr>
          <a:xfrm>
            <a:off x="469900" y="222849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traditionally not been encouraged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talk about their emotional life.  So they bounce off into fantasy versions of the working life such as stories about soldiers or spies”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17DE-E006-C94C-F991-AAC51F59C967}"/>
              </a:ext>
            </a:extLst>
          </p:cNvPr>
          <p:cNvSpPr txBox="1"/>
          <p:nvPr/>
        </p:nvSpPr>
        <p:spPr>
          <a:xfrm>
            <a:off x="495300" y="502907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jump away from an area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they find hard to talk about,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they’re not quite sure of the words.”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CBC79-66B8-DA0E-BDC3-E2AF7B937AB3}"/>
              </a:ext>
            </a:extLst>
          </p:cNvPr>
          <p:cNvSpPr txBox="1"/>
          <p:nvPr/>
        </p:nvSpPr>
        <p:spPr>
          <a:xfrm>
            <a:off x="369499" y="4275111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“I like the degree to which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observe.”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11692-848E-5D9C-0AF8-77A4532A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43935"/>
            <a:ext cx="1577198" cy="1304206"/>
          </a:xfrm>
          <a:prstGeom prst="rect">
            <a:avLst/>
          </a:prstGeom>
          <a:solidFill>
            <a:srgbClr val="3333FF"/>
          </a:solidFill>
        </p:spPr>
      </p:pic>
    </p:spTree>
    <p:extLst>
      <p:ext uri="{BB962C8B-B14F-4D97-AF65-F5344CB8AC3E}">
        <p14:creationId xmlns:p14="http://schemas.microsoft.com/office/powerpoint/2010/main" val="11710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409BB10-5783-9A85-5126-23E46BCF04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6400" y="2130425"/>
            <a:ext cx="5826125" cy="1470025"/>
          </a:xfrm>
        </p:spPr>
        <p:txBody>
          <a:bodyPr/>
          <a:lstStyle/>
          <a:p>
            <a:r>
              <a:rPr lang="en-US" altLang="en-US" sz="4400" dirty="0"/>
              <a:t>Paul’s </a:t>
            </a:r>
            <a:br>
              <a:rPr lang="en-US" altLang="en-US" sz="4400" dirty="0"/>
            </a:br>
            <a:r>
              <a:rPr lang="en-US" altLang="en-US" sz="4400" dirty="0"/>
              <a:t>       1</a:t>
            </a:r>
            <a:r>
              <a:rPr lang="en-US" altLang="en-US" sz="4400" baseline="30000" dirty="0"/>
              <a:t>st</a:t>
            </a:r>
            <a:r>
              <a:rPr lang="en-US" altLang="en-US" sz="4400" dirty="0"/>
              <a:t> Letter</a:t>
            </a:r>
            <a:br>
              <a:rPr lang="en-US" altLang="en-US" sz="4400" dirty="0"/>
            </a:br>
            <a:r>
              <a:rPr lang="en-US" altLang="en-US" sz="4400" dirty="0"/>
              <a:t>                to Timothy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755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ACDC3-EF80-C16D-AEA8-58F64FF1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14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7DC6B-6E85-4113-A649-6B5EEDDD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" y="0"/>
            <a:ext cx="907524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C6CB5-1FBD-B23E-AFDB-54055651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984" y="3629071"/>
            <a:ext cx="4318415" cy="3190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8E9E8-B4EF-2214-A928-C579BE4FC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7" y="1223464"/>
            <a:ext cx="2268301" cy="261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63C9A-E247-0183-A08D-51EC3E1D3AC4}"/>
              </a:ext>
            </a:extLst>
          </p:cNvPr>
          <p:cNvSpPr txBox="1"/>
          <p:nvPr/>
        </p:nvSpPr>
        <p:spPr>
          <a:xfrm>
            <a:off x="0" y="381000"/>
            <a:ext cx="9143999" cy="646331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rebuchet MS" panose="020B0603020202020204" pitchFamily="34" charset="0"/>
              </a:rPr>
              <a:t>   Paul’s 1</a:t>
            </a:r>
            <a:r>
              <a:rPr lang="en-GB" sz="3600" baseline="30000" dirty="0">
                <a:latin typeface="Trebuchet MS" panose="020B0603020202020204" pitchFamily="34" charset="0"/>
              </a:rPr>
              <a:t>st</a:t>
            </a:r>
            <a:r>
              <a:rPr lang="en-GB" sz="3600" dirty="0">
                <a:latin typeface="Trebuchet MS" panose="020B0603020202020204" pitchFamily="34" charset="0"/>
              </a:rPr>
              <a:t> letter to Timothy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5D15F-CD75-FE07-F7CE-7FFE345FF0C4}"/>
              </a:ext>
            </a:extLst>
          </p:cNvPr>
          <p:cNvSpPr txBox="1"/>
          <p:nvPr/>
        </p:nvSpPr>
        <p:spPr>
          <a:xfrm>
            <a:off x="3441174" y="1854973"/>
            <a:ext cx="5524501" cy="58477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rebuchet MS" panose="020B0603020202020204" pitchFamily="34" charset="0"/>
              </a:rPr>
              <a:t>Watch out for false teaching!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5B992-9C0A-9990-3240-4D5C7B50EA0C}"/>
              </a:ext>
            </a:extLst>
          </p:cNvPr>
          <p:cNvSpPr txBox="1"/>
          <p:nvPr/>
        </p:nvSpPr>
        <p:spPr>
          <a:xfrm>
            <a:off x="3200399" y="2531564"/>
            <a:ext cx="80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252A1-492C-43F3-FD13-495D32785334}"/>
              </a:ext>
            </a:extLst>
          </p:cNvPr>
          <p:cNvSpPr txBox="1"/>
          <p:nvPr/>
        </p:nvSpPr>
        <p:spPr>
          <a:xfrm>
            <a:off x="2571748" y="1848722"/>
            <a:ext cx="647701" cy="58477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3B4BF-F0C3-3A4D-4F94-C0063820F828}"/>
              </a:ext>
            </a:extLst>
          </p:cNvPr>
          <p:cNvSpPr txBox="1"/>
          <p:nvPr/>
        </p:nvSpPr>
        <p:spPr>
          <a:xfrm>
            <a:off x="3441174" y="2531564"/>
            <a:ext cx="5524501" cy="1077218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rebuchet MS" panose="020B0603020202020204" pitchFamily="34" charset="0"/>
              </a:rPr>
              <a:t>Remember the Lord’s</a:t>
            </a:r>
          </a:p>
          <a:p>
            <a:pPr algn="ctr"/>
            <a:r>
              <a:rPr lang="en-GB" sz="3200" dirty="0">
                <a:latin typeface="Trebuchet MS" panose="020B0603020202020204" pitchFamily="34" charset="0"/>
              </a:rPr>
              <a:t>grace &amp; patience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F105-FC5D-F2DA-AADF-5344D645D69F}"/>
              </a:ext>
            </a:extLst>
          </p:cNvPr>
          <p:cNvSpPr txBox="1"/>
          <p:nvPr/>
        </p:nvSpPr>
        <p:spPr>
          <a:xfrm>
            <a:off x="303447" y="3974917"/>
            <a:ext cx="274455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800000"/>
                </a:solidFill>
                <a:latin typeface="Trebuchet MS" panose="020B0603020202020204" pitchFamily="34" charset="0"/>
              </a:rPr>
              <a:t>Support for</a:t>
            </a:r>
          </a:p>
          <a:p>
            <a:r>
              <a:rPr lang="en-GB" sz="3200" dirty="0">
                <a:solidFill>
                  <a:srgbClr val="800000"/>
                </a:solidFill>
                <a:latin typeface="Trebuchet MS" panose="020B0603020202020204" pitchFamily="34" charset="0"/>
              </a:rPr>
              <a:t>Timothy’s</a:t>
            </a:r>
          </a:p>
          <a:p>
            <a:r>
              <a:rPr lang="en-GB" sz="3200" dirty="0">
                <a:solidFill>
                  <a:srgbClr val="800000"/>
                </a:solidFill>
                <a:latin typeface="Trebuchet MS" panose="020B0603020202020204" pitchFamily="34" charset="0"/>
              </a:rPr>
              <a:t>leadership of </a:t>
            </a:r>
          </a:p>
          <a:p>
            <a:r>
              <a:rPr lang="en-GB" sz="3200" dirty="0">
                <a:solidFill>
                  <a:srgbClr val="800000"/>
                </a:solidFill>
                <a:latin typeface="Trebuchet MS" panose="020B0603020202020204" pitchFamily="34" charset="0"/>
              </a:rPr>
              <a:t>the church </a:t>
            </a:r>
          </a:p>
          <a:p>
            <a:r>
              <a:rPr lang="en-GB" sz="3200" dirty="0">
                <a:solidFill>
                  <a:srgbClr val="800000"/>
                </a:solidFill>
                <a:latin typeface="Trebuchet MS" panose="020B0603020202020204" pitchFamily="34" charset="0"/>
              </a:rPr>
              <a:t>in Ephesus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1A0F47-68E0-CC8F-7EBD-2F1B480EF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16" y="-147498"/>
            <a:ext cx="1877684" cy="19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C6CB5-1FBD-B23E-AFDB-54055651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592407"/>
            <a:ext cx="4419599" cy="3265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8E9E8-B4EF-2214-A928-C579BE4FC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" y="1454296"/>
            <a:ext cx="2268301" cy="261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63C9A-E247-0183-A08D-51EC3E1D3AC4}"/>
              </a:ext>
            </a:extLst>
          </p:cNvPr>
          <p:cNvSpPr txBox="1"/>
          <p:nvPr/>
        </p:nvSpPr>
        <p:spPr>
          <a:xfrm>
            <a:off x="0" y="381000"/>
            <a:ext cx="9143999" cy="646331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Paul’s 1</a:t>
            </a:r>
            <a:r>
              <a:rPr kumimoji="0" lang="en-GB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st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 letter to Timothy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5D15F-CD75-FE07-F7CE-7FFE345FF0C4}"/>
              </a:ext>
            </a:extLst>
          </p:cNvPr>
          <p:cNvSpPr txBox="1"/>
          <p:nvPr/>
        </p:nvSpPr>
        <p:spPr>
          <a:xfrm>
            <a:off x="3048000" y="1423569"/>
            <a:ext cx="5909449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5B992-9C0A-9990-3240-4D5C7B50EA0C}"/>
              </a:ext>
            </a:extLst>
          </p:cNvPr>
          <p:cNvSpPr txBox="1"/>
          <p:nvPr/>
        </p:nvSpPr>
        <p:spPr>
          <a:xfrm>
            <a:off x="3200399" y="2531564"/>
            <a:ext cx="80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252A1-492C-43F3-FD13-495D32785334}"/>
              </a:ext>
            </a:extLst>
          </p:cNvPr>
          <p:cNvSpPr txBox="1"/>
          <p:nvPr/>
        </p:nvSpPr>
        <p:spPr>
          <a:xfrm>
            <a:off x="2131001" y="1423569"/>
            <a:ext cx="647701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3B4BF-F0C3-3A4D-4F94-C0063820F828}"/>
              </a:ext>
            </a:extLst>
          </p:cNvPr>
          <p:cNvSpPr txBox="1"/>
          <p:nvPr/>
        </p:nvSpPr>
        <p:spPr>
          <a:xfrm>
            <a:off x="3048000" y="2336596"/>
            <a:ext cx="5909449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Guidance for times of fellowship &amp; teaching together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1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81000" y="335845"/>
            <a:ext cx="85994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42913" marR="0" lvl="0" indent="-442913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Timothy 2					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I urge, then, first of all, that petitions, prayers, intercession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&amp; thanksgiving be made for all people –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2 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 kings &amp; all those in authority, that we may live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peaceful &amp; quiet lives in all godliness &amp; holiness.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This is good, and pleases God our Saviour,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wants all people to be saved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and to come to a knowledge of the truth.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For there is one God and one mediator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God and mankind, the man Christ Jesus,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			who gave himself as a ransom for all people…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 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	And for this purpose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appointed a herald &amp; an apostle … </a:t>
            </a:r>
          </a:p>
          <a:p>
            <a:pPr marL="442913" marR="0" lvl="0" indent="-4429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true &amp; faithful teacher of the Gentiles.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CC65-9E32-F9A8-E1A3-61F44D921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894" y="-1051769"/>
            <a:ext cx="11506201" cy="80034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C3F115C-AB19-3579-E37A-9451AC4D9744}"/>
              </a:ext>
            </a:extLst>
          </p:cNvPr>
          <p:cNvGrpSpPr/>
          <p:nvPr/>
        </p:nvGrpSpPr>
        <p:grpSpPr>
          <a:xfrm>
            <a:off x="304800" y="1079755"/>
            <a:ext cx="8719736" cy="4800600"/>
            <a:chOff x="-1178688" y="2057400"/>
            <a:chExt cx="8719736" cy="4800600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41E22362-F49B-D678-F5BD-F12B185FA72A}"/>
                </a:ext>
              </a:extLst>
            </p:cNvPr>
            <p:cNvSpPr/>
            <p:nvPr/>
          </p:nvSpPr>
          <p:spPr bwMode="auto">
            <a:xfrm flipH="1">
              <a:off x="1737473" y="2387810"/>
              <a:ext cx="152400" cy="152400"/>
            </a:xfrm>
            <a:prstGeom prst="flowChartConnector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pitchFamily="34" charset="-128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99906A-5F5D-3F2B-C642-8D3E09DD4202}"/>
                </a:ext>
              </a:extLst>
            </p:cNvPr>
            <p:cNvGrpSpPr/>
            <p:nvPr/>
          </p:nvGrpSpPr>
          <p:grpSpPr>
            <a:xfrm>
              <a:off x="-1178688" y="2057400"/>
              <a:ext cx="8719736" cy="4800600"/>
              <a:chOff x="284070" y="1143000"/>
              <a:chExt cx="8719736" cy="4800600"/>
            </a:xfrm>
          </p:grpSpPr>
          <p:sp>
            <p:nvSpPr>
              <p:cNvPr id="4" name="Flowchart: Connector 3">
                <a:extLst>
                  <a:ext uri="{FF2B5EF4-FFF2-40B4-BE49-F238E27FC236}">
                    <a16:creationId xmlns:a16="http://schemas.microsoft.com/office/drawing/2014/main" id="{3A37C4BB-6A02-43D4-D04A-6E793C80217F}"/>
                  </a:ext>
                </a:extLst>
              </p:cNvPr>
              <p:cNvSpPr/>
              <p:nvPr/>
            </p:nvSpPr>
            <p:spPr bwMode="auto">
              <a:xfrm>
                <a:off x="1801032" y="441960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4E0EDB28-B8A6-7E82-CA65-5E8B113E8984}"/>
                  </a:ext>
                </a:extLst>
              </p:cNvPr>
              <p:cNvSpPr/>
              <p:nvPr/>
            </p:nvSpPr>
            <p:spPr bwMode="auto">
              <a:xfrm>
                <a:off x="2971800" y="145997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F983A8F7-AAD9-12DA-B9B3-0015BEB90922}"/>
                  </a:ext>
                </a:extLst>
              </p:cNvPr>
              <p:cNvSpPr/>
              <p:nvPr/>
            </p:nvSpPr>
            <p:spPr bwMode="auto">
              <a:xfrm>
                <a:off x="3581061" y="158525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FBA6E760-1922-FCC0-3F7D-6D964F795CF9}"/>
                  </a:ext>
                </a:extLst>
              </p:cNvPr>
              <p:cNvSpPr/>
              <p:nvPr/>
            </p:nvSpPr>
            <p:spPr bwMode="auto">
              <a:xfrm>
                <a:off x="284070" y="2235186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0AA5CC18-35E3-00EE-2ABC-532D1EFFCFF4}"/>
                  </a:ext>
                </a:extLst>
              </p:cNvPr>
              <p:cNvSpPr/>
              <p:nvPr/>
            </p:nvSpPr>
            <p:spPr bwMode="auto">
              <a:xfrm>
                <a:off x="3333580" y="145997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349D05D8-5C47-FC47-8FF4-6EC3D02D44C4}"/>
                  </a:ext>
                </a:extLst>
              </p:cNvPr>
              <p:cNvSpPr/>
              <p:nvPr/>
            </p:nvSpPr>
            <p:spPr bwMode="auto">
              <a:xfrm>
                <a:off x="7412040" y="2345898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83D181D4-8051-4645-1080-95AD5AA03E18}"/>
                  </a:ext>
                </a:extLst>
              </p:cNvPr>
              <p:cNvSpPr/>
              <p:nvPr/>
            </p:nvSpPr>
            <p:spPr bwMode="auto">
              <a:xfrm>
                <a:off x="7010400" y="3002666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72154E46-E4F4-3EE7-CCA7-CABFA2973AEC}"/>
                  </a:ext>
                </a:extLst>
              </p:cNvPr>
              <p:cNvSpPr/>
              <p:nvPr/>
            </p:nvSpPr>
            <p:spPr bwMode="auto">
              <a:xfrm>
                <a:off x="6613161" y="2359742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72EC8B23-05C3-BB58-A3A8-C0ED878CFD0D}"/>
                  </a:ext>
                </a:extLst>
              </p:cNvPr>
              <p:cNvSpPr/>
              <p:nvPr/>
            </p:nvSpPr>
            <p:spPr bwMode="auto">
              <a:xfrm>
                <a:off x="4191000" y="1920415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61092770-C749-884D-18DB-11C2B3038E16}"/>
                  </a:ext>
                </a:extLst>
              </p:cNvPr>
              <p:cNvSpPr/>
              <p:nvPr/>
            </p:nvSpPr>
            <p:spPr bwMode="auto">
              <a:xfrm>
                <a:off x="5915957" y="3593606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3CDF2D24-818D-D9A6-A421-1AF9D90F8910}"/>
                  </a:ext>
                </a:extLst>
              </p:cNvPr>
              <p:cNvSpPr/>
              <p:nvPr/>
            </p:nvSpPr>
            <p:spPr bwMode="auto">
              <a:xfrm>
                <a:off x="3641807" y="3577974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D9E798BE-F68E-7D9A-F21E-4EB5DB53D8E5}"/>
                  </a:ext>
                </a:extLst>
              </p:cNvPr>
              <p:cNvSpPr/>
              <p:nvPr/>
            </p:nvSpPr>
            <p:spPr bwMode="auto">
              <a:xfrm>
                <a:off x="3226351" y="114300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9F502EA8-A36F-5B3B-B69E-3F1B45B76118}"/>
                  </a:ext>
                </a:extLst>
              </p:cNvPr>
              <p:cNvSpPr/>
              <p:nvPr/>
            </p:nvSpPr>
            <p:spPr bwMode="auto">
              <a:xfrm>
                <a:off x="4114800" y="525780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DEB552E8-81EC-5145-48A4-72FDA635EAD9}"/>
                  </a:ext>
                </a:extLst>
              </p:cNvPr>
              <p:cNvSpPr/>
              <p:nvPr/>
            </p:nvSpPr>
            <p:spPr bwMode="auto">
              <a:xfrm>
                <a:off x="3316973" y="2235186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86ED77B0-3297-5C04-9649-67B46A04662C}"/>
                  </a:ext>
                </a:extLst>
              </p:cNvPr>
              <p:cNvSpPr/>
              <p:nvPr/>
            </p:nvSpPr>
            <p:spPr bwMode="auto">
              <a:xfrm>
                <a:off x="3028780" y="2202708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DF9B4C75-8A83-F759-D8D9-7C2AD47A6921}"/>
                  </a:ext>
                </a:extLst>
              </p:cNvPr>
              <p:cNvSpPr/>
              <p:nvPr/>
            </p:nvSpPr>
            <p:spPr bwMode="auto">
              <a:xfrm>
                <a:off x="5839757" y="2926466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83CA2EE6-37B3-8D9E-23AD-E4BC045ACC13}"/>
                  </a:ext>
                </a:extLst>
              </p:cNvPr>
              <p:cNvSpPr/>
              <p:nvPr/>
            </p:nvSpPr>
            <p:spPr bwMode="auto">
              <a:xfrm>
                <a:off x="5105400" y="2568677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38AB032F-C3D7-A5C7-CB24-F81126F66D9E}"/>
                  </a:ext>
                </a:extLst>
              </p:cNvPr>
              <p:cNvSpPr/>
              <p:nvPr/>
            </p:nvSpPr>
            <p:spPr bwMode="auto">
              <a:xfrm>
                <a:off x="3980942" y="1742969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94805B82-86FD-E651-D1F3-83117C3B1CFC}"/>
                  </a:ext>
                </a:extLst>
              </p:cNvPr>
              <p:cNvSpPr/>
              <p:nvPr/>
            </p:nvSpPr>
            <p:spPr bwMode="auto">
              <a:xfrm>
                <a:off x="8851406" y="5791200"/>
                <a:ext cx="152400" cy="152400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Arial Unicode MS" pitchFamily="34" charset="-128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A91C551-839A-DBFD-C80C-0BFE31489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2633" y="2333692"/>
                <a:ext cx="164606" cy="16460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9FE49A1-C7B3-05C2-EF72-6AE5C349E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3240478"/>
                <a:ext cx="164606" cy="164606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EA6839E-01B3-CA2A-84C0-C9895B69AF72}"/>
              </a:ext>
            </a:extLst>
          </p:cNvPr>
          <p:cNvSpPr txBox="1"/>
          <p:nvPr/>
        </p:nvSpPr>
        <p:spPr>
          <a:xfrm>
            <a:off x="649648" y="5317174"/>
            <a:ext cx="7844704" cy="1569660"/>
          </a:xfrm>
          <a:prstGeom prst="rect">
            <a:avLst/>
          </a:prstGeom>
          <a:solidFill>
            <a:srgbClr val="9900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Called to be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God’s holy people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,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together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with all those everywhere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Arial Unicode MS" pitchFamily="34" charset="-128"/>
              </a:rPr>
              <a:t>who call on the name of our Lord Jesus Christ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0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8425" cap="flat" cmpd="sng" algn="ctr">
          <a:solidFill>
            <a:srgbClr val="FFFFC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8425" cap="flat" cmpd="sng" algn="ctr">
          <a:solidFill>
            <a:srgbClr val="FFFFC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2">
      <a:dk1>
        <a:srgbClr val="000000"/>
      </a:dk1>
      <a:lt1>
        <a:srgbClr val="FFFFFF"/>
      </a:lt1>
      <a:dk2>
        <a:srgbClr val="003300"/>
      </a:dk2>
      <a:lt2>
        <a:srgbClr val="FFFFFF"/>
      </a:lt2>
      <a:accent1>
        <a:srgbClr val="ABD921"/>
      </a:accent1>
      <a:accent2>
        <a:srgbClr val="31C6F7"/>
      </a:accent2>
      <a:accent3>
        <a:srgbClr val="AAADAA"/>
      </a:accent3>
      <a:accent4>
        <a:srgbClr val="DADADA"/>
      </a:accent4>
      <a:accent5>
        <a:srgbClr val="D2E9AB"/>
      </a:accent5>
      <a:accent6>
        <a:srgbClr val="2BB3E0"/>
      </a:accent6>
      <a:hlink>
        <a:srgbClr val="75E075"/>
      </a:hlink>
      <a:folHlink>
        <a:srgbClr val="99C4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41D941"/>
        </a:accent1>
        <a:accent2>
          <a:srgbClr val="2ADB7A"/>
        </a:accent2>
        <a:accent3>
          <a:srgbClr val="AAADAA"/>
        </a:accent3>
        <a:accent4>
          <a:srgbClr val="DADADA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ABD921"/>
        </a:accent1>
        <a:accent2>
          <a:srgbClr val="31C6F7"/>
        </a:accent2>
        <a:accent3>
          <a:srgbClr val="AAADAA"/>
        </a:accent3>
        <a:accent4>
          <a:srgbClr val="DADADA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F7A1D3"/>
        </a:accent1>
        <a:accent2>
          <a:srgbClr val="6CD96C"/>
        </a:accent2>
        <a:accent3>
          <a:srgbClr val="AAADAA"/>
        </a:accent3>
        <a:accent4>
          <a:srgbClr val="DADADA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EDC72F"/>
        </a:accent1>
        <a:accent2>
          <a:srgbClr val="C8BDFF"/>
        </a:accent2>
        <a:accent3>
          <a:srgbClr val="AAADAA"/>
        </a:accent3>
        <a:accent4>
          <a:srgbClr val="DADADA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1D941"/>
        </a:accent1>
        <a:accent2>
          <a:srgbClr val="2ADB7A"/>
        </a:accent2>
        <a:accent3>
          <a:srgbClr val="FFFFFF"/>
        </a:accent3>
        <a:accent4>
          <a:srgbClr val="000000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BD921"/>
        </a:accent1>
        <a:accent2>
          <a:srgbClr val="31C6F7"/>
        </a:accent2>
        <a:accent3>
          <a:srgbClr val="FFFFFF"/>
        </a:accent3>
        <a:accent4>
          <a:srgbClr val="000000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A1D3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DC72F"/>
        </a:accent1>
        <a:accent2>
          <a:srgbClr val="C8BDFF"/>
        </a:accent2>
        <a:accent3>
          <a:srgbClr val="FFFFFF"/>
        </a:accent3>
        <a:accent4>
          <a:srgbClr val="000000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10097</TotalTime>
  <Words>2234</Words>
  <Application>Microsoft Office PowerPoint</Application>
  <PresentationFormat>On-screen Show (4:3)</PresentationFormat>
  <Paragraphs>330</Paragraphs>
  <Slides>52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system-ui</vt:lpstr>
      <vt:lpstr>Tahoma</vt:lpstr>
      <vt:lpstr>Times New Roman</vt:lpstr>
      <vt:lpstr>Trebuchet MS</vt:lpstr>
      <vt:lpstr>TwitterChirp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Paul’s         1st Letter                 to Timothy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today 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Roger Pearce</dc:creator>
  <cp:lastModifiedBy>Roger Pearce</cp:lastModifiedBy>
  <cp:revision>179</cp:revision>
  <cp:lastPrinted>1601-01-01T00:00:00Z</cp:lastPrinted>
  <dcterms:created xsi:type="dcterms:W3CDTF">2004-12-31T18:23:14Z</dcterms:created>
  <dcterms:modified xsi:type="dcterms:W3CDTF">2022-06-04T19:07:53Z</dcterms:modified>
</cp:coreProperties>
</file>