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3" r:id="rId4"/>
    <p:sldId id="286" r:id="rId5"/>
    <p:sldId id="287" r:id="rId6"/>
    <p:sldId id="259" r:id="rId7"/>
    <p:sldId id="284" r:id="rId8"/>
    <p:sldId id="285" r:id="rId9"/>
    <p:sldId id="271" r:id="rId10"/>
    <p:sldId id="260" r:id="rId11"/>
    <p:sldId id="306" r:id="rId12"/>
    <p:sldId id="261" r:id="rId13"/>
    <p:sldId id="307" r:id="rId14"/>
    <p:sldId id="288" r:id="rId15"/>
    <p:sldId id="290" r:id="rId16"/>
    <p:sldId id="263" r:id="rId17"/>
    <p:sldId id="291" r:id="rId18"/>
    <p:sldId id="305" r:id="rId19"/>
    <p:sldId id="292" r:id="rId20"/>
    <p:sldId id="295" r:id="rId21"/>
    <p:sldId id="296" r:id="rId22"/>
    <p:sldId id="297" r:id="rId23"/>
    <p:sldId id="265" r:id="rId24"/>
    <p:sldId id="298" r:id="rId25"/>
    <p:sldId id="300" r:id="rId26"/>
    <p:sldId id="299" r:id="rId27"/>
    <p:sldId id="278" r:id="rId28"/>
    <p:sldId id="301" r:id="rId29"/>
    <p:sldId id="302"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3"/>
    <p:restoredTop sz="93333"/>
  </p:normalViewPr>
  <p:slideViewPr>
    <p:cSldViewPr snapToGrid="0" snapToObjects="1">
      <p:cViewPr varScale="1">
        <p:scale>
          <a:sx n="119" d="100"/>
          <a:sy n="119" d="100"/>
        </p:scale>
        <p:origin x="36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C800-115D-6A41-B417-5305818D76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4ABA31-620B-DD4D-9714-7D2281AAEC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8CFDE95-0A5F-6649-BDF1-CB530BE978D7}"/>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5" name="Footer Placeholder 4">
            <a:extLst>
              <a:ext uri="{FF2B5EF4-FFF2-40B4-BE49-F238E27FC236}">
                <a16:creationId xmlns:a16="http://schemas.microsoft.com/office/drawing/2014/main" id="{9584013A-24AC-3C4C-9936-F92E76084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726AA-E473-4349-9DC6-08150523A86A}"/>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193800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96CC-D7B3-0C45-8B51-D716CD25980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4C5A8B-23BD-EE47-8061-CB9EB8B8D4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8F1D74-013C-AC4D-8C39-9A9401DF9D00}"/>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5" name="Footer Placeholder 4">
            <a:extLst>
              <a:ext uri="{FF2B5EF4-FFF2-40B4-BE49-F238E27FC236}">
                <a16:creationId xmlns:a16="http://schemas.microsoft.com/office/drawing/2014/main" id="{5A9F19F0-01EC-0141-A4FF-CE66C4B36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1DD26-642C-1443-B22F-92E718AA2BED}"/>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147264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A085C-81F7-AC48-A866-C3FFBCDF21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109E86-6A2A-E54F-87A9-5AF9FE75318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505E36-A197-5946-9D9E-F16740551B5D}"/>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5" name="Footer Placeholder 4">
            <a:extLst>
              <a:ext uri="{FF2B5EF4-FFF2-40B4-BE49-F238E27FC236}">
                <a16:creationId xmlns:a16="http://schemas.microsoft.com/office/drawing/2014/main" id="{8BFB68B8-DD04-6F45-B2A8-0BCA103FB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2912F-4387-B147-BA30-9E85982BD5A6}"/>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163294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CC08-E433-A04D-A3E8-C8B02CAA54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49282A-1340-C646-B445-CCB91D478F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CB23BC-2F7D-5F4E-BBC0-E99677D458A9}"/>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5" name="Footer Placeholder 4">
            <a:extLst>
              <a:ext uri="{FF2B5EF4-FFF2-40B4-BE49-F238E27FC236}">
                <a16:creationId xmlns:a16="http://schemas.microsoft.com/office/drawing/2014/main" id="{1D5128C0-2FCA-0242-BB8A-DE7599857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23553-C520-2A4C-B0E3-0E1942BC2174}"/>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110490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523F-97BE-0340-A56C-7AD74519E4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3C3C58-5F1F-A942-B3BB-A2365D53F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67E3E8C-9990-0E4C-9383-88652CEC6BB6}"/>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5" name="Footer Placeholder 4">
            <a:extLst>
              <a:ext uri="{FF2B5EF4-FFF2-40B4-BE49-F238E27FC236}">
                <a16:creationId xmlns:a16="http://schemas.microsoft.com/office/drawing/2014/main" id="{1D3C65F9-BD2A-574C-962C-B7E0D3681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797A6-2785-7946-8636-145C15FE7CA6}"/>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366976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1730-A42E-CF47-85AF-F57025647D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E46904-195A-554C-BD48-C627C8EE7F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F9AA7C-6ACC-F64F-9DB2-05FD8FED35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6F3B96-C1D7-D84E-8AB5-3BA549A998CA}"/>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6" name="Footer Placeholder 5">
            <a:extLst>
              <a:ext uri="{FF2B5EF4-FFF2-40B4-BE49-F238E27FC236}">
                <a16:creationId xmlns:a16="http://schemas.microsoft.com/office/drawing/2014/main" id="{2CDACA1E-A5FA-584A-9D6B-596C6F54E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A11BF-7A80-1A40-848E-2937A064B419}"/>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388545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4EAF-7296-7143-BCBB-54A077ACE43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40FBFB-BEA6-1F47-AF47-AAED52AFA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783123-7BE3-ED45-96A1-F04C178674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614976-CAD5-2A42-9E3B-DC530114F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0FA5058-6F53-F446-82C1-4CF225765C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A66737D-5F28-3B42-84E2-CF118D114CB2}"/>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8" name="Footer Placeholder 7">
            <a:extLst>
              <a:ext uri="{FF2B5EF4-FFF2-40B4-BE49-F238E27FC236}">
                <a16:creationId xmlns:a16="http://schemas.microsoft.com/office/drawing/2014/main" id="{1CBF9F58-43F6-4243-B853-05519153E5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1B0AF9-24EF-0441-908A-E4EF49D4891C}"/>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30017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6766-9311-A242-B7E3-04C8CAB10A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1450A4-2053-CF4D-B667-DBFD9AC66C3A}"/>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4" name="Footer Placeholder 3">
            <a:extLst>
              <a:ext uri="{FF2B5EF4-FFF2-40B4-BE49-F238E27FC236}">
                <a16:creationId xmlns:a16="http://schemas.microsoft.com/office/drawing/2014/main" id="{F4BD6687-26EA-504D-A398-AC3134A9B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D68701-6521-EA4A-8F61-6E9DD8CA6F67}"/>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91469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CA84F-A1C9-A047-8BFC-B790DC8EF79F}"/>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3" name="Footer Placeholder 2">
            <a:extLst>
              <a:ext uri="{FF2B5EF4-FFF2-40B4-BE49-F238E27FC236}">
                <a16:creationId xmlns:a16="http://schemas.microsoft.com/office/drawing/2014/main" id="{3BFF563D-F101-8846-A8ED-0F0460E62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52FA3-7B3D-6744-B463-5E2C18804444}"/>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29276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4090-A966-A140-A9E9-1FBA740FAB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B404250-5DF0-2B4F-9949-5BA5D5DE8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5183164-3F12-E94D-BAB2-AD3AFE0FB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71041C-F170-3E40-9632-98C301AAE497}"/>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6" name="Footer Placeholder 5">
            <a:extLst>
              <a:ext uri="{FF2B5EF4-FFF2-40B4-BE49-F238E27FC236}">
                <a16:creationId xmlns:a16="http://schemas.microsoft.com/office/drawing/2014/main" id="{12148577-E3B5-C849-AEA8-BFA48B7A6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02492-8666-CA4A-A589-C7D54258C495}"/>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174878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E8DE-1C0E-8745-8C0B-9275DF8392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2EC692B-4F47-6940-8205-843C5BBCE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11078B-8A23-5D4C-8EEA-A0DEAC07D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09FC64-B704-AF43-A034-9A1F4F1CC525}"/>
              </a:ext>
            </a:extLst>
          </p:cNvPr>
          <p:cNvSpPr>
            <a:spLocks noGrp="1"/>
          </p:cNvSpPr>
          <p:nvPr>
            <p:ph type="dt" sz="half" idx="10"/>
          </p:nvPr>
        </p:nvSpPr>
        <p:spPr/>
        <p:txBody>
          <a:bodyPr/>
          <a:lstStyle/>
          <a:p>
            <a:fld id="{D4C90438-4C39-0A40-9DC1-6CFEC3D94CE8}" type="datetimeFigureOut">
              <a:rPr lang="en-US" smtClean="0"/>
              <a:t>7/9/22</a:t>
            </a:fld>
            <a:endParaRPr lang="en-US"/>
          </a:p>
        </p:txBody>
      </p:sp>
      <p:sp>
        <p:nvSpPr>
          <p:cNvPr id="6" name="Footer Placeholder 5">
            <a:extLst>
              <a:ext uri="{FF2B5EF4-FFF2-40B4-BE49-F238E27FC236}">
                <a16:creationId xmlns:a16="http://schemas.microsoft.com/office/drawing/2014/main" id="{B8409B88-1F0A-5E44-8F38-75B918524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1A1201-FB6D-9045-BEF7-B8EBED9FCFCC}"/>
              </a:ext>
            </a:extLst>
          </p:cNvPr>
          <p:cNvSpPr>
            <a:spLocks noGrp="1"/>
          </p:cNvSpPr>
          <p:nvPr>
            <p:ph type="sldNum" sz="quarter" idx="12"/>
          </p:nvPr>
        </p:nvSpPr>
        <p:spPr/>
        <p:txBody>
          <a:bodyPr/>
          <a:lstStyle/>
          <a:p>
            <a:fld id="{7F42EE97-22BA-204B-9641-3189A463C597}" type="slidenum">
              <a:rPr lang="en-US" smtClean="0"/>
              <a:t>‹#›</a:t>
            </a:fld>
            <a:endParaRPr lang="en-US"/>
          </a:p>
        </p:txBody>
      </p:sp>
    </p:spTree>
    <p:extLst>
      <p:ext uri="{BB962C8B-B14F-4D97-AF65-F5344CB8AC3E}">
        <p14:creationId xmlns:p14="http://schemas.microsoft.com/office/powerpoint/2010/main" val="95649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E2804-439C-9F4A-B005-04C3E64A0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0EC88E-B755-9A4D-84B5-672CF0796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2A1192-7374-3B4D-BDEC-D7B21CC18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90438-4C39-0A40-9DC1-6CFEC3D94CE8}" type="datetimeFigureOut">
              <a:rPr lang="en-US" smtClean="0"/>
              <a:t>7/9/22</a:t>
            </a:fld>
            <a:endParaRPr lang="en-US"/>
          </a:p>
        </p:txBody>
      </p:sp>
      <p:sp>
        <p:nvSpPr>
          <p:cNvPr id="5" name="Footer Placeholder 4">
            <a:extLst>
              <a:ext uri="{FF2B5EF4-FFF2-40B4-BE49-F238E27FC236}">
                <a16:creationId xmlns:a16="http://schemas.microsoft.com/office/drawing/2014/main" id="{3ED620D2-8B84-3E4D-8739-573938CA9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51A6EB-8A4F-264E-96E7-BE24E803F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2EE97-22BA-204B-9641-3189A463C597}" type="slidenum">
              <a:rPr lang="en-US" smtClean="0"/>
              <a:t>‹#›</a:t>
            </a:fld>
            <a:endParaRPr lang="en-US"/>
          </a:p>
        </p:txBody>
      </p:sp>
    </p:spTree>
    <p:extLst>
      <p:ext uri="{BB962C8B-B14F-4D97-AF65-F5344CB8AC3E}">
        <p14:creationId xmlns:p14="http://schemas.microsoft.com/office/powerpoint/2010/main" val="1504839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409BB10-5783-9A85-5126-23E46BCF0400}"/>
              </a:ext>
            </a:extLst>
          </p:cNvPr>
          <p:cNvSpPr>
            <a:spLocks noGrp="1" noChangeArrowheads="1"/>
          </p:cNvSpPr>
          <p:nvPr>
            <p:ph type="ctrTitle"/>
          </p:nvPr>
        </p:nvSpPr>
        <p:spPr/>
        <p:txBody>
          <a:bodyPr/>
          <a:lstStyle/>
          <a:p>
            <a:r>
              <a:rPr lang="en-US" altLang="en-US" dirty="0"/>
              <a:t>1 Timothy 6: 2b-10</a:t>
            </a:r>
          </a:p>
        </p:txBody>
      </p:sp>
    </p:spTree>
    <p:extLst>
      <p:ext uri="{BB962C8B-B14F-4D97-AF65-F5344CB8AC3E}">
        <p14:creationId xmlns:p14="http://schemas.microsoft.com/office/powerpoint/2010/main" val="392158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9ED23-621B-C544-A2CD-20D2B86FB94F}"/>
              </a:ext>
            </a:extLst>
          </p:cNvPr>
          <p:cNvSpPr txBox="1"/>
          <p:nvPr/>
        </p:nvSpPr>
        <p:spPr>
          <a:xfrm>
            <a:off x="788276" y="493986"/>
            <a:ext cx="10741572" cy="5632311"/>
          </a:xfrm>
          <a:prstGeom prst="rect">
            <a:avLst/>
          </a:prstGeom>
          <a:noFill/>
        </p:spPr>
        <p:txBody>
          <a:bodyPr wrap="square" rtlCol="0">
            <a:spAutoFit/>
          </a:bodyPr>
          <a:lstStyle/>
          <a:p>
            <a:r>
              <a:rPr lang="en-GB" sz="3600" i="1" dirty="0"/>
              <a:t>“Christ Jesus came into the world to save sinners” </a:t>
            </a:r>
          </a:p>
          <a:p>
            <a:r>
              <a:rPr lang="en-GB" sz="3600" i="1" dirty="0"/>
              <a:t>Ch 1:15</a:t>
            </a:r>
            <a:endParaRPr lang="en-GB" sz="3600" dirty="0"/>
          </a:p>
          <a:p>
            <a:r>
              <a:rPr lang="en-GB" sz="3600" dirty="0"/>
              <a:t> </a:t>
            </a:r>
            <a:r>
              <a:rPr lang="en-GB" sz="3600" i="1" dirty="0"/>
              <a:t> </a:t>
            </a:r>
            <a:endParaRPr lang="en-GB" sz="3600" dirty="0"/>
          </a:p>
          <a:p>
            <a:r>
              <a:rPr lang="en-GB" sz="3600" i="1" dirty="0"/>
              <a:t>“Christ was revealed in a human body</a:t>
            </a:r>
            <a:endParaRPr lang="en-GB" sz="3600" dirty="0"/>
          </a:p>
          <a:p>
            <a:r>
              <a:rPr lang="en-GB" sz="3600" i="1" dirty="0"/>
              <a:t>    and vindicated by the Spirit.</a:t>
            </a:r>
            <a:endParaRPr lang="en-GB" sz="3600" dirty="0"/>
          </a:p>
          <a:p>
            <a:r>
              <a:rPr lang="en-GB" sz="3600" i="1" dirty="0"/>
              <a:t>He was seen by angels</a:t>
            </a:r>
            <a:endParaRPr lang="en-GB" sz="3600" dirty="0"/>
          </a:p>
          <a:p>
            <a:r>
              <a:rPr lang="en-GB" sz="3600" i="1" dirty="0"/>
              <a:t>    and announced to the nations.</a:t>
            </a:r>
            <a:endParaRPr lang="en-GB" sz="3600" dirty="0"/>
          </a:p>
          <a:p>
            <a:r>
              <a:rPr lang="en-GB" sz="3600" i="1" dirty="0"/>
              <a:t>He was believed in throughout the world</a:t>
            </a:r>
            <a:endParaRPr lang="en-GB" sz="3600" dirty="0"/>
          </a:p>
          <a:p>
            <a:r>
              <a:rPr lang="en-GB" sz="3600" i="1" dirty="0"/>
              <a:t>    and taken to heaven in glory.   </a:t>
            </a:r>
          </a:p>
          <a:p>
            <a:r>
              <a:rPr lang="en-GB" sz="3600" i="1" dirty="0"/>
              <a:t>Ch 3:16</a:t>
            </a:r>
            <a:endParaRPr lang="en-GB" sz="3600" dirty="0"/>
          </a:p>
        </p:txBody>
      </p:sp>
    </p:spTree>
    <p:extLst>
      <p:ext uri="{BB962C8B-B14F-4D97-AF65-F5344CB8AC3E}">
        <p14:creationId xmlns:p14="http://schemas.microsoft.com/office/powerpoint/2010/main" val="109441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594441" y="4839544"/>
              <a:ext cx="4546053" cy="707886"/>
            </a:xfrm>
            <a:prstGeom prst="rect">
              <a:avLst/>
            </a:prstGeom>
          </p:spPr>
          <p:txBody>
            <a:bodyPr wrap="none">
              <a:spAutoFit/>
            </a:bodyPr>
            <a:lstStyle/>
            <a:p>
              <a:r>
                <a:rPr lang="en-US" sz="4000" dirty="0"/>
                <a:t>V 3-5 – “Know it </a:t>
              </a:r>
              <a:r>
                <a:rPr lang="en-US" sz="4000" dirty="0" err="1"/>
                <a:t>alls</a:t>
              </a:r>
              <a:r>
                <a:rPr lang="en-US" sz="4000" dirty="0"/>
                <a:t>”</a:t>
              </a:r>
            </a:p>
          </p:txBody>
        </p:sp>
      </p:grpSp>
    </p:spTree>
    <p:extLst>
      <p:ext uri="{BB962C8B-B14F-4D97-AF65-F5344CB8AC3E}">
        <p14:creationId xmlns:p14="http://schemas.microsoft.com/office/powerpoint/2010/main" val="189268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7C18B8-0F46-9D49-ABF8-9D2BDFE427AC}"/>
              </a:ext>
            </a:extLst>
          </p:cNvPr>
          <p:cNvSpPr txBox="1"/>
          <p:nvPr/>
        </p:nvSpPr>
        <p:spPr>
          <a:xfrm>
            <a:off x="1135117" y="641131"/>
            <a:ext cx="7704083" cy="2308324"/>
          </a:xfrm>
          <a:prstGeom prst="rect">
            <a:avLst/>
          </a:prstGeom>
          <a:noFill/>
        </p:spPr>
        <p:txBody>
          <a:bodyPr wrap="square" rtlCol="0">
            <a:spAutoFit/>
          </a:bodyPr>
          <a:lstStyle/>
          <a:p>
            <a:r>
              <a:rPr lang="en-GB" sz="3600" dirty="0"/>
              <a:t>“Morbid fondness for controversy, protracted wrangling, </a:t>
            </a:r>
          </a:p>
          <a:p>
            <a:r>
              <a:rPr lang="en-GB" sz="3600" dirty="0"/>
              <a:t>wearing discussion, </a:t>
            </a:r>
          </a:p>
          <a:p>
            <a:r>
              <a:rPr lang="en-GB" sz="3600" dirty="0"/>
              <a:t>perpetual friction”. </a:t>
            </a:r>
            <a:endParaRPr lang="en-US" sz="3600" dirty="0"/>
          </a:p>
        </p:txBody>
      </p:sp>
      <p:pic>
        <p:nvPicPr>
          <p:cNvPr id="4098" name="Picture 2" descr="Free Two People Fighting, Download Free Two People Fighting png images,  Free ClipArts on Clipart Library">
            <a:extLst>
              <a:ext uri="{FF2B5EF4-FFF2-40B4-BE49-F238E27FC236}">
                <a16:creationId xmlns:a16="http://schemas.microsoft.com/office/drawing/2014/main" id="{90189FD4-34B2-424D-944E-2FF26A342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58" y="3908546"/>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49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594441" y="4839544"/>
              <a:ext cx="4546053" cy="707886"/>
            </a:xfrm>
            <a:prstGeom prst="rect">
              <a:avLst/>
            </a:prstGeom>
          </p:spPr>
          <p:txBody>
            <a:bodyPr wrap="none">
              <a:spAutoFit/>
            </a:bodyPr>
            <a:lstStyle/>
            <a:p>
              <a:r>
                <a:rPr lang="en-US" sz="4000" dirty="0"/>
                <a:t>V 3-5 – “Know it </a:t>
              </a:r>
              <a:r>
                <a:rPr lang="en-US" sz="4000" dirty="0" err="1"/>
                <a:t>alls</a:t>
              </a:r>
              <a:r>
                <a:rPr lang="en-US" sz="4000" dirty="0"/>
                <a:t>”</a:t>
              </a:r>
            </a:p>
          </p:txBody>
        </p:sp>
      </p:grpSp>
    </p:spTree>
    <p:extLst>
      <p:ext uri="{BB962C8B-B14F-4D97-AF65-F5344CB8AC3E}">
        <p14:creationId xmlns:p14="http://schemas.microsoft.com/office/powerpoint/2010/main" val="83704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438807" y="4716833"/>
              <a:ext cx="4536435" cy="707886"/>
            </a:xfrm>
            <a:prstGeom prst="rect">
              <a:avLst/>
            </a:prstGeom>
          </p:spPr>
          <p:txBody>
            <a:bodyPr wrap="none">
              <a:spAutoFit/>
            </a:bodyPr>
            <a:lstStyle/>
            <a:p>
              <a:r>
                <a:rPr lang="en-US" sz="4000" dirty="0"/>
                <a:t>V 3-5 – “Know it </a:t>
              </a:r>
              <a:r>
                <a:rPr lang="en-US" sz="4000" dirty="0" err="1"/>
                <a:t>alls</a:t>
              </a:r>
              <a:r>
                <a:rPr lang="en-US" sz="4000" dirty="0"/>
                <a:t>”</a:t>
              </a:r>
            </a:p>
          </p:txBody>
        </p:sp>
      </p:grpSp>
      <p:grpSp>
        <p:nvGrpSpPr>
          <p:cNvPr id="16" name="Group 15">
            <a:extLst>
              <a:ext uri="{FF2B5EF4-FFF2-40B4-BE49-F238E27FC236}">
                <a16:creationId xmlns:a16="http://schemas.microsoft.com/office/drawing/2014/main" id="{43F3E6EF-27EA-0C41-84A3-66359CC4D8B8}"/>
              </a:ext>
            </a:extLst>
          </p:cNvPr>
          <p:cNvGrpSpPr/>
          <p:nvPr/>
        </p:nvGrpSpPr>
        <p:grpSpPr>
          <a:xfrm>
            <a:off x="903975" y="716047"/>
            <a:ext cx="5926987" cy="2027154"/>
            <a:chOff x="903975" y="716047"/>
            <a:chExt cx="5926987" cy="2027154"/>
          </a:xfrm>
        </p:grpSpPr>
        <p:grpSp>
          <p:nvGrpSpPr>
            <p:cNvPr id="4" name="Group 3">
              <a:extLst>
                <a:ext uri="{FF2B5EF4-FFF2-40B4-BE49-F238E27FC236}">
                  <a16:creationId xmlns:a16="http://schemas.microsoft.com/office/drawing/2014/main" id="{7B41132B-41D7-7442-BA15-6A0DE14EFF6B}"/>
                </a:ext>
              </a:extLst>
            </p:cNvPr>
            <p:cNvGrpSpPr/>
            <p:nvPr/>
          </p:nvGrpSpPr>
          <p:grpSpPr>
            <a:xfrm>
              <a:off x="903975" y="716047"/>
              <a:ext cx="5926987" cy="2027154"/>
              <a:chOff x="827775" y="794703"/>
              <a:chExt cx="5926987" cy="2027154"/>
            </a:xfrm>
            <a:solidFill>
              <a:schemeClr val="accent4">
                <a:lumMod val="20000"/>
                <a:lumOff val="80000"/>
              </a:schemeClr>
            </a:solidFill>
          </p:grpSpPr>
          <p:sp>
            <p:nvSpPr>
              <p:cNvPr id="2" name="Trapezium 1">
                <a:extLst>
                  <a:ext uri="{FF2B5EF4-FFF2-40B4-BE49-F238E27FC236}">
                    <a16:creationId xmlns:a16="http://schemas.microsoft.com/office/drawing/2014/main" id="{EE9129C6-90D1-D74A-BE86-8CD337A93A32}"/>
                  </a:ext>
                </a:extLst>
              </p:cNvPr>
              <p:cNvSpPr/>
              <p:nvPr/>
            </p:nvSpPr>
            <p:spPr>
              <a:xfrm>
                <a:off x="980620" y="794703"/>
                <a:ext cx="5628522" cy="682276"/>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ernative Process 2">
                <a:extLst>
                  <a:ext uri="{FF2B5EF4-FFF2-40B4-BE49-F238E27FC236}">
                    <a16:creationId xmlns:a16="http://schemas.microsoft.com/office/drawing/2014/main" id="{36F5B686-E0FB-3649-86BD-0F0920D5FA5A}"/>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4AF70C-2136-EB4A-9813-B4409E53F666}"/>
                </a:ext>
              </a:extLst>
            </p:cNvPr>
            <p:cNvSpPr/>
            <p:nvPr/>
          </p:nvSpPr>
          <p:spPr>
            <a:xfrm>
              <a:off x="1241621" y="1589191"/>
              <a:ext cx="5251694" cy="707886"/>
            </a:xfrm>
            <a:prstGeom prst="rect">
              <a:avLst/>
            </a:prstGeom>
          </p:spPr>
          <p:txBody>
            <a:bodyPr wrap="none">
              <a:spAutoFit/>
            </a:bodyPr>
            <a:lstStyle/>
            <a:p>
              <a:r>
                <a:rPr lang="en-US" sz="4000" dirty="0"/>
                <a:t>V 9-10 – “Money lovers”</a:t>
              </a:r>
            </a:p>
          </p:txBody>
        </p:sp>
      </p:grpSp>
    </p:spTree>
    <p:extLst>
      <p:ext uri="{BB962C8B-B14F-4D97-AF65-F5344CB8AC3E}">
        <p14:creationId xmlns:p14="http://schemas.microsoft.com/office/powerpoint/2010/main" val="84230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4E251-59A7-FE43-B0B7-6B93B7B35E88}"/>
              </a:ext>
            </a:extLst>
          </p:cNvPr>
          <p:cNvSpPr txBox="1"/>
          <p:nvPr/>
        </p:nvSpPr>
        <p:spPr>
          <a:xfrm>
            <a:off x="661737" y="697832"/>
            <a:ext cx="10118558" cy="3416320"/>
          </a:xfrm>
          <a:prstGeom prst="rect">
            <a:avLst/>
          </a:prstGeom>
          <a:noFill/>
        </p:spPr>
        <p:txBody>
          <a:bodyPr wrap="square" rtlCol="0">
            <a:spAutoFit/>
          </a:bodyPr>
          <a:lstStyle/>
          <a:p>
            <a:r>
              <a:rPr lang="en-GB" sz="3600" dirty="0"/>
              <a:t>Those who </a:t>
            </a:r>
            <a:r>
              <a:rPr lang="en-GB" sz="3600" dirty="0">
                <a:solidFill>
                  <a:srgbClr val="FF0000"/>
                </a:solidFill>
              </a:rPr>
              <a:t>want to get rich </a:t>
            </a:r>
            <a:r>
              <a:rPr lang="en-GB" sz="3600" dirty="0"/>
              <a:t>fall into temptation and a trap and into many foolish and harmful desires that plunge people into ruin and destruction. For the </a:t>
            </a:r>
            <a:r>
              <a:rPr lang="en-GB" sz="3600" dirty="0">
                <a:solidFill>
                  <a:srgbClr val="FF0000"/>
                </a:solidFill>
              </a:rPr>
              <a:t>love of money</a:t>
            </a:r>
            <a:r>
              <a:rPr lang="en-GB" sz="3600" dirty="0"/>
              <a:t> is a root of all kinds of evil. Some people, eager for money, have wandered from the faith and pierced themselves with many griefs.</a:t>
            </a:r>
          </a:p>
        </p:txBody>
      </p:sp>
    </p:spTree>
    <p:extLst>
      <p:ext uri="{BB962C8B-B14F-4D97-AF65-F5344CB8AC3E}">
        <p14:creationId xmlns:p14="http://schemas.microsoft.com/office/powerpoint/2010/main" val="427510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11650-8DF9-5B4F-9200-A734DA0992BA}"/>
              </a:ext>
            </a:extLst>
          </p:cNvPr>
          <p:cNvSpPr txBox="1"/>
          <p:nvPr/>
        </p:nvSpPr>
        <p:spPr>
          <a:xfrm>
            <a:off x="325821" y="525517"/>
            <a:ext cx="11340662" cy="5355312"/>
          </a:xfrm>
          <a:prstGeom prst="rect">
            <a:avLst/>
          </a:prstGeom>
          <a:noFill/>
        </p:spPr>
        <p:txBody>
          <a:bodyPr wrap="square" rtlCol="0">
            <a:spAutoFit/>
          </a:bodyPr>
          <a:lstStyle/>
          <a:p>
            <a:r>
              <a:rPr lang="en-GB" sz="3600" i="1" dirty="0"/>
              <a:t>Money, in truth, is one of the most unsatisfying of possessions. It takes away some cares, no doubt; but it brings with it quite as many cares as it takes away. There is trouble in the getting of it. There is anxiety in the keeping of it. There are temptations in the use of it. There is guilt in the abuse of it. There is sorrow in the losing of it. There is perplexity in the disposing of it. Two-thirds of all the </a:t>
            </a:r>
            <a:r>
              <a:rPr lang="en-GB" sz="3600" i="1" dirty="0" err="1"/>
              <a:t>strifes</a:t>
            </a:r>
            <a:r>
              <a:rPr lang="en-GB" sz="3600" i="1" dirty="0"/>
              <a:t>, quarrels, and lawsuits in the world arise from one simple cause—money!  </a:t>
            </a:r>
          </a:p>
          <a:p>
            <a:r>
              <a:rPr lang="en-GB" i="1" dirty="0"/>
              <a:t>Bishop Ryle</a:t>
            </a:r>
            <a:endParaRPr lang="en-GB" dirty="0"/>
          </a:p>
        </p:txBody>
      </p:sp>
    </p:spTree>
    <p:extLst>
      <p:ext uri="{BB962C8B-B14F-4D97-AF65-F5344CB8AC3E}">
        <p14:creationId xmlns:p14="http://schemas.microsoft.com/office/powerpoint/2010/main" val="135848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438807" y="4716833"/>
              <a:ext cx="4536435" cy="707886"/>
            </a:xfrm>
            <a:prstGeom prst="rect">
              <a:avLst/>
            </a:prstGeom>
          </p:spPr>
          <p:txBody>
            <a:bodyPr wrap="none">
              <a:spAutoFit/>
            </a:bodyPr>
            <a:lstStyle/>
            <a:p>
              <a:r>
                <a:rPr lang="en-US" sz="4000" dirty="0"/>
                <a:t>V 3-5 – “Know it </a:t>
              </a:r>
              <a:r>
                <a:rPr lang="en-US" sz="4000" dirty="0" err="1"/>
                <a:t>alls</a:t>
              </a:r>
              <a:r>
                <a:rPr lang="en-US" sz="4000" dirty="0"/>
                <a:t>”</a:t>
              </a:r>
            </a:p>
          </p:txBody>
        </p:sp>
      </p:grpSp>
      <p:grpSp>
        <p:nvGrpSpPr>
          <p:cNvPr id="16" name="Group 15">
            <a:extLst>
              <a:ext uri="{FF2B5EF4-FFF2-40B4-BE49-F238E27FC236}">
                <a16:creationId xmlns:a16="http://schemas.microsoft.com/office/drawing/2014/main" id="{43F3E6EF-27EA-0C41-84A3-66359CC4D8B8}"/>
              </a:ext>
            </a:extLst>
          </p:cNvPr>
          <p:cNvGrpSpPr/>
          <p:nvPr/>
        </p:nvGrpSpPr>
        <p:grpSpPr>
          <a:xfrm>
            <a:off x="903975" y="716047"/>
            <a:ext cx="5926987" cy="2027154"/>
            <a:chOff x="903975" y="716047"/>
            <a:chExt cx="5926987" cy="2027154"/>
          </a:xfrm>
        </p:grpSpPr>
        <p:grpSp>
          <p:nvGrpSpPr>
            <p:cNvPr id="4" name="Group 3">
              <a:extLst>
                <a:ext uri="{FF2B5EF4-FFF2-40B4-BE49-F238E27FC236}">
                  <a16:creationId xmlns:a16="http://schemas.microsoft.com/office/drawing/2014/main" id="{7B41132B-41D7-7442-BA15-6A0DE14EFF6B}"/>
                </a:ext>
              </a:extLst>
            </p:cNvPr>
            <p:cNvGrpSpPr/>
            <p:nvPr/>
          </p:nvGrpSpPr>
          <p:grpSpPr>
            <a:xfrm>
              <a:off x="903975" y="716047"/>
              <a:ext cx="5926987" cy="2027154"/>
              <a:chOff x="827775" y="794703"/>
              <a:chExt cx="5926987" cy="2027154"/>
            </a:xfrm>
            <a:solidFill>
              <a:schemeClr val="accent4">
                <a:lumMod val="20000"/>
                <a:lumOff val="80000"/>
              </a:schemeClr>
            </a:solidFill>
          </p:grpSpPr>
          <p:sp>
            <p:nvSpPr>
              <p:cNvPr id="2" name="Trapezium 1">
                <a:extLst>
                  <a:ext uri="{FF2B5EF4-FFF2-40B4-BE49-F238E27FC236}">
                    <a16:creationId xmlns:a16="http://schemas.microsoft.com/office/drawing/2014/main" id="{EE9129C6-90D1-D74A-BE86-8CD337A93A32}"/>
                  </a:ext>
                </a:extLst>
              </p:cNvPr>
              <p:cNvSpPr/>
              <p:nvPr/>
            </p:nvSpPr>
            <p:spPr>
              <a:xfrm>
                <a:off x="980620" y="794703"/>
                <a:ext cx="5628522" cy="682276"/>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ernative Process 2">
                <a:extLst>
                  <a:ext uri="{FF2B5EF4-FFF2-40B4-BE49-F238E27FC236}">
                    <a16:creationId xmlns:a16="http://schemas.microsoft.com/office/drawing/2014/main" id="{36F5B686-E0FB-3649-86BD-0F0920D5FA5A}"/>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4AF70C-2136-EB4A-9813-B4409E53F666}"/>
                </a:ext>
              </a:extLst>
            </p:cNvPr>
            <p:cNvSpPr/>
            <p:nvPr/>
          </p:nvSpPr>
          <p:spPr>
            <a:xfrm>
              <a:off x="1241621" y="1589191"/>
              <a:ext cx="5251694" cy="707886"/>
            </a:xfrm>
            <a:prstGeom prst="rect">
              <a:avLst/>
            </a:prstGeom>
          </p:spPr>
          <p:txBody>
            <a:bodyPr wrap="none">
              <a:spAutoFit/>
            </a:bodyPr>
            <a:lstStyle/>
            <a:p>
              <a:r>
                <a:rPr lang="en-US" sz="4000" dirty="0"/>
                <a:t>V 9-10 – “Money lovers”</a:t>
              </a:r>
            </a:p>
          </p:txBody>
        </p:sp>
      </p:grpSp>
    </p:spTree>
    <p:extLst>
      <p:ext uri="{BB962C8B-B14F-4D97-AF65-F5344CB8AC3E}">
        <p14:creationId xmlns:p14="http://schemas.microsoft.com/office/powerpoint/2010/main" val="394372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915389" y="4760418"/>
              <a:ext cx="2976712" cy="707886"/>
            </a:xfrm>
            <a:prstGeom prst="rect">
              <a:avLst/>
            </a:prstGeom>
          </p:spPr>
          <p:txBody>
            <a:bodyPr wrap="none">
              <a:spAutoFit/>
            </a:bodyPr>
            <a:lstStyle/>
            <a:p>
              <a:r>
                <a:rPr lang="en-US" sz="4000" dirty="0"/>
                <a:t>“Know it </a:t>
              </a:r>
              <a:r>
                <a:rPr lang="en-US" sz="4000" dirty="0" err="1"/>
                <a:t>alls</a:t>
              </a:r>
              <a:r>
                <a:rPr lang="en-US" sz="4000" dirty="0"/>
                <a:t>”</a:t>
              </a:r>
            </a:p>
          </p:txBody>
        </p:sp>
      </p:grpSp>
      <p:grpSp>
        <p:nvGrpSpPr>
          <p:cNvPr id="15" name="Group 14">
            <a:extLst>
              <a:ext uri="{FF2B5EF4-FFF2-40B4-BE49-F238E27FC236}">
                <a16:creationId xmlns:a16="http://schemas.microsoft.com/office/drawing/2014/main" id="{B4F60084-2616-C94E-AC9C-62D3F1CCEE11}"/>
              </a:ext>
            </a:extLst>
          </p:cNvPr>
          <p:cNvGrpSpPr/>
          <p:nvPr/>
        </p:nvGrpSpPr>
        <p:grpSpPr>
          <a:xfrm>
            <a:off x="903975" y="2060925"/>
            <a:ext cx="5926987" cy="2228888"/>
            <a:chOff x="903975" y="2060925"/>
            <a:chExt cx="5926987" cy="2228888"/>
          </a:xfrm>
        </p:grpSpPr>
        <p:grpSp>
          <p:nvGrpSpPr>
            <p:cNvPr id="5" name="Group 4">
              <a:extLst>
                <a:ext uri="{FF2B5EF4-FFF2-40B4-BE49-F238E27FC236}">
                  <a16:creationId xmlns:a16="http://schemas.microsoft.com/office/drawing/2014/main" id="{7FE134A3-F168-1146-870D-67A869CA63AE}"/>
                </a:ext>
              </a:extLst>
            </p:cNvPr>
            <p:cNvGrpSpPr/>
            <p:nvPr/>
          </p:nvGrpSpPr>
          <p:grpSpPr>
            <a:xfrm>
              <a:off x="903975" y="2060925"/>
              <a:ext cx="5926987" cy="2228888"/>
              <a:chOff x="827774" y="1908525"/>
              <a:chExt cx="5926987" cy="2228888"/>
            </a:xfrm>
            <a:solidFill>
              <a:srgbClr val="FFC000"/>
            </a:solidFill>
          </p:grpSpPr>
          <p:sp>
            <p:nvSpPr>
              <p:cNvPr id="6" name="Trapezium 5">
                <a:extLst>
                  <a:ext uri="{FF2B5EF4-FFF2-40B4-BE49-F238E27FC236}">
                    <a16:creationId xmlns:a16="http://schemas.microsoft.com/office/drawing/2014/main" id="{2FE3DAFA-0DB8-2D4F-A87A-F0D66226C378}"/>
                  </a:ext>
                </a:extLst>
              </p:cNvPr>
              <p:cNvSpPr/>
              <p:nvPr/>
            </p:nvSpPr>
            <p:spPr>
              <a:xfrm>
                <a:off x="980619" y="1908525"/>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lternative Process 6">
                <a:extLst>
                  <a:ext uri="{FF2B5EF4-FFF2-40B4-BE49-F238E27FC236}">
                    <a16:creationId xmlns:a16="http://schemas.microsoft.com/office/drawing/2014/main" id="{E932473D-A859-7748-B156-3ED98EEF1C3C}"/>
                  </a:ext>
                </a:extLst>
              </p:cNvPr>
              <p:cNvSpPr/>
              <p:nvPr/>
            </p:nvSpPr>
            <p:spPr>
              <a:xfrm>
                <a:off x="827774" y="2782702"/>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799BE313-0501-574B-8F3D-2A828DA87B7A}"/>
                </a:ext>
              </a:extLst>
            </p:cNvPr>
            <p:cNvSpPr/>
            <p:nvPr/>
          </p:nvSpPr>
          <p:spPr>
            <a:xfrm>
              <a:off x="2296333" y="3180500"/>
              <a:ext cx="2377574" cy="707886"/>
            </a:xfrm>
            <a:prstGeom prst="rect">
              <a:avLst/>
            </a:prstGeom>
          </p:spPr>
          <p:txBody>
            <a:bodyPr wrap="none">
              <a:spAutoFit/>
            </a:bodyPr>
            <a:lstStyle/>
            <a:p>
              <a:r>
                <a:rPr lang="en-US" sz="4000" dirty="0"/>
                <a:t>The filling!</a:t>
              </a:r>
            </a:p>
          </p:txBody>
        </p:sp>
      </p:grpSp>
      <p:grpSp>
        <p:nvGrpSpPr>
          <p:cNvPr id="16" name="Group 15">
            <a:extLst>
              <a:ext uri="{FF2B5EF4-FFF2-40B4-BE49-F238E27FC236}">
                <a16:creationId xmlns:a16="http://schemas.microsoft.com/office/drawing/2014/main" id="{43F3E6EF-27EA-0C41-84A3-66359CC4D8B8}"/>
              </a:ext>
            </a:extLst>
          </p:cNvPr>
          <p:cNvGrpSpPr/>
          <p:nvPr/>
        </p:nvGrpSpPr>
        <p:grpSpPr>
          <a:xfrm>
            <a:off x="903975" y="716047"/>
            <a:ext cx="5926987" cy="2027154"/>
            <a:chOff x="903975" y="716047"/>
            <a:chExt cx="5926987" cy="2027154"/>
          </a:xfrm>
        </p:grpSpPr>
        <p:grpSp>
          <p:nvGrpSpPr>
            <p:cNvPr id="4" name="Group 3">
              <a:extLst>
                <a:ext uri="{FF2B5EF4-FFF2-40B4-BE49-F238E27FC236}">
                  <a16:creationId xmlns:a16="http://schemas.microsoft.com/office/drawing/2014/main" id="{7B41132B-41D7-7442-BA15-6A0DE14EFF6B}"/>
                </a:ext>
              </a:extLst>
            </p:cNvPr>
            <p:cNvGrpSpPr/>
            <p:nvPr/>
          </p:nvGrpSpPr>
          <p:grpSpPr>
            <a:xfrm>
              <a:off x="903975" y="716047"/>
              <a:ext cx="5926987" cy="2027154"/>
              <a:chOff x="827775" y="794703"/>
              <a:chExt cx="5926987" cy="2027154"/>
            </a:xfrm>
            <a:solidFill>
              <a:schemeClr val="accent4">
                <a:lumMod val="20000"/>
                <a:lumOff val="80000"/>
              </a:schemeClr>
            </a:solidFill>
          </p:grpSpPr>
          <p:sp>
            <p:nvSpPr>
              <p:cNvPr id="2" name="Trapezium 1">
                <a:extLst>
                  <a:ext uri="{FF2B5EF4-FFF2-40B4-BE49-F238E27FC236}">
                    <a16:creationId xmlns:a16="http://schemas.microsoft.com/office/drawing/2014/main" id="{EE9129C6-90D1-D74A-BE86-8CD337A93A32}"/>
                  </a:ext>
                </a:extLst>
              </p:cNvPr>
              <p:cNvSpPr/>
              <p:nvPr/>
            </p:nvSpPr>
            <p:spPr>
              <a:xfrm>
                <a:off x="980620" y="794703"/>
                <a:ext cx="5628522" cy="682276"/>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ernative Process 2">
                <a:extLst>
                  <a:ext uri="{FF2B5EF4-FFF2-40B4-BE49-F238E27FC236}">
                    <a16:creationId xmlns:a16="http://schemas.microsoft.com/office/drawing/2014/main" id="{36F5B686-E0FB-3649-86BD-0F0920D5FA5A}"/>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4AF70C-2136-EB4A-9813-B4409E53F666}"/>
                </a:ext>
              </a:extLst>
            </p:cNvPr>
            <p:cNvSpPr/>
            <p:nvPr/>
          </p:nvSpPr>
          <p:spPr>
            <a:xfrm>
              <a:off x="1915389" y="1634267"/>
              <a:ext cx="3432286" cy="707886"/>
            </a:xfrm>
            <a:prstGeom prst="rect">
              <a:avLst/>
            </a:prstGeom>
          </p:spPr>
          <p:txBody>
            <a:bodyPr wrap="none">
              <a:spAutoFit/>
            </a:bodyPr>
            <a:lstStyle/>
            <a:p>
              <a:r>
                <a:rPr lang="en-US" sz="4000" dirty="0"/>
                <a:t>“Money lovers”</a:t>
              </a:r>
            </a:p>
          </p:txBody>
        </p:sp>
      </p:grpSp>
    </p:spTree>
    <p:extLst>
      <p:ext uri="{BB962C8B-B14F-4D97-AF65-F5344CB8AC3E}">
        <p14:creationId xmlns:p14="http://schemas.microsoft.com/office/powerpoint/2010/main" val="220540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A820F-560B-5742-BC1C-31F1177E3F1B}"/>
              </a:ext>
            </a:extLst>
          </p:cNvPr>
          <p:cNvSpPr txBox="1"/>
          <p:nvPr/>
        </p:nvSpPr>
        <p:spPr>
          <a:xfrm>
            <a:off x="1359568" y="445168"/>
            <a:ext cx="8470232" cy="2862322"/>
          </a:xfrm>
          <a:prstGeom prst="rect">
            <a:avLst/>
          </a:prstGeom>
          <a:noFill/>
        </p:spPr>
        <p:txBody>
          <a:bodyPr wrap="square" rtlCol="0">
            <a:spAutoFit/>
          </a:bodyPr>
          <a:lstStyle/>
          <a:p>
            <a:r>
              <a:rPr lang="en-GB" sz="3600" dirty="0"/>
              <a:t>But </a:t>
            </a:r>
            <a:r>
              <a:rPr lang="en-GB" sz="3600" dirty="0">
                <a:solidFill>
                  <a:srgbClr val="FF0000"/>
                </a:solidFill>
              </a:rPr>
              <a:t>godliness</a:t>
            </a:r>
            <a:r>
              <a:rPr lang="en-GB" sz="3600" dirty="0"/>
              <a:t> with </a:t>
            </a:r>
            <a:r>
              <a:rPr lang="en-GB" sz="3600" dirty="0">
                <a:solidFill>
                  <a:srgbClr val="FF0000"/>
                </a:solidFill>
              </a:rPr>
              <a:t>contentment</a:t>
            </a:r>
            <a:r>
              <a:rPr lang="en-GB" sz="3600" dirty="0"/>
              <a:t> is great gain. 7 For we brought nothing into the world, and we can take nothing out of it. 8 But if we have food and clothing, we will be content with that.</a:t>
            </a:r>
          </a:p>
        </p:txBody>
      </p:sp>
    </p:spTree>
    <p:extLst>
      <p:ext uri="{BB962C8B-B14F-4D97-AF65-F5344CB8AC3E}">
        <p14:creationId xmlns:p14="http://schemas.microsoft.com/office/powerpoint/2010/main" val="33363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l About Kate Middleton's Sunglasses That Sold Out Within 24 Hours |  PEOPLE.com">
            <a:extLst>
              <a:ext uri="{FF2B5EF4-FFF2-40B4-BE49-F238E27FC236}">
                <a16:creationId xmlns:a16="http://schemas.microsoft.com/office/drawing/2014/main" id="{520C9C34-ED30-1A45-A37D-A23DA17DD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1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599250" y="4758418"/>
              <a:ext cx="2976712" cy="707886"/>
            </a:xfrm>
            <a:prstGeom prst="rect">
              <a:avLst/>
            </a:prstGeom>
          </p:spPr>
          <p:txBody>
            <a:bodyPr wrap="none">
              <a:spAutoFit/>
            </a:bodyPr>
            <a:lstStyle/>
            <a:p>
              <a:r>
                <a:rPr lang="en-US" sz="4000" dirty="0"/>
                <a:t>“Know it </a:t>
              </a:r>
              <a:r>
                <a:rPr lang="en-US" sz="4000" dirty="0" err="1"/>
                <a:t>alls</a:t>
              </a:r>
              <a:r>
                <a:rPr lang="en-US" sz="4000" dirty="0"/>
                <a:t>”</a:t>
              </a:r>
            </a:p>
          </p:txBody>
        </p:sp>
      </p:grpSp>
      <p:grpSp>
        <p:nvGrpSpPr>
          <p:cNvPr id="15" name="Group 14">
            <a:extLst>
              <a:ext uri="{FF2B5EF4-FFF2-40B4-BE49-F238E27FC236}">
                <a16:creationId xmlns:a16="http://schemas.microsoft.com/office/drawing/2014/main" id="{B4F60084-2616-C94E-AC9C-62D3F1CCEE11}"/>
              </a:ext>
            </a:extLst>
          </p:cNvPr>
          <p:cNvGrpSpPr/>
          <p:nvPr/>
        </p:nvGrpSpPr>
        <p:grpSpPr>
          <a:xfrm>
            <a:off x="903975" y="2060925"/>
            <a:ext cx="6546472" cy="2277265"/>
            <a:chOff x="903975" y="2060925"/>
            <a:chExt cx="6546472" cy="2277265"/>
          </a:xfrm>
        </p:grpSpPr>
        <p:grpSp>
          <p:nvGrpSpPr>
            <p:cNvPr id="5" name="Group 4">
              <a:extLst>
                <a:ext uri="{FF2B5EF4-FFF2-40B4-BE49-F238E27FC236}">
                  <a16:creationId xmlns:a16="http://schemas.microsoft.com/office/drawing/2014/main" id="{7FE134A3-F168-1146-870D-67A869CA63AE}"/>
                </a:ext>
              </a:extLst>
            </p:cNvPr>
            <p:cNvGrpSpPr/>
            <p:nvPr/>
          </p:nvGrpSpPr>
          <p:grpSpPr>
            <a:xfrm>
              <a:off x="903975" y="2060925"/>
              <a:ext cx="5926987" cy="2228888"/>
              <a:chOff x="827774" y="1908525"/>
              <a:chExt cx="5926987" cy="2228888"/>
            </a:xfrm>
            <a:solidFill>
              <a:srgbClr val="FFC000"/>
            </a:solidFill>
          </p:grpSpPr>
          <p:sp>
            <p:nvSpPr>
              <p:cNvPr id="6" name="Trapezium 5">
                <a:extLst>
                  <a:ext uri="{FF2B5EF4-FFF2-40B4-BE49-F238E27FC236}">
                    <a16:creationId xmlns:a16="http://schemas.microsoft.com/office/drawing/2014/main" id="{2FE3DAFA-0DB8-2D4F-A87A-F0D66226C378}"/>
                  </a:ext>
                </a:extLst>
              </p:cNvPr>
              <p:cNvSpPr/>
              <p:nvPr/>
            </p:nvSpPr>
            <p:spPr>
              <a:xfrm>
                <a:off x="980619" y="1908525"/>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lternative Process 6">
                <a:extLst>
                  <a:ext uri="{FF2B5EF4-FFF2-40B4-BE49-F238E27FC236}">
                    <a16:creationId xmlns:a16="http://schemas.microsoft.com/office/drawing/2014/main" id="{E932473D-A859-7748-B156-3ED98EEF1C3C}"/>
                  </a:ext>
                </a:extLst>
              </p:cNvPr>
              <p:cNvSpPr/>
              <p:nvPr/>
            </p:nvSpPr>
            <p:spPr>
              <a:xfrm>
                <a:off x="827774" y="2782702"/>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799BE313-0501-574B-8F3D-2A828DA87B7A}"/>
                </a:ext>
              </a:extLst>
            </p:cNvPr>
            <p:cNvSpPr/>
            <p:nvPr/>
          </p:nvSpPr>
          <p:spPr>
            <a:xfrm>
              <a:off x="903975" y="3014751"/>
              <a:ext cx="6546472" cy="1323439"/>
            </a:xfrm>
            <a:prstGeom prst="rect">
              <a:avLst/>
            </a:prstGeom>
          </p:spPr>
          <p:txBody>
            <a:bodyPr wrap="none">
              <a:spAutoFit/>
            </a:bodyPr>
            <a:lstStyle/>
            <a:p>
              <a:r>
                <a:rPr lang="en-US" sz="4000" dirty="0"/>
                <a:t>Godliness, Contentment,</a:t>
              </a:r>
            </a:p>
            <a:p>
              <a:r>
                <a:rPr lang="en-US" sz="4000" dirty="0"/>
                <a:t> Eternal perspective, Gratitude</a:t>
              </a:r>
            </a:p>
          </p:txBody>
        </p:sp>
      </p:grpSp>
      <p:grpSp>
        <p:nvGrpSpPr>
          <p:cNvPr id="16" name="Group 15">
            <a:extLst>
              <a:ext uri="{FF2B5EF4-FFF2-40B4-BE49-F238E27FC236}">
                <a16:creationId xmlns:a16="http://schemas.microsoft.com/office/drawing/2014/main" id="{43F3E6EF-27EA-0C41-84A3-66359CC4D8B8}"/>
              </a:ext>
            </a:extLst>
          </p:cNvPr>
          <p:cNvGrpSpPr/>
          <p:nvPr/>
        </p:nvGrpSpPr>
        <p:grpSpPr>
          <a:xfrm>
            <a:off x="903975" y="716047"/>
            <a:ext cx="5926987" cy="2027154"/>
            <a:chOff x="903975" y="716047"/>
            <a:chExt cx="5926987" cy="2027154"/>
          </a:xfrm>
        </p:grpSpPr>
        <p:grpSp>
          <p:nvGrpSpPr>
            <p:cNvPr id="4" name="Group 3">
              <a:extLst>
                <a:ext uri="{FF2B5EF4-FFF2-40B4-BE49-F238E27FC236}">
                  <a16:creationId xmlns:a16="http://schemas.microsoft.com/office/drawing/2014/main" id="{7B41132B-41D7-7442-BA15-6A0DE14EFF6B}"/>
                </a:ext>
              </a:extLst>
            </p:cNvPr>
            <p:cNvGrpSpPr/>
            <p:nvPr/>
          </p:nvGrpSpPr>
          <p:grpSpPr>
            <a:xfrm>
              <a:off x="903975" y="716047"/>
              <a:ext cx="5926987" cy="2027154"/>
              <a:chOff x="827775" y="794703"/>
              <a:chExt cx="5926987" cy="2027154"/>
            </a:xfrm>
            <a:solidFill>
              <a:schemeClr val="accent4">
                <a:lumMod val="20000"/>
                <a:lumOff val="80000"/>
              </a:schemeClr>
            </a:solidFill>
          </p:grpSpPr>
          <p:sp>
            <p:nvSpPr>
              <p:cNvPr id="2" name="Trapezium 1">
                <a:extLst>
                  <a:ext uri="{FF2B5EF4-FFF2-40B4-BE49-F238E27FC236}">
                    <a16:creationId xmlns:a16="http://schemas.microsoft.com/office/drawing/2014/main" id="{EE9129C6-90D1-D74A-BE86-8CD337A93A32}"/>
                  </a:ext>
                </a:extLst>
              </p:cNvPr>
              <p:cNvSpPr/>
              <p:nvPr/>
            </p:nvSpPr>
            <p:spPr>
              <a:xfrm>
                <a:off x="980620" y="794703"/>
                <a:ext cx="5628522" cy="682276"/>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ernative Process 2">
                <a:extLst>
                  <a:ext uri="{FF2B5EF4-FFF2-40B4-BE49-F238E27FC236}">
                    <a16:creationId xmlns:a16="http://schemas.microsoft.com/office/drawing/2014/main" id="{36F5B686-E0FB-3649-86BD-0F0920D5FA5A}"/>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4AF70C-2136-EB4A-9813-B4409E53F666}"/>
                </a:ext>
              </a:extLst>
            </p:cNvPr>
            <p:cNvSpPr/>
            <p:nvPr/>
          </p:nvSpPr>
          <p:spPr>
            <a:xfrm>
              <a:off x="1241621" y="1623626"/>
              <a:ext cx="3432286" cy="707886"/>
            </a:xfrm>
            <a:prstGeom prst="rect">
              <a:avLst/>
            </a:prstGeom>
          </p:spPr>
          <p:txBody>
            <a:bodyPr wrap="none">
              <a:spAutoFit/>
            </a:bodyPr>
            <a:lstStyle/>
            <a:p>
              <a:r>
                <a:rPr lang="en-US" sz="4000" dirty="0"/>
                <a:t>“Money lovers”</a:t>
              </a:r>
            </a:p>
          </p:txBody>
        </p:sp>
      </p:grpSp>
    </p:spTree>
    <p:extLst>
      <p:ext uri="{BB962C8B-B14F-4D97-AF65-F5344CB8AC3E}">
        <p14:creationId xmlns:p14="http://schemas.microsoft.com/office/powerpoint/2010/main" val="384558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A49C-4771-C64F-A658-B74630964F50}"/>
              </a:ext>
            </a:extLst>
          </p:cNvPr>
          <p:cNvSpPr>
            <a:spLocks noGrp="1"/>
          </p:cNvSpPr>
          <p:nvPr>
            <p:ph type="title"/>
          </p:nvPr>
        </p:nvSpPr>
        <p:spPr/>
        <p:txBody>
          <a:bodyPr/>
          <a:lstStyle/>
          <a:p>
            <a:r>
              <a:rPr lang="en-US" dirty="0"/>
              <a:t>Something to seek: </a:t>
            </a:r>
          </a:p>
        </p:txBody>
      </p:sp>
      <p:sp>
        <p:nvSpPr>
          <p:cNvPr id="3" name="Content Placeholder 2">
            <a:extLst>
              <a:ext uri="{FF2B5EF4-FFF2-40B4-BE49-F238E27FC236}">
                <a16:creationId xmlns:a16="http://schemas.microsoft.com/office/drawing/2014/main" id="{5193D635-5FB6-8740-962B-BBEA5A2D2C78}"/>
              </a:ext>
            </a:extLst>
          </p:cNvPr>
          <p:cNvSpPr>
            <a:spLocks noGrp="1"/>
          </p:cNvSpPr>
          <p:nvPr>
            <p:ph idx="1"/>
          </p:nvPr>
        </p:nvSpPr>
        <p:spPr/>
        <p:txBody>
          <a:bodyPr>
            <a:normAutofit/>
          </a:bodyPr>
          <a:lstStyle/>
          <a:p>
            <a:r>
              <a:rPr lang="en-US" sz="3600" dirty="0"/>
              <a:t>Pursue </a:t>
            </a:r>
            <a:r>
              <a:rPr lang="en-US" sz="3600" dirty="0">
                <a:solidFill>
                  <a:srgbClr val="FF0000"/>
                </a:solidFill>
              </a:rPr>
              <a:t>godliness</a:t>
            </a:r>
          </a:p>
        </p:txBody>
      </p:sp>
      <p:sp>
        <p:nvSpPr>
          <p:cNvPr id="4" name="TextBox 3">
            <a:extLst>
              <a:ext uri="{FF2B5EF4-FFF2-40B4-BE49-F238E27FC236}">
                <a16:creationId xmlns:a16="http://schemas.microsoft.com/office/drawing/2014/main" id="{50769550-D586-3E4B-8655-16DF0AC6651A}"/>
              </a:ext>
            </a:extLst>
          </p:cNvPr>
          <p:cNvSpPr txBox="1"/>
          <p:nvPr/>
        </p:nvSpPr>
        <p:spPr>
          <a:xfrm>
            <a:off x="625643" y="3200400"/>
            <a:ext cx="9348536" cy="1477328"/>
          </a:xfrm>
          <a:prstGeom prst="rect">
            <a:avLst/>
          </a:prstGeom>
          <a:noFill/>
        </p:spPr>
        <p:txBody>
          <a:bodyPr wrap="square" rtlCol="0">
            <a:spAutoFit/>
          </a:bodyPr>
          <a:lstStyle/>
          <a:p>
            <a:r>
              <a:rPr lang="en-GB" sz="3600" i="1" dirty="0"/>
              <a:t>“godliness can be defined as devotion to God which results in a life that is pleasing to him”</a:t>
            </a:r>
            <a:r>
              <a:rPr lang="en-GB" sz="3600" dirty="0"/>
              <a:t> </a:t>
            </a:r>
          </a:p>
          <a:p>
            <a:r>
              <a:rPr lang="en-GB" dirty="0"/>
              <a:t>Jerry Bridges</a:t>
            </a:r>
            <a:endParaRPr lang="en-US" dirty="0"/>
          </a:p>
        </p:txBody>
      </p:sp>
    </p:spTree>
    <p:extLst>
      <p:ext uri="{BB962C8B-B14F-4D97-AF65-F5344CB8AC3E}">
        <p14:creationId xmlns:p14="http://schemas.microsoft.com/office/powerpoint/2010/main" val="614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A49C-4771-C64F-A658-B74630964F50}"/>
              </a:ext>
            </a:extLst>
          </p:cNvPr>
          <p:cNvSpPr>
            <a:spLocks noGrp="1"/>
          </p:cNvSpPr>
          <p:nvPr>
            <p:ph type="title"/>
          </p:nvPr>
        </p:nvSpPr>
        <p:spPr/>
        <p:txBody>
          <a:bodyPr/>
          <a:lstStyle/>
          <a:p>
            <a:r>
              <a:rPr lang="en-US" dirty="0"/>
              <a:t>Something to seek: </a:t>
            </a:r>
          </a:p>
        </p:txBody>
      </p:sp>
      <p:sp>
        <p:nvSpPr>
          <p:cNvPr id="3" name="Content Placeholder 2">
            <a:extLst>
              <a:ext uri="{FF2B5EF4-FFF2-40B4-BE49-F238E27FC236}">
                <a16:creationId xmlns:a16="http://schemas.microsoft.com/office/drawing/2014/main" id="{5193D635-5FB6-8740-962B-BBEA5A2D2C78}"/>
              </a:ext>
            </a:extLst>
          </p:cNvPr>
          <p:cNvSpPr>
            <a:spLocks noGrp="1"/>
          </p:cNvSpPr>
          <p:nvPr>
            <p:ph idx="1"/>
          </p:nvPr>
        </p:nvSpPr>
        <p:spPr/>
        <p:txBody>
          <a:bodyPr>
            <a:normAutofit/>
          </a:bodyPr>
          <a:lstStyle/>
          <a:p>
            <a:r>
              <a:rPr lang="en-US" sz="3600" dirty="0"/>
              <a:t>Pursue godliness</a:t>
            </a:r>
          </a:p>
          <a:p>
            <a:r>
              <a:rPr lang="en-US" sz="3600" dirty="0"/>
              <a:t>Develop </a:t>
            </a:r>
            <a:r>
              <a:rPr lang="en-US" sz="3600" dirty="0">
                <a:solidFill>
                  <a:srgbClr val="FF0000"/>
                </a:solidFill>
              </a:rPr>
              <a:t>contentment</a:t>
            </a:r>
          </a:p>
        </p:txBody>
      </p:sp>
    </p:spTree>
    <p:extLst>
      <p:ext uri="{BB962C8B-B14F-4D97-AF65-F5344CB8AC3E}">
        <p14:creationId xmlns:p14="http://schemas.microsoft.com/office/powerpoint/2010/main" val="392500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5295C-AC5C-9142-9E6F-8AB6DD809DD6}"/>
              </a:ext>
            </a:extLst>
          </p:cNvPr>
          <p:cNvSpPr txBox="1"/>
          <p:nvPr/>
        </p:nvSpPr>
        <p:spPr>
          <a:xfrm>
            <a:off x="721895" y="798786"/>
            <a:ext cx="10292946" cy="4801314"/>
          </a:xfrm>
          <a:prstGeom prst="rect">
            <a:avLst/>
          </a:prstGeom>
          <a:noFill/>
        </p:spPr>
        <p:txBody>
          <a:bodyPr wrap="square" rtlCol="0">
            <a:spAutoFit/>
          </a:bodyPr>
          <a:lstStyle/>
          <a:p>
            <a:r>
              <a:rPr lang="en-GB" sz="3600" dirty="0"/>
              <a:t>I have </a:t>
            </a:r>
            <a:r>
              <a:rPr lang="en-GB" sz="3600" dirty="0">
                <a:solidFill>
                  <a:srgbClr val="FF0000"/>
                </a:solidFill>
              </a:rPr>
              <a:t>learned</a:t>
            </a:r>
            <a:r>
              <a:rPr lang="en-GB" sz="3600" dirty="0"/>
              <a:t> to be content whatever the circumstances </a:t>
            </a:r>
          </a:p>
          <a:p>
            <a:r>
              <a:rPr lang="en-GB" sz="2800" i="1" dirty="0"/>
              <a:t>Philippians 4:11</a:t>
            </a:r>
          </a:p>
          <a:p>
            <a:endParaRPr lang="en-GB" sz="3600" i="1" dirty="0"/>
          </a:p>
          <a:p>
            <a:endParaRPr lang="en-GB" sz="3600" i="1" dirty="0"/>
          </a:p>
          <a:p>
            <a:r>
              <a:rPr lang="en-GB" sz="3600" dirty="0"/>
              <a:t>Keep your lives free from the love of money and be content with what you have, because God has said,  ‘</a:t>
            </a:r>
            <a:r>
              <a:rPr lang="en-GB" sz="3600" dirty="0">
                <a:solidFill>
                  <a:srgbClr val="FF0000"/>
                </a:solidFill>
              </a:rPr>
              <a:t>Never will I leave you</a:t>
            </a:r>
            <a:r>
              <a:rPr lang="en-GB" sz="3600" dirty="0"/>
              <a:t>;   never will I forsake you.’</a:t>
            </a:r>
          </a:p>
          <a:p>
            <a:r>
              <a:rPr lang="en-GB" sz="2800" i="1" dirty="0"/>
              <a:t>Hebrews 13:5</a:t>
            </a:r>
            <a:endParaRPr lang="en-GB" sz="2800" dirty="0"/>
          </a:p>
        </p:txBody>
      </p:sp>
    </p:spTree>
    <p:extLst>
      <p:ext uri="{BB962C8B-B14F-4D97-AF65-F5344CB8AC3E}">
        <p14:creationId xmlns:p14="http://schemas.microsoft.com/office/powerpoint/2010/main" val="262294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A49C-4771-C64F-A658-B74630964F50}"/>
              </a:ext>
            </a:extLst>
          </p:cNvPr>
          <p:cNvSpPr>
            <a:spLocks noGrp="1"/>
          </p:cNvSpPr>
          <p:nvPr>
            <p:ph type="title"/>
          </p:nvPr>
        </p:nvSpPr>
        <p:spPr/>
        <p:txBody>
          <a:bodyPr/>
          <a:lstStyle/>
          <a:p>
            <a:r>
              <a:rPr lang="en-US" dirty="0"/>
              <a:t>Something to seek: </a:t>
            </a:r>
          </a:p>
        </p:txBody>
      </p:sp>
      <p:sp>
        <p:nvSpPr>
          <p:cNvPr id="3" name="Content Placeholder 2">
            <a:extLst>
              <a:ext uri="{FF2B5EF4-FFF2-40B4-BE49-F238E27FC236}">
                <a16:creationId xmlns:a16="http://schemas.microsoft.com/office/drawing/2014/main" id="{5193D635-5FB6-8740-962B-BBEA5A2D2C78}"/>
              </a:ext>
            </a:extLst>
          </p:cNvPr>
          <p:cNvSpPr>
            <a:spLocks noGrp="1"/>
          </p:cNvSpPr>
          <p:nvPr>
            <p:ph idx="1"/>
          </p:nvPr>
        </p:nvSpPr>
        <p:spPr/>
        <p:txBody>
          <a:bodyPr>
            <a:normAutofit/>
          </a:bodyPr>
          <a:lstStyle/>
          <a:p>
            <a:r>
              <a:rPr lang="en-US" sz="3600" dirty="0"/>
              <a:t>Pursue godliness</a:t>
            </a:r>
          </a:p>
          <a:p>
            <a:r>
              <a:rPr lang="en-US" sz="3600" dirty="0"/>
              <a:t>Develop contentment</a:t>
            </a:r>
          </a:p>
          <a:p>
            <a:r>
              <a:rPr lang="en-US" sz="3600" dirty="0"/>
              <a:t>Grasp </a:t>
            </a:r>
            <a:r>
              <a:rPr lang="en-US" sz="3600" dirty="0">
                <a:solidFill>
                  <a:srgbClr val="FF0000"/>
                </a:solidFill>
              </a:rPr>
              <a:t>eternal perspective</a:t>
            </a:r>
          </a:p>
        </p:txBody>
      </p:sp>
    </p:spTree>
    <p:extLst>
      <p:ext uri="{BB962C8B-B14F-4D97-AF65-F5344CB8AC3E}">
        <p14:creationId xmlns:p14="http://schemas.microsoft.com/office/powerpoint/2010/main" val="302144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A71BA1-1BF3-9B4E-A17A-3A2158D6264A}"/>
              </a:ext>
            </a:extLst>
          </p:cNvPr>
          <p:cNvSpPr txBox="1"/>
          <p:nvPr/>
        </p:nvSpPr>
        <p:spPr>
          <a:xfrm>
            <a:off x="854242" y="914400"/>
            <a:ext cx="10383253" cy="2739211"/>
          </a:xfrm>
          <a:prstGeom prst="rect">
            <a:avLst/>
          </a:prstGeom>
          <a:noFill/>
        </p:spPr>
        <p:txBody>
          <a:bodyPr wrap="square" rtlCol="0">
            <a:spAutoFit/>
          </a:bodyPr>
          <a:lstStyle/>
          <a:p>
            <a:r>
              <a:rPr lang="en-GB" sz="3600" dirty="0"/>
              <a:t>No eye has seen, no ear has heard,</a:t>
            </a:r>
          </a:p>
          <a:p>
            <a:r>
              <a:rPr lang="en-GB" sz="3600" dirty="0"/>
              <a:t>    and no mind has imagined</a:t>
            </a:r>
          </a:p>
          <a:p>
            <a:r>
              <a:rPr lang="en-GB" sz="3600" dirty="0"/>
              <a:t>what God has prepared</a:t>
            </a:r>
          </a:p>
          <a:p>
            <a:r>
              <a:rPr lang="en-GB" sz="3600" dirty="0"/>
              <a:t>    for those who love him</a:t>
            </a:r>
          </a:p>
          <a:p>
            <a:r>
              <a:rPr lang="en-GB" sz="2800" i="1" dirty="0"/>
              <a:t>1 Corinthians 2:9</a:t>
            </a:r>
            <a:endParaRPr lang="en-GB" sz="2800" dirty="0"/>
          </a:p>
        </p:txBody>
      </p:sp>
    </p:spTree>
    <p:extLst>
      <p:ext uri="{BB962C8B-B14F-4D97-AF65-F5344CB8AC3E}">
        <p14:creationId xmlns:p14="http://schemas.microsoft.com/office/powerpoint/2010/main" val="1820875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A49C-4771-C64F-A658-B74630964F50}"/>
              </a:ext>
            </a:extLst>
          </p:cNvPr>
          <p:cNvSpPr>
            <a:spLocks noGrp="1"/>
          </p:cNvSpPr>
          <p:nvPr>
            <p:ph type="title"/>
          </p:nvPr>
        </p:nvSpPr>
        <p:spPr/>
        <p:txBody>
          <a:bodyPr/>
          <a:lstStyle/>
          <a:p>
            <a:r>
              <a:rPr lang="en-US" dirty="0"/>
              <a:t>Something to seek: </a:t>
            </a:r>
          </a:p>
        </p:txBody>
      </p:sp>
      <p:sp>
        <p:nvSpPr>
          <p:cNvPr id="3" name="Content Placeholder 2">
            <a:extLst>
              <a:ext uri="{FF2B5EF4-FFF2-40B4-BE49-F238E27FC236}">
                <a16:creationId xmlns:a16="http://schemas.microsoft.com/office/drawing/2014/main" id="{5193D635-5FB6-8740-962B-BBEA5A2D2C78}"/>
              </a:ext>
            </a:extLst>
          </p:cNvPr>
          <p:cNvSpPr>
            <a:spLocks noGrp="1"/>
          </p:cNvSpPr>
          <p:nvPr>
            <p:ph idx="1"/>
          </p:nvPr>
        </p:nvSpPr>
        <p:spPr/>
        <p:txBody>
          <a:bodyPr>
            <a:normAutofit/>
          </a:bodyPr>
          <a:lstStyle/>
          <a:p>
            <a:r>
              <a:rPr lang="en-US" sz="3600" dirty="0"/>
              <a:t>Pursue godliness</a:t>
            </a:r>
          </a:p>
          <a:p>
            <a:r>
              <a:rPr lang="en-US" sz="3600" dirty="0"/>
              <a:t>Develop contentment</a:t>
            </a:r>
          </a:p>
          <a:p>
            <a:r>
              <a:rPr lang="en-US" sz="3600" dirty="0"/>
              <a:t>Grasp eternal perspective</a:t>
            </a:r>
          </a:p>
          <a:p>
            <a:r>
              <a:rPr lang="en-US" sz="3600" dirty="0"/>
              <a:t>Cultivate </a:t>
            </a:r>
            <a:r>
              <a:rPr lang="en-US" sz="3600" dirty="0">
                <a:solidFill>
                  <a:srgbClr val="FF0000"/>
                </a:solidFill>
              </a:rPr>
              <a:t>gratitude</a:t>
            </a:r>
          </a:p>
        </p:txBody>
      </p:sp>
    </p:spTree>
    <p:extLst>
      <p:ext uri="{BB962C8B-B14F-4D97-AF65-F5344CB8AC3E}">
        <p14:creationId xmlns:p14="http://schemas.microsoft.com/office/powerpoint/2010/main" val="3727650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Best Sun Glasses Outline Printable - printablee.com">
            <a:extLst>
              <a:ext uri="{FF2B5EF4-FFF2-40B4-BE49-F238E27FC236}">
                <a16:creationId xmlns:a16="http://schemas.microsoft.com/office/drawing/2014/main" id="{609ED071-A96A-514D-A9E5-C01C27D83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43" y="1487757"/>
            <a:ext cx="6591664" cy="2392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6A3AF-21B1-7247-AD0B-4840EA7D296D}"/>
              </a:ext>
            </a:extLst>
          </p:cNvPr>
          <p:cNvSpPr txBox="1"/>
          <p:nvPr/>
        </p:nvSpPr>
        <p:spPr>
          <a:xfrm>
            <a:off x="2566775" y="4114800"/>
            <a:ext cx="6172200" cy="1754326"/>
          </a:xfrm>
          <a:prstGeom prst="rect">
            <a:avLst/>
          </a:prstGeom>
          <a:noFill/>
        </p:spPr>
        <p:txBody>
          <a:bodyPr wrap="square" rtlCol="0">
            <a:spAutoFit/>
          </a:bodyPr>
          <a:lstStyle/>
          <a:p>
            <a:pPr lvl="1"/>
            <a:r>
              <a:rPr lang="en-GB" sz="3600" dirty="0"/>
              <a:t>Is this choice, in this moment going to help me draw closer to or further from God?</a:t>
            </a:r>
          </a:p>
        </p:txBody>
      </p:sp>
      <p:sp>
        <p:nvSpPr>
          <p:cNvPr id="6" name="TextBox 5">
            <a:extLst>
              <a:ext uri="{FF2B5EF4-FFF2-40B4-BE49-F238E27FC236}">
                <a16:creationId xmlns:a16="http://schemas.microsoft.com/office/drawing/2014/main" id="{82A65F9B-189A-4D41-9EA6-DB981B7A6D19}"/>
              </a:ext>
            </a:extLst>
          </p:cNvPr>
          <p:cNvSpPr txBox="1"/>
          <p:nvPr/>
        </p:nvSpPr>
        <p:spPr>
          <a:xfrm>
            <a:off x="3181244" y="483410"/>
            <a:ext cx="4943262" cy="769441"/>
          </a:xfrm>
          <a:prstGeom prst="rect">
            <a:avLst/>
          </a:prstGeom>
          <a:solidFill>
            <a:schemeClr val="accent1">
              <a:lumMod val="40000"/>
              <a:lumOff val="60000"/>
              <a:alpha val="43000"/>
            </a:schemeClr>
          </a:solidFill>
          <a:ln>
            <a:solidFill>
              <a:schemeClr val="accent1"/>
            </a:solidFill>
          </a:ln>
        </p:spPr>
        <p:txBody>
          <a:bodyPr wrap="square" rtlCol="0">
            <a:spAutoFit/>
          </a:bodyPr>
          <a:lstStyle/>
          <a:p>
            <a:pPr algn="ctr"/>
            <a:r>
              <a:rPr lang="en-US" sz="4400" dirty="0"/>
              <a:t>Godliness</a:t>
            </a:r>
          </a:p>
        </p:txBody>
      </p:sp>
    </p:spTree>
    <p:extLst>
      <p:ext uri="{BB962C8B-B14F-4D97-AF65-F5344CB8AC3E}">
        <p14:creationId xmlns:p14="http://schemas.microsoft.com/office/powerpoint/2010/main" val="384229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Best Sun Glasses Outline Printable - printablee.com">
            <a:extLst>
              <a:ext uri="{FF2B5EF4-FFF2-40B4-BE49-F238E27FC236}">
                <a16:creationId xmlns:a16="http://schemas.microsoft.com/office/drawing/2014/main" id="{609ED071-A96A-514D-A9E5-C01C27D83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43" y="1487757"/>
            <a:ext cx="6591664" cy="2392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6A3AF-21B1-7247-AD0B-4840EA7D296D}"/>
              </a:ext>
            </a:extLst>
          </p:cNvPr>
          <p:cNvSpPr txBox="1"/>
          <p:nvPr/>
        </p:nvSpPr>
        <p:spPr>
          <a:xfrm>
            <a:off x="2566775" y="4114800"/>
            <a:ext cx="6172200" cy="1754326"/>
          </a:xfrm>
          <a:prstGeom prst="rect">
            <a:avLst/>
          </a:prstGeom>
          <a:noFill/>
        </p:spPr>
        <p:txBody>
          <a:bodyPr wrap="square" rtlCol="0">
            <a:spAutoFit/>
          </a:bodyPr>
          <a:lstStyle/>
          <a:p>
            <a:pPr lvl="1"/>
            <a:r>
              <a:rPr lang="en-GB" sz="3600" dirty="0"/>
              <a:t>Does this advert/action threaten my peace of mind and make me want more? </a:t>
            </a:r>
          </a:p>
        </p:txBody>
      </p:sp>
      <p:sp>
        <p:nvSpPr>
          <p:cNvPr id="6" name="TextBox 5">
            <a:extLst>
              <a:ext uri="{FF2B5EF4-FFF2-40B4-BE49-F238E27FC236}">
                <a16:creationId xmlns:a16="http://schemas.microsoft.com/office/drawing/2014/main" id="{82A65F9B-189A-4D41-9EA6-DB981B7A6D19}"/>
              </a:ext>
            </a:extLst>
          </p:cNvPr>
          <p:cNvSpPr txBox="1"/>
          <p:nvPr/>
        </p:nvSpPr>
        <p:spPr>
          <a:xfrm>
            <a:off x="3181244" y="483410"/>
            <a:ext cx="4943262" cy="769441"/>
          </a:xfrm>
          <a:prstGeom prst="rect">
            <a:avLst/>
          </a:prstGeom>
          <a:solidFill>
            <a:schemeClr val="accent1">
              <a:lumMod val="40000"/>
              <a:lumOff val="60000"/>
              <a:alpha val="43000"/>
            </a:schemeClr>
          </a:solidFill>
          <a:ln>
            <a:solidFill>
              <a:schemeClr val="accent1"/>
            </a:solidFill>
          </a:ln>
        </p:spPr>
        <p:txBody>
          <a:bodyPr wrap="square" rtlCol="0">
            <a:spAutoFit/>
          </a:bodyPr>
          <a:lstStyle/>
          <a:p>
            <a:pPr algn="ctr"/>
            <a:r>
              <a:rPr lang="en-US" sz="4400" dirty="0"/>
              <a:t>Contentment</a:t>
            </a:r>
          </a:p>
        </p:txBody>
      </p:sp>
    </p:spTree>
    <p:extLst>
      <p:ext uri="{BB962C8B-B14F-4D97-AF65-F5344CB8AC3E}">
        <p14:creationId xmlns:p14="http://schemas.microsoft.com/office/powerpoint/2010/main" val="74152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Best Sun Glasses Outline Printable - printablee.com">
            <a:extLst>
              <a:ext uri="{FF2B5EF4-FFF2-40B4-BE49-F238E27FC236}">
                <a16:creationId xmlns:a16="http://schemas.microsoft.com/office/drawing/2014/main" id="{609ED071-A96A-514D-A9E5-C01C27D83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43" y="1487757"/>
            <a:ext cx="6591664" cy="2392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6A3AF-21B1-7247-AD0B-4840EA7D296D}"/>
              </a:ext>
            </a:extLst>
          </p:cNvPr>
          <p:cNvSpPr txBox="1"/>
          <p:nvPr/>
        </p:nvSpPr>
        <p:spPr>
          <a:xfrm>
            <a:off x="2566775" y="4114800"/>
            <a:ext cx="6172200" cy="1200329"/>
          </a:xfrm>
          <a:prstGeom prst="rect">
            <a:avLst/>
          </a:prstGeom>
          <a:noFill/>
        </p:spPr>
        <p:txBody>
          <a:bodyPr wrap="square" rtlCol="0">
            <a:spAutoFit/>
          </a:bodyPr>
          <a:lstStyle/>
          <a:p>
            <a:pPr lvl="1"/>
            <a:r>
              <a:rPr lang="en-GB" sz="3600" dirty="0"/>
              <a:t>How would I view this action or attitude if I was in heaven?</a:t>
            </a:r>
          </a:p>
        </p:txBody>
      </p:sp>
      <p:sp>
        <p:nvSpPr>
          <p:cNvPr id="6" name="TextBox 5">
            <a:extLst>
              <a:ext uri="{FF2B5EF4-FFF2-40B4-BE49-F238E27FC236}">
                <a16:creationId xmlns:a16="http://schemas.microsoft.com/office/drawing/2014/main" id="{82A65F9B-189A-4D41-9EA6-DB981B7A6D19}"/>
              </a:ext>
            </a:extLst>
          </p:cNvPr>
          <p:cNvSpPr txBox="1"/>
          <p:nvPr/>
        </p:nvSpPr>
        <p:spPr>
          <a:xfrm>
            <a:off x="3181244" y="483410"/>
            <a:ext cx="4943262" cy="769441"/>
          </a:xfrm>
          <a:prstGeom prst="rect">
            <a:avLst/>
          </a:prstGeom>
          <a:solidFill>
            <a:schemeClr val="accent1">
              <a:lumMod val="40000"/>
              <a:lumOff val="60000"/>
              <a:alpha val="43000"/>
            </a:schemeClr>
          </a:solidFill>
          <a:ln>
            <a:solidFill>
              <a:schemeClr val="accent1"/>
            </a:solidFill>
          </a:ln>
        </p:spPr>
        <p:txBody>
          <a:bodyPr wrap="square" rtlCol="0">
            <a:spAutoFit/>
          </a:bodyPr>
          <a:lstStyle/>
          <a:p>
            <a:pPr algn="ctr"/>
            <a:r>
              <a:rPr lang="en-US" sz="4400" dirty="0"/>
              <a:t>Eternal Perspective</a:t>
            </a:r>
          </a:p>
        </p:txBody>
      </p:sp>
    </p:spTree>
    <p:extLst>
      <p:ext uri="{BB962C8B-B14F-4D97-AF65-F5344CB8AC3E}">
        <p14:creationId xmlns:p14="http://schemas.microsoft.com/office/powerpoint/2010/main" val="208895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TTE BLACK/RAINBOW ">
            <a:extLst>
              <a:ext uri="{FF2B5EF4-FFF2-40B4-BE49-F238E27FC236}">
                <a16:creationId xmlns:a16="http://schemas.microsoft.com/office/drawing/2014/main" id="{AF173D27-DE4E-454F-B0E1-F69BBC9CB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85" b="11244"/>
          <a:stretch/>
        </p:blipFill>
        <p:spPr bwMode="auto">
          <a:xfrm>
            <a:off x="0" y="540914"/>
            <a:ext cx="4382837" cy="29878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air of scissors next to a globe&#10;&#10;Description automatically generated with low confidence">
            <a:extLst>
              <a:ext uri="{FF2B5EF4-FFF2-40B4-BE49-F238E27FC236}">
                <a16:creationId xmlns:a16="http://schemas.microsoft.com/office/drawing/2014/main" id="{EB028D8C-93C1-1745-8708-70621182F8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1978" y="2405816"/>
            <a:ext cx="4408043" cy="17191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pair of sunglasses&#10;&#10;Description automatically generated with medium confidence">
            <a:extLst>
              <a:ext uri="{FF2B5EF4-FFF2-40B4-BE49-F238E27FC236}">
                <a16:creationId xmlns:a16="http://schemas.microsoft.com/office/drawing/2014/main" id="{6D36F751-8C2E-1046-A4C6-C610E82305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09160" y="4028534"/>
            <a:ext cx="4382839" cy="196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610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Best Sun Glasses Outline Printable - printablee.com">
            <a:extLst>
              <a:ext uri="{FF2B5EF4-FFF2-40B4-BE49-F238E27FC236}">
                <a16:creationId xmlns:a16="http://schemas.microsoft.com/office/drawing/2014/main" id="{609ED071-A96A-514D-A9E5-C01C27D83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43" y="1487757"/>
            <a:ext cx="6591664" cy="23921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26A3AF-21B1-7247-AD0B-4840EA7D296D}"/>
              </a:ext>
            </a:extLst>
          </p:cNvPr>
          <p:cNvSpPr txBox="1"/>
          <p:nvPr/>
        </p:nvSpPr>
        <p:spPr>
          <a:xfrm>
            <a:off x="2566774" y="4114800"/>
            <a:ext cx="6240341" cy="1200329"/>
          </a:xfrm>
          <a:prstGeom prst="rect">
            <a:avLst/>
          </a:prstGeom>
          <a:noFill/>
        </p:spPr>
        <p:txBody>
          <a:bodyPr wrap="square" rtlCol="0">
            <a:spAutoFit/>
          </a:bodyPr>
          <a:lstStyle/>
          <a:p>
            <a:pPr lvl="1"/>
            <a:r>
              <a:rPr lang="en-GB" sz="3600" dirty="0"/>
              <a:t>What can I be grateful for in this moment in this situation?</a:t>
            </a:r>
          </a:p>
        </p:txBody>
      </p:sp>
      <p:sp>
        <p:nvSpPr>
          <p:cNvPr id="6" name="TextBox 5">
            <a:extLst>
              <a:ext uri="{FF2B5EF4-FFF2-40B4-BE49-F238E27FC236}">
                <a16:creationId xmlns:a16="http://schemas.microsoft.com/office/drawing/2014/main" id="{82A65F9B-189A-4D41-9EA6-DB981B7A6D19}"/>
              </a:ext>
            </a:extLst>
          </p:cNvPr>
          <p:cNvSpPr txBox="1"/>
          <p:nvPr/>
        </p:nvSpPr>
        <p:spPr>
          <a:xfrm>
            <a:off x="3181244" y="483410"/>
            <a:ext cx="4943262" cy="769441"/>
          </a:xfrm>
          <a:prstGeom prst="rect">
            <a:avLst/>
          </a:prstGeom>
          <a:solidFill>
            <a:schemeClr val="accent1">
              <a:lumMod val="40000"/>
              <a:lumOff val="60000"/>
              <a:alpha val="43000"/>
            </a:schemeClr>
          </a:solidFill>
          <a:ln>
            <a:solidFill>
              <a:schemeClr val="accent1"/>
            </a:solidFill>
          </a:ln>
        </p:spPr>
        <p:txBody>
          <a:bodyPr wrap="square" rtlCol="0">
            <a:spAutoFit/>
          </a:bodyPr>
          <a:lstStyle/>
          <a:p>
            <a:pPr algn="ctr"/>
            <a:r>
              <a:rPr lang="en-US" sz="4400" dirty="0"/>
              <a:t>Gratitude</a:t>
            </a:r>
          </a:p>
        </p:txBody>
      </p:sp>
    </p:spTree>
    <p:extLst>
      <p:ext uri="{BB962C8B-B14F-4D97-AF65-F5344CB8AC3E}">
        <p14:creationId xmlns:p14="http://schemas.microsoft.com/office/powerpoint/2010/main" val="3346184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599250" y="4758418"/>
              <a:ext cx="2976712" cy="707886"/>
            </a:xfrm>
            <a:prstGeom prst="rect">
              <a:avLst/>
            </a:prstGeom>
          </p:spPr>
          <p:txBody>
            <a:bodyPr wrap="none">
              <a:spAutoFit/>
            </a:bodyPr>
            <a:lstStyle/>
            <a:p>
              <a:r>
                <a:rPr lang="en-US" sz="4000" dirty="0"/>
                <a:t>“Know it </a:t>
              </a:r>
              <a:r>
                <a:rPr lang="en-US" sz="4000" dirty="0" err="1"/>
                <a:t>alls</a:t>
              </a:r>
              <a:r>
                <a:rPr lang="en-US" sz="4000" dirty="0"/>
                <a:t>”</a:t>
              </a:r>
            </a:p>
          </p:txBody>
        </p:sp>
      </p:grpSp>
      <p:grpSp>
        <p:nvGrpSpPr>
          <p:cNvPr id="15" name="Group 14">
            <a:extLst>
              <a:ext uri="{FF2B5EF4-FFF2-40B4-BE49-F238E27FC236}">
                <a16:creationId xmlns:a16="http://schemas.microsoft.com/office/drawing/2014/main" id="{B4F60084-2616-C94E-AC9C-62D3F1CCEE11}"/>
              </a:ext>
            </a:extLst>
          </p:cNvPr>
          <p:cNvGrpSpPr/>
          <p:nvPr/>
        </p:nvGrpSpPr>
        <p:grpSpPr>
          <a:xfrm>
            <a:off x="903975" y="2060925"/>
            <a:ext cx="6546472" cy="2277265"/>
            <a:chOff x="903975" y="2060925"/>
            <a:chExt cx="6546472" cy="2277265"/>
          </a:xfrm>
        </p:grpSpPr>
        <p:grpSp>
          <p:nvGrpSpPr>
            <p:cNvPr id="5" name="Group 4">
              <a:extLst>
                <a:ext uri="{FF2B5EF4-FFF2-40B4-BE49-F238E27FC236}">
                  <a16:creationId xmlns:a16="http://schemas.microsoft.com/office/drawing/2014/main" id="{7FE134A3-F168-1146-870D-67A869CA63AE}"/>
                </a:ext>
              </a:extLst>
            </p:cNvPr>
            <p:cNvGrpSpPr/>
            <p:nvPr/>
          </p:nvGrpSpPr>
          <p:grpSpPr>
            <a:xfrm>
              <a:off x="903975" y="2060925"/>
              <a:ext cx="5926987" cy="2228888"/>
              <a:chOff x="827774" y="1908525"/>
              <a:chExt cx="5926987" cy="2228888"/>
            </a:xfrm>
            <a:solidFill>
              <a:srgbClr val="FFC000"/>
            </a:solidFill>
          </p:grpSpPr>
          <p:sp>
            <p:nvSpPr>
              <p:cNvPr id="6" name="Trapezium 5">
                <a:extLst>
                  <a:ext uri="{FF2B5EF4-FFF2-40B4-BE49-F238E27FC236}">
                    <a16:creationId xmlns:a16="http://schemas.microsoft.com/office/drawing/2014/main" id="{2FE3DAFA-0DB8-2D4F-A87A-F0D66226C378}"/>
                  </a:ext>
                </a:extLst>
              </p:cNvPr>
              <p:cNvSpPr/>
              <p:nvPr/>
            </p:nvSpPr>
            <p:spPr>
              <a:xfrm>
                <a:off x="980619" y="1908525"/>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lternative Process 6">
                <a:extLst>
                  <a:ext uri="{FF2B5EF4-FFF2-40B4-BE49-F238E27FC236}">
                    <a16:creationId xmlns:a16="http://schemas.microsoft.com/office/drawing/2014/main" id="{E932473D-A859-7748-B156-3ED98EEF1C3C}"/>
                  </a:ext>
                </a:extLst>
              </p:cNvPr>
              <p:cNvSpPr/>
              <p:nvPr/>
            </p:nvSpPr>
            <p:spPr>
              <a:xfrm>
                <a:off x="827774" y="2782702"/>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799BE313-0501-574B-8F3D-2A828DA87B7A}"/>
                </a:ext>
              </a:extLst>
            </p:cNvPr>
            <p:cNvSpPr/>
            <p:nvPr/>
          </p:nvSpPr>
          <p:spPr>
            <a:xfrm>
              <a:off x="903975" y="3014751"/>
              <a:ext cx="6546472" cy="1323439"/>
            </a:xfrm>
            <a:prstGeom prst="rect">
              <a:avLst/>
            </a:prstGeom>
          </p:spPr>
          <p:txBody>
            <a:bodyPr wrap="none">
              <a:spAutoFit/>
            </a:bodyPr>
            <a:lstStyle/>
            <a:p>
              <a:r>
                <a:rPr lang="en-US" sz="4000" dirty="0"/>
                <a:t>Godliness, Contentment,</a:t>
              </a:r>
            </a:p>
            <a:p>
              <a:r>
                <a:rPr lang="en-US" sz="4000" dirty="0"/>
                <a:t> Eternal perspective, Gratitude</a:t>
              </a:r>
            </a:p>
          </p:txBody>
        </p:sp>
      </p:grpSp>
      <p:grpSp>
        <p:nvGrpSpPr>
          <p:cNvPr id="16" name="Group 15">
            <a:extLst>
              <a:ext uri="{FF2B5EF4-FFF2-40B4-BE49-F238E27FC236}">
                <a16:creationId xmlns:a16="http://schemas.microsoft.com/office/drawing/2014/main" id="{43F3E6EF-27EA-0C41-84A3-66359CC4D8B8}"/>
              </a:ext>
            </a:extLst>
          </p:cNvPr>
          <p:cNvGrpSpPr/>
          <p:nvPr/>
        </p:nvGrpSpPr>
        <p:grpSpPr>
          <a:xfrm>
            <a:off x="903975" y="716047"/>
            <a:ext cx="5926987" cy="2027154"/>
            <a:chOff x="903975" y="716047"/>
            <a:chExt cx="5926987" cy="2027154"/>
          </a:xfrm>
        </p:grpSpPr>
        <p:grpSp>
          <p:nvGrpSpPr>
            <p:cNvPr id="4" name="Group 3">
              <a:extLst>
                <a:ext uri="{FF2B5EF4-FFF2-40B4-BE49-F238E27FC236}">
                  <a16:creationId xmlns:a16="http://schemas.microsoft.com/office/drawing/2014/main" id="{7B41132B-41D7-7442-BA15-6A0DE14EFF6B}"/>
                </a:ext>
              </a:extLst>
            </p:cNvPr>
            <p:cNvGrpSpPr/>
            <p:nvPr/>
          </p:nvGrpSpPr>
          <p:grpSpPr>
            <a:xfrm>
              <a:off x="903975" y="716047"/>
              <a:ext cx="5926987" cy="2027154"/>
              <a:chOff x="827775" y="794703"/>
              <a:chExt cx="5926987" cy="2027154"/>
            </a:xfrm>
            <a:solidFill>
              <a:schemeClr val="accent4">
                <a:lumMod val="20000"/>
                <a:lumOff val="80000"/>
              </a:schemeClr>
            </a:solidFill>
          </p:grpSpPr>
          <p:sp>
            <p:nvSpPr>
              <p:cNvPr id="2" name="Trapezium 1">
                <a:extLst>
                  <a:ext uri="{FF2B5EF4-FFF2-40B4-BE49-F238E27FC236}">
                    <a16:creationId xmlns:a16="http://schemas.microsoft.com/office/drawing/2014/main" id="{EE9129C6-90D1-D74A-BE86-8CD337A93A32}"/>
                  </a:ext>
                </a:extLst>
              </p:cNvPr>
              <p:cNvSpPr/>
              <p:nvPr/>
            </p:nvSpPr>
            <p:spPr>
              <a:xfrm>
                <a:off x="980620" y="794703"/>
                <a:ext cx="5628522" cy="682276"/>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ernative Process 2">
                <a:extLst>
                  <a:ext uri="{FF2B5EF4-FFF2-40B4-BE49-F238E27FC236}">
                    <a16:creationId xmlns:a16="http://schemas.microsoft.com/office/drawing/2014/main" id="{36F5B686-E0FB-3649-86BD-0F0920D5FA5A}"/>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4AF70C-2136-EB4A-9813-B4409E53F666}"/>
                </a:ext>
              </a:extLst>
            </p:cNvPr>
            <p:cNvSpPr/>
            <p:nvPr/>
          </p:nvSpPr>
          <p:spPr>
            <a:xfrm>
              <a:off x="1241621" y="1623626"/>
              <a:ext cx="3432286" cy="707886"/>
            </a:xfrm>
            <a:prstGeom prst="rect">
              <a:avLst/>
            </a:prstGeom>
          </p:spPr>
          <p:txBody>
            <a:bodyPr wrap="none">
              <a:spAutoFit/>
            </a:bodyPr>
            <a:lstStyle/>
            <a:p>
              <a:r>
                <a:rPr lang="en-US" sz="4000" dirty="0"/>
                <a:t>“Money lovers”</a:t>
              </a:r>
            </a:p>
          </p:txBody>
        </p:sp>
      </p:grpSp>
    </p:spTree>
    <p:extLst>
      <p:ext uri="{BB962C8B-B14F-4D97-AF65-F5344CB8AC3E}">
        <p14:creationId xmlns:p14="http://schemas.microsoft.com/office/powerpoint/2010/main" val="241427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B19A6-3119-0144-89C0-98C5594F5A4F}"/>
              </a:ext>
            </a:extLst>
          </p:cNvPr>
          <p:cNvSpPr txBox="1"/>
          <p:nvPr/>
        </p:nvSpPr>
        <p:spPr>
          <a:xfrm>
            <a:off x="569167" y="494522"/>
            <a:ext cx="10562253" cy="5632311"/>
          </a:xfrm>
          <a:prstGeom prst="rect">
            <a:avLst/>
          </a:prstGeom>
          <a:noFill/>
        </p:spPr>
        <p:txBody>
          <a:bodyPr wrap="square" rtlCol="0">
            <a:spAutoFit/>
          </a:bodyPr>
          <a:lstStyle/>
          <a:p>
            <a:r>
              <a:rPr lang="en-GB" sz="3600" dirty="0"/>
              <a:t>These are the things you are to teach and insist on. </a:t>
            </a:r>
            <a:r>
              <a:rPr lang="en-GB" sz="3600" b="1" baseline="30000" dirty="0"/>
              <a:t>3 </a:t>
            </a:r>
            <a:r>
              <a:rPr lang="en-GB" sz="3600" dirty="0"/>
              <a:t>If anyone teaches otherwise and does not agree to the sound instruction of our Lord Jesus Christ and to godly teaching, </a:t>
            </a:r>
            <a:r>
              <a:rPr lang="en-GB" sz="3600" b="1" baseline="30000" dirty="0"/>
              <a:t>4 </a:t>
            </a:r>
            <a:r>
              <a:rPr lang="en-GB" sz="3600" dirty="0"/>
              <a:t>they are conceited and understand nothing. They have an unhealthy interest in controversies and quarrels about words that result in envy, strife, malicious talk, evil suspicions </a:t>
            </a:r>
            <a:r>
              <a:rPr lang="en-GB" sz="3600" b="1" baseline="30000" dirty="0"/>
              <a:t>5 </a:t>
            </a:r>
            <a:r>
              <a:rPr lang="en-GB" sz="3600" dirty="0"/>
              <a:t>and constant friction between people of corrupt mind, who have been robbed of the truth and who think that godliness is a means to financial gain.</a:t>
            </a:r>
            <a:endParaRPr lang="en-US" sz="3600" dirty="0"/>
          </a:p>
        </p:txBody>
      </p:sp>
    </p:spTree>
    <p:extLst>
      <p:ext uri="{BB962C8B-B14F-4D97-AF65-F5344CB8AC3E}">
        <p14:creationId xmlns:p14="http://schemas.microsoft.com/office/powerpoint/2010/main" val="337913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99DFFE-F496-5240-AE61-AD08EFD6258A}"/>
              </a:ext>
            </a:extLst>
          </p:cNvPr>
          <p:cNvSpPr txBox="1"/>
          <p:nvPr/>
        </p:nvSpPr>
        <p:spPr>
          <a:xfrm>
            <a:off x="578498" y="363894"/>
            <a:ext cx="10496939" cy="6001643"/>
          </a:xfrm>
          <a:prstGeom prst="rect">
            <a:avLst/>
          </a:prstGeom>
          <a:noFill/>
        </p:spPr>
        <p:txBody>
          <a:bodyPr wrap="square" rtlCol="0">
            <a:spAutoFit/>
          </a:bodyPr>
          <a:lstStyle/>
          <a:p>
            <a:r>
              <a:rPr lang="en-GB" sz="3600" b="1" baseline="30000" dirty="0"/>
              <a:t>6 </a:t>
            </a:r>
            <a:r>
              <a:rPr lang="en-GB" sz="3600" dirty="0"/>
              <a:t>But godliness with contentment is great gain. </a:t>
            </a:r>
            <a:r>
              <a:rPr lang="en-GB" sz="3600" b="1" baseline="30000" dirty="0"/>
              <a:t>7 </a:t>
            </a:r>
            <a:r>
              <a:rPr lang="en-GB" sz="3600" dirty="0"/>
              <a:t>For we brought nothing into the world, and we can take nothing out of it. </a:t>
            </a:r>
            <a:r>
              <a:rPr lang="en-GB" sz="3600" b="1" baseline="30000" dirty="0"/>
              <a:t>8 </a:t>
            </a:r>
            <a:r>
              <a:rPr lang="en-GB" sz="3600" dirty="0"/>
              <a:t>But if we have food and clothing, we will be content with that. </a:t>
            </a:r>
          </a:p>
          <a:p>
            <a:endParaRPr lang="en-GB" sz="3600" b="1" baseline="30000"/>
          </a:p>
          <a:p>
            <a:r>
              <a:rPr lang="en-GB" sz="3600" b="1" baseline="30000"/>
              <a:t>9 </a:t>
            </a:r>
            <a:r>
              <a:rPr lang="en-GB" sz="3600" dirty="0"/>
              <a:t>Those who want to get rich fall into temptation and a trap and into many foolish and harmful desires that plunge people into ruin and destruction. </a:t>
            </a:r>
            <a:r>
              <a:rPr lang="en-GB" sz="3600" b="1" baseline="30000" dirty="0"/>
              <a:t>10 </a:t>
            </a:r>
            <a:r>
              <a:rPr lang="en-GB" sz="3600" dirty="0"/>
              <a:t>For the love of money is a root of all kinds of evil. Some people, eager for money, have wandered from the faith and pierced themselves with many griefs.</a:t>
            </a:r>
            <a:endParaRPr lang="en-US" sz="3600" dirty="0"/>
          </a:p>
        </p:txBody>
      </p:sp>
    </p:spTree>
    <p:extLst>
      <p:ext uri="{BB962C8B-B14F-4D97-AF65-F5344CB8AC3E}">
        <p14:creationId xmlns:p14="http://schemas.microsoft.com/office/powerpoint/2010/main" val="60510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st Ham Sandwich Recipe - How To Make Ham Sandwich">
            <a:extLst>
              <a:ext uri="{FF2B5EF4-FFF2-40B4-BE49-F238E27FC236}">
                <a16:creationId xmlns:a16="http://schemas.microsoft.com/office/drawing/2014/main" id="{C0DA26ED-C443-334D-8DA2-D3D658A0D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3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9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2415165" y="4725658"/>
              <a:ext cx="2324034" cy="707886"/>
            </a:xfrm>
            <a:prstGeom prst="rect">
              <a:avLst/>
            </a:prstGeom>
          </p:spPr>
          <p:txBody>
            <a:bodyPr wrap="none">
              <a:spAutoFit/>
            </a:bodyPr>
            <a:lstStyle/>
            <a:p>
              <a:r>
                <a:rPr lang="en-US" sz="4000" dirty="0"/>
                <a:t>Verses 3-5</a:t>
              </a:r>
            </a:p>
          </p:txBody>
        </p:sp>
      </p:grpSp>
      <p:grpSp>
        <p:nvGrpSpPr>
          <p:cNvPr id="15" name="Group 14">
            <a:extLst>
              <a:ext uri="{FF2B5EF4-FFF2-40B4-BE49-F238E27FC236}">
                <a16:creationId xmlns:a16="http://schemas.microsoft.com/office/drawing/2014/main" id="{B4F60084-2616-C94E-AC9C-62D3F1CCEE11}"/>
              </a:ext>
            </a:extLst>
          </p:cNvPr>
          <p:cNvGrpSpPr/>
          <p:nvPr/>
        </p:nvGrpSpPr>
        <p:grpSpPr>
          <a:xfrm>
            <a:off x="903975" y="2060925"/>
            <a:ext cx="5926987" cy="2228888"/>
            <a:chOff x="903975" y="2060925"/>
            <a:chExt cx="5926987" cy="2228888"/>
          </a:xfrm>
        </p:grpSpPr>
        <p:grpSp>
          <p:nvGrpSpPr>
            <p:cNvPr id="5" name="Group 4">
              <a:extLst>
                <a:ext uri="{FF2B5EF4-FFF2-40B4-BE49-F238E27FC236}">
                  <a16:creationId xmlns:a16="http://schemas.microsoft.com/office/drawing/2014/main" id="{7FE134A3-F168-1146-870D-67A869CA63AE}"/>
                </a:ext>
              </a:extLst>
            </p:cNvPr>
            <p:cNvGrpSpPr/>
            <p:nvPr/>
          </p:nvGrpSpPr>
          <p:grpSpPr>
            <a:xfrm>
              <a:off x="903975" y="2060925"/>
              <a:ext cx="5926987" cy="2228888"/>
              <a:chOff x="827774" y="1908525"/>
              <a:chExt cx="5926987" cy="2228888"/>
            </a:xfrm>
            <a:solidFill>
              <a:srgbClr val="FFC000"/>
            </a:solidFill>
          </p:grpSpPr>
          <p:sp>
            <p:nvSpPr>
              <p:cNvPr id="6" name="Trapezium 5">
                <a:extLst>
                  <a:ext uri="{FF2B5EF4-FFF2-40B4-BE49-F238E27FC236}">
                    <a16:creationId xmlns:a16="http://schemas.microsoft.com/office/drawing/2014/main" id="{2FE3DAFA-0DB8-2D4F-A87A-F0D66226C378}"/>
                  </a:ext>
                </a:extLst>
              </p:cNvPr>
              <p:cNvSpPr/>
              <p:nvPr/>
            </p:nvSpPr>
            <p:spPr>
              <a:xfrm>
                <a:off x="980619" y="1908525"/>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lternative Process 6">
                <a:extLst>
                  <a:ext uri="{FF2B5EF4-FFF2-40B4-BE49-F238E27FC236}">
                    <a16:creationId xmlns:a16="http://schemas.microsoft.com/office/drawing/2014/main" id="{E932473D-A859-7748-B156-3ED98EEF1C3C}"/>
                  </a:ext>
                </a:extLst>
              </p:cNvPr>
              <p:cNvSpPr/>
              <p:nvPr/>
            </p:nvSpPr>
            <p:spPr>
              <a:xfrm>
                <a:off x="827774" y="2782702"/>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799BE313-0501-574B-8F3D-2A828DA87B7A}"/>
                </a:ext>
              </a:extLst>
            </p:cNvPr>
            <p:cNvSpPr/>
            <p:nvPr/>
          </p:nvSpPr>
          <p:spPr>
            <a:xfrm>
              <a:off x="2415165" y="3216045"/>
              <a:ext cx="2324034" cy="707886"/>
            </a:xfrm>
            <a:prstGeom prst="rect">
              <a:avLst/>
            </a:prstGeom>
          </p:spPr>
          <p:txBody>
            <a:bodyPr wrap="none">
              <a:spAutoFit/>
            </a:bodyPr>
            <a:lstStyle/>
            <a:p>
              <a:r>
                <a:rPr lang="en-US" sz="4000" dirty="0"/>
                <a:t>Verses 6-8</a:t>
              </a:r>
            </a:p>
          </p:txBody>
        </p:sp>
      </p:grpSp>
      <p:grpSp>
        <p:nvGrpSpPr>
          <p:cNvPr id="16" name="Group 15">
            <a:extLst>
              <a:ext uri="{FF2B5EF4-FFF2-40B4-BE49-F238E27FC236}">
                <a16:creationId xmlns:a16="http://schemas.microsoft.com/office/drawing/2014/main" id="{43F3E6EF-27EA-0C41-84A3-66359CC4D8B8}"/>
              </a:ext>
            </a:extLst>
          </p:cNvPr>
          <p:cNvGrpSpPr/>
          <p:nvPr/>
        </p:nvGrpSpPr>
        <p:grpSpPr>
          <a:xfrm>
            <a:off x="903975" y="716047"/>
            <a:ext cx="5926987" cy="2027154"/>
            <a:chOff x="903975" y="716047"/>
            <a:chExt cx="5926987" cy="2027154"/>
          </a:xfrm>
        </p:grpSpPr>
        <p:grpSp>
          <p:nvGrpSpPr>
            <p:cNvPr id="4" name="Group 3">
              <a:extLst>
                <a:ext uri="{FF2B5EF4-FFF2-40B4-BE49-F238E27FC236}">
                  <a16:creationId xmlns:a16="http://schemas.microsoft.com/office/drawing/2014/main" id="{7B41132B-41D7-7442-BA15-6A0DE14EFF6B}"/>
                </a:ext>
              </a:extLst>
            </p:cNvPr>
            <p:cNvGrpSpPr/>
            <p:nvPr/>
          </p:nvGrpSpPr>
          <p:grpSpPr>
            <a:xfrm>
              <a:off x="903975" y="716047"/>
              <a:ext cx="5926987" cy="2027154"/>
              <a:chOff x="827775" y="794703"/>
              <a:chExt cx="5926987" cy="2027154"/>
            </a:xfrm>
            <a:solidFill>
              <a:schemeClr val="accent4">
                <a:lumMod val="20000"/>
                <a:lumOff val="80000"/>
              </a:schemeClr>
            </a:solidFill>
          </p:grpSpPr>
          <p:sp>
            <p:nvSpPr>
              <p:cNvPr id="2" name="Trapezium 1">
                <a:extLst>
                  <a:ext uri="{FF2B5EF4-FFF2-40B4-BE49-F238E27FC236}">
                    <a16:creationId xmlns:a16="http://schemas.microsoft.com/office/drawing/2014/main" id="{EE9129C6-90D1-D74A-BE86-8CD337A93A32}"/>
                  </a:ext>
                </a:extLst>
              </p:cNvPr>
              <p:cNvSpPr/>
              <p:nvPr/>
            </p:nvSpPr>
            <p:spPr>
              <a:xfrm>
                <a:off x="980620" y="794703"/>
                <a:ext cx="5628522" cy="682276"/>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ernative Process 2">
                <a:extLst>
                  <a:ext uri="{FF2B5EF4-FFF2-40B4-BE49-F238E27FC236}">
                    <a16:creationId xmlns:a16="http://schemas.microsoft.com/office/drawing/2014/main" id="{36F5B686-E0FB-3649-86BD-0F0920D5FA5A}"/>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4AF70C-2136-EB4A-9813-B4409E53F666}"/>
                </a:ext>
              </a:extLst>
            </p:cNvPr>
            <p:cNvSpPr/>
            <p:nvPr/>
          </p:nvSpPr>
          <p:spPr>
            <a:xfrm>
              <a:off x="2415165" y="1624642"/>
              <a:ext cx="2583721" cy="707886"/>
            </a:xfrm>
            <a:prstGeom prst="rect">
              <a:avLst/>
            </a:prstGeom>
          </p:spPr>
          <p:txBody>
            <a:bodyPr wrap="none">
              <a:spAutoFit/>
            </a:bodyPr>
            <a:lstStyle/>
            <a:p>
              <a:r>
                <a:rPr lang="en-US" sz="4000" dirty="0"/>
                <a:t>Verses 9-10</a:t>
              </a:r>
            </a:p>
          </p:txBody>
        </p:sp>
      </p:grpSp>
      <p:sp>
        <p:nvSpPr>
          <p:cNvPr id="17" name="TextBox 16">
            <a:extLst>
              <a:ext uri="{FF2B5EF4-FFF2-40B4-BE49-F238E27FC236}">
                <a16:creationId xmlns:a16="http://schemas.microsoft.com/office/drawing/2014/main" id="{D9151AAF-69FC-7F4F-B6F5-5188380E01AB}"/>
              </a:ext>
            </a:extLst>
          </p:cNvPr>
          <p:cNvSpPr txBox="1"/>
          <p:nvPr/>
        </p:nvSpPr>
        <p:spPr>
          <a:xfrm>
            <a:off x="7753739" y="615820"/>
            <a:ext cx="3508310" cy="646331"/>
          </a:xfrm>
          <a:prstGeom prst="rect">
            <a:avLst/>
          </a:prstGeom>
          <a:noFill/>
        </p:spPr>
        <p:txBody>
          <a:bodyPr wrap="square" rtlCol="0">
            <a:spAutoFit/>
          </a:bodyPr>
          <a:lstStyle/>
          <a:p>
            <a:r>
              <a:rPr lang="en-US" sz="3600" dirty="0"/>
              <a:t>Something to:</a:t>
            </a:r>
          </a:p>
        </p:txBody>
      </p:sp>
      <p:sp>
        <p:nvSpPr>
          <p:cNvPr id="18" name="TextBox 17">
            <a:extLst>
              <a:ext uri="{FF2B5EF4-FFF2-40B4-BE49-F238E27FC236}">
                <a16:creationId xmlns:a16="http://schemas.microsoft.com/office/drawing/2014/main" id="{D8AC2A2A-57A2-1C40-AE9E-2DCCF312DC9F}"/>
              </a:ext>
            </a:extLst>
          </p:cNvPr>
          <p:cNvSpPr txBox="1"/>
          <p:nvPr/>
        </p:nvSpPr>
        <p:spPr>
          <a:xfrm>
            <a:off x="7753739" y="1754155"/>
            <a:ext cx="2799183" cy="646331"/>
          </a:xfrm>
          <a:prstGeom prst="rect">
            <a:avLst/>
          </a:prstGeom>
          <a:noFill/>
        </p:spPr>
        <p:txBody>
          <a:bodyPr wrap="square" rtlCol="0">
            <a:spAutoFit/>
          </a:bodyPr>
          <a:lstStyle/>
          <a:p>
            <a:r>
              <a:rPr lang="en-US" sz="3600" dirty="0"/>
              <a:t>Avoid</a:t>
            </a:r>
          </a:p>
        </p:txBody>
      </p:sp>
      <p:sp>
        <p:nvSpPr>
          <p:cNvPr id="19" name="TextBox 18">
            <a:extLst>
              <a:ext uri="{FF2B5EF4-FFF2-40B4-BE49-F238E27FC236}">
                <a16:creationId xmlns:a16="http://schemas.microsoft.com/office/drawing/2014/main" id="{7B09C865-FCA5-1D40-8B23-D39D43BD4290}"/>
              </a:ext>
            </a:extLst>
          </p:cNvPr>
          <p:cNvSpPr txBox="1"/>
          <p:nvPr/>
        </p:nvSpPr>
        <p:spPr>
          <a:xfrm>
            <a:off x="7753739" y="3216045"/>
            <a:ext cx="2276669" cy="646331"/>
          </a:xfrm>
          <a:prstGeom prst="rect">
            <a:avLst/>
          </a:prstGeom>
          <a:noFill/>
        </p:spPr>
        <p:txBody>
          <a:bodyPr wrap="square" rtlCol="0">
            <a:spAutoFit/>
          </a:bodyPr>
          <a:lstStyle/>
          <a:p>
            <a:r>
              <a:rPr lang="en-US" sz="3600" dirty="0"/>
              <a:t>Seek</a:t>
            </a:r>
          </a:p>
        </p:txBody>
      </p:sp>
      <p:sp>
        <p:nvSpPr>
          <p:cNvPr id="20" name="TextBox 19">
            <a:extLst>
              <a:ext uri="{FF2B5EF4-FFF2-40B4-BE49-F238E27FC236}">
                <a16:creationId xmlns:a16="http://schemas.microsoft.com/office/drawing/2014/main" id="{DEF0B7B0-D77E-254F-9EC3-EF53AEAA7BE9}"/>
              </a:ext>
            </a:extLst>
          </p:cNvPr>
          <p:cNvSpPr txBox="1"/>
          <p:nvPr/>
        </p:nvSpPr>
        <p:spPr>
          <a:xfrm>
            <a:off x="7753739" y="4870580"/>
            <a:ext cx="3534286" cy="646331"/>
          </a:xfrm>
          <a:prstGeom prst="rect">
            <a:avLst/>
          </a:prstGeom>
          <a:noFill/>
        </p:spPr>
        <p:txBody>
          <a:bodyPr wrap="square" rtlCol="0">
            <a:spAutoFit/>
          </a:bodyPr>
          <a:lstStyle/>
          <a:p>
            <a:r>
              <a:rPr lang="en-US" sz="3600" dirty="0"/>
              <a:t>Avoid</a:t>
            </a:r>
          </a:p>
        </p:txBody>
      </p:sp>
    </p:spTree>
    <p:extLst>
      <p:ext uri="{BB962C8B-B14F-4D97-AF65-F5344CB8AC3E}">
        <p14:creationId xmlns:p14="http://schemas.microsoft.com/office/powerpoint/2010/main" val="11340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C90C22-588E-214A-99E4-6FDF336664C4}"/>
              </a:ext>
            </a:extLst>
          </p:cNvPr>
          <p:cNvGrpSpPr/>
          <p:nvPr/>
        </p:nvGrpSpPr>
        <p:grpSpPr>
          <a:xfrm>
            <a:off x="903975" y="3641955"/>
            <a:ext cx="5926987" cy="2228888"/>
            <a:chOff x="903975" y="3641955"/>
            <a:chExt cx="5926987" cy="2228888"/>
          </a:xfrm>
        </p:grpSpPr>
        <p:grpSp>
          <p:nvGrpSpPr>
            <p:cNvPr id="8" name="Group 7">
              <a:extLst>
                <a:ext uri="{FF2B5EF4-FFF2-40B4-BE49-F238E27FC236}">
                  <a16:creationId xmlns:a16="http://schemas.microsoft.com/office/drawing/2014/main" id="{A47F3563-EB05-534B-84C1-452FD9A4D061}"/>
                </a:ext>
              </a:extLst>
            </p:cNvPr>
            <p:cNvGrpSpPr/>
            <p:nvPr/>
          </p:nvGrpSpPr>
          <p:grpSpPr>
            <a:xfrm>
              <a:off x="903975" y="3641955"/>
              <a:ext cx="5926987" cy="2228888"/>
              <a:chOff x="827775" y="592969"/>
              <a:chExt cx="5926987" cy="2228888"/>
            </a:xfrm>
            <a:solidFill>
              <a:schemeClr val="accent4">
                <a:lumMod val="20000"/>
                <a:lumOff val="80000"/>
              </a:schemeClr>
            </a:solidFill>
          </p:grpSpPr>
          <p:sp>
            <p:nvSpPr>
              <p:cNvPr id="9" name="Trapezium 8">
                <a:extLst>
                  <a:ext uri="{FF2B5EF4-FFF2-40B4-BE49-F238E27FC236}">
                    <a16:creationId xmlns:a16="http://schemas.microsoft.com/office/drawing/2014/main" id="{BF58ABE0-1DF7-A74B-AF94-7C4F8A04F96F}"/>
                  </a:ext>
                </a:extLst>
              </p:cNvPr>
              <p:cNvSpPr/>
              <p:nvPr/>
            </p:nvSpPr>
            <p:spPr>
              <a:xfrm>
                <a:off x="980620" y="592969"/>
                <a:ext cx="5628522" cy="884010"/>
              </a:xfrm>
              <a:prstGeom prst="trapezoid">
                <a:avLst>
                  <a:gd name="adj" fmla="val 15290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lternative Process 9">
                <a:extLst>
                  <a:ext uri="{FF2B5EF4-FFF2-40B4-BE49-F238E27FC236}">
                    <a16:creationId xmlns:a16="http://schemas.microsoft.com/office/drawing/2014/main" id="{2DCCA355-ACD4-6249-98F9-2BAC6ECFC085}"/>
                  </a:ext>
                </a:extLst>
              </p:cNvPr>
              <p:cNvSpPr/>
              <p:nvPr/>
            </p:nvSpPr>
            <p:spPr>
              <a:xfrm>
                <a:off x="827775" y="1467146"/>
                <a:ext cx="5926987" cy="1354711"/>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97E529A-EC08-134D-A43A-FA2157229B12}"/>
                </a:ext>
              </a:extLst>
            </p:cNvPr>
            <p:cNvSpPr/>
            <p:nvPr/>
          </p:nvSpPr>
          <p:spPr>
            <a:xfrm>
              <a:off x="1594441" y="4839544"/>
              <a:ext cx="4546053" cy="707886"/>
            </a:xfrm>
            <a:prstGeom prst="rect">
              <a:avLst/>
            </a:prstGeom>
          </p:spPr>
          <p:txBody>
            <a:bodyPr wrap="none">
              <a:spAutoFit/>
            </a:bodyPr>
            <a:lstStyle/>
            <a:p>
              <a:r>
                <a:rPr lang="en-US" sz="4000" dirty="0"/>
                <a:t>V 3-5 – “Know it </a:t>
              </a:r>
              <a:r>
                <a:rPr lang="en-US" sz="4000" dirty="0" err="1"/>
                <a:t>alls</a:t>
              </a:r>
              <a:r>
                <a:rPr lang="en-US" sz="4000" dirty="0"/>
                <a:t>”</a:t>
              </a:r>
            </a:p>
          </p:txBody>
        </p:sp>
      </p:grpSp>
    </p:spTree>
    <p:extLst>
      <p:ext uri="{BB962C8B-B14F-4D97-AF65-F5344CB8AC3E}">
        <p14:creationId xmlns:p14="http://schemas.microsoft.com/office/powerpoint/2010/main" val="143481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1577B-72C5-204D-94E0-D12F6C89E22E}"/>
              </a:ext>
            </a:extLst>
          </p:cNvPr>
          <p:cNvSpPr txBox="1"/>
          <p:nvPr/>
        </p:nvSpPr>
        <p:spPr>
          <a:xfrm>
            <a:off x="722467" y="335845"/>
            <a:ext cx="10322521" cy="5078313"/>
          </a:xfrm>
          <a:prstGeom prst="rect">
            <a:avLst/>
          </a:prstGeom>
          <a:noFill/>
        </p:spPr>
        <p:txBody>
          <a:bodyPr wrap="square" rtlCol="0">
            <a:spAutoFit/>
          </a:bodyPr>
          <a:lstStyle/>
          <a:p>
            <a:r>
              <a:rPr lang="en-GB" sz="3600" dirty="0"/>
              <a:t>If anyone teaches false doctrines and does not agree to the sound instruction of our Lord Jesus Christ and to godly teaching, he is </a:t>
            </a:r>
            <a:r>
              <a:rPr lang="en-GB" sz="3600" dirty="0">
                <a:solidFill>
                  <a:srgbClr val="FF0000"/>
                </a:solidFill>
              </a:rPr>
              <a:t>conceited</a:t>
            </a:r>
            <a:r>
              <a:rPr lang="en-GB" sz="3600" dirty="0"/>
              <a:t> and </a:t>
            </a:r>
            <a:r>
              <a:rPr lang="en-GB" sz="3600" dirty="0">
                <a:solidFill>
                  <a:srgbClr val="FF0000"/>
                </a:solidFill>
              </a:rPr>
              <a:t>understands nothing.</a:t>
            </a:r>
            <a:r>
              <a:rPr lang="en-GB" sz="3600" dirty="0"/>
              <a:t> He has an unhealthy interest in controversies and quarrels about words that result in envy, strife, malicious talk, evil suspicions and constant friction between people of corrupt mind, who have been robbed of the truth and who think that godliness is a means to financial gain.</a:t>
            </a:r>
          </a:p>
        </p:txBody>
      </p:sp>
    </p:spTree>
    <p:extLst>
      <p:ext uri="{BB962C8B-B14F-4D97-AF65-F5344CB8AC3E}">
        <p14:creationId xmlns:p14="http://schemas.microsoft.com/office/powerpoint/2010/main" val="1979333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4006</TotalTime>
  <Words>894</Words>
  <Application>Microsoft Macintosh PowerPoint</Application>
  <PresentationFormat>Widescreen</PresentationFormat>
  <Paragraphs>83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1 Timothy 6: 2b-10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Something to seek: </vt:lpstr>
      <vt:lpstr>Something to seek: </vt:lpstr>
      <vt:lpstr>PowerPoint Presentation</vt:lpstr>
      <vt:lpstr>Something to seek: </vt:lpstr>
      <vt:lpstr>PowerPoint Presentation</vt:lpstr>
      <vt:lpstr>Something to seek: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Macallan</dc:creator>
  <cp:lastModifiedBy>Derek Macallan</cp:lastModifiedBy>
  <cp:revision>25</cp:revision>
  <dcterms:created xsi:type="dcterms:W3CDTF">2022-06-23T10:06:13Z</dcterms:created>
  <dcterms:modified xsi:type="dcterms:W3CDTF">2022-07-09T21:01:13Z</dcterms:modified>
</cp:coreProperties>
</file>