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5" r:id="rId2"/>
    <p:sldId id="327" r:id="rId3"/>
    <p:sldId id="328" r:id="rId4"/>
    <p:sldId id="329" r:id="rId5"/>
    <p:sldId id="330" r:id="rId6"/>
    <p:sldId id="331" r:id="rId7"/>
    <p:sldId id="332" r:id="rId8"/>
    <p:sldId id="335" r:id="rId9"/>
    <p:sldId id="336" r:id="rId10"/>
    <p:sldId id="337" r:id="rId11"/>
    <p:sldId id="333" r:id="rId12"/>
    <p:sldId id="338" r:id="rId13"/>
    <p:sldId id="339" r:id="rId14"/>
    <p:sldId id="343" r:id="rId15"/>
    <p:sldId id="341" r:id="rId16"/>
    <p:sldId id="344" r:id="rId17"/>
    <p:sldId id="340" r:id="rId18"/>
    <p:sldId id="278" r:id="rId19"/>
    <p:sldId id="345" r:id="rId20"/>
    <p:sldId id="3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275"/>
    <a:srgbClr val="FFEE24"/>
    <a:srgbClr val="FFCD18"/>
    <a:srgbClr val="FADA2E"/>
    <a:srgbClr val="FFDB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73"/>
    <p:restoredTop sz="94401"/>
  </p:normalViewPr>
  <p:slideViewPr>
    <p:cSldViewPr snapToGrid="0">
      <p:cViewPr varScale="1">
        <p:scale>
          <a:sx n="86" d="100"/>
          <a:sy n="86" d="100"/>
        </p:scale>
        <p:origin x="216"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B962E-DFAC-DD42-8E3F-45ED9A2657FA}" type="datetimeFigureOut">
              <a:rPr lang="en-US" smtClean="0"/>
              <a:t>10/1/22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DDDF9-84B2-E147-B4AE-D264F8EBE2A6}" type="slidenum">
              <a:rPr lang="en-US" smtClean="0"/>
              <a:t>‹#›</a:t>
            </a:fld>
            <a:endParaRPr lang="en-US"/>
          </a:p>
        </p:txBody>
      </p:sp>
    </p:spTree>
    <p:extLst>
      <p:ext uri="{BB962C8B-B14F-4D97-AF65-F5344CB8AC3E}">
        <p14:creationId xmlns:p14="http://schemas.microsoft.com/office/powerpoint/2010/main" val="278814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E06418-4246-4BEE-BE7F-5C8F2429088D}" type="slidenum">
              <a:rPr lang="en-GB" smtClean="0"/>
              <a:t>2</a:t>
            </a:fld>
            <a:endParaRPr lang="en-GB"/>
          </a:p>
        </p:txBody>
      </p:sp>
    </p:spTree>
    <p:extLst>
      <p:ext uri="{BB962C8B-B14F-4D97-AF65-F5344CB8AC3E}">
        <p14:creationId xmlns:p14="http://schemas.microsoft.com/office/powerpoint/2010/main" val="211938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561F-3F2C-E6A2-EAFB-A63E6FF35C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5B4C3E0-7836-DB7F-7014-15751B3067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4D96541-E8C3-2D12-6726-FB14585D543D}"/>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C7ECEF79-4457-93CB-0461-04E941287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AD048-BFFB-E1D3-FB6A-58C939AEE29D}"/>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305851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111C-AF79-71A1-CFF8-9CD8F4509D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74C164-392D-67D4-68A9-25781DE082A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C8D1CE-9A29-25FD-280B-2E625E966682}"/>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0BC6891D-79B8-5A07-09FB-686620D2F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E7930-DF5F-FF32-C22A-5871869AADEE}"/>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420944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B9B59-7824-586F-92C1-134BD65DD1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99E5FC-24E3-6C0E-D15A-F3F257199F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9540E8-8933-9E27-7087-1C2D7457F71F}"/>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9DC83172-E8E0-3C62-7B50-6C843C423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0A9C0-848D-0F32-3DCB-99756A804688}"/>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28306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BEE1-5D17-6492-415C-3AD46539D3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142501-EBAC-BCE5-E2D7-2E6162A0F6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CF3008-9C18-F40D-76B3-FAA9373ABE36}"/>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D63FFEE6-BB3C-74E8-4669-3073A05E0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5CDD-0A36-BC28-EC53-06740DBAC558}"/>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10712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9FF0-5059-3AF2-66B7-EA10E925369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0A47774-4DA8-EB57-6DAB-2D173122C2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FAE92D-B83B-7637-4772-7BE43A54AC39}"/>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A91B72BF-630B-83E2-DA6B-6EA3D628E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16354-FC0A-31E7-1725-6D39176D65E6}"/>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262206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ABFF-4BE8-D9DE-46F1-F80C05C15F1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2045BB3-3182-4046-BDAB-8818DFDF31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8F733FC-FFFF-A897-2026-67697C05BA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FE115C-5826-0F02-DAF2-91323D0B6DD4}"/>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6" name="Footer Placeholder 5">
            <a:extLst>
              <a:ext uri="{FF2B5EF4-FFF2-40B4-BE49-F238E27FC236}">
                <a16:creationId xmlns:a16="http://schemas.microsoft.com/office/drawing/2014/main" id="{DFD39336-DCA7-547B-8359-28AB091AF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E130A-D604-23A6-BED6-1144B95357E8}"/>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79261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E5B4-0866-E509-54C1-705DFBC0EF6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D3BFAD-C85A-A553-9800-A54EA3816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829B90-AB90-C3A4-CFDC-8A78A9320B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B16648-C3EA-2010-2A3D-5658B340F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DFBB040-3ED6-722E-B812-DE9960BEED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76BF81A-151A-540D-6E19-8D80FF8424B9}"/>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8" name="Footer Placeholder 7">
            <a:extLst>
              <a:ext uri="{FF2B5EF4-FFF2-40B4-BE49-F238E27FC236}">
                <a16:creationId xmlns:a16="http://schemas.microsoft.com/office/drawing/2014/main" id="{A63A96D3-E011-9E45-5613-C16127F9C7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B8003-2C79-1986-B872-466B1D023F5B}"/>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304619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593F-D67E-617D-EEFB-2CB80CB3D4F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834770-7A27-B3C5-7A82-9C06F6B3F71B}"/>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4" name="Footer Placeholder 3">
            <a:extLst>
              <a:ext uri="{FF2B5EF4-FFF2-40B4-BE49-F238E27FC236}">
                <a16:creationId xmlns:a16="http://schemas.microsoft.com/office/drawing/2014/main" id="{3C3381BA-BA98-F739-92E5-BEF80EC8A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08916-0DDD-CFA4-CE1B-66C088135412}"/>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424392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5E1C29-5D96-5EE0-45F9-A416DA3EB2EB}"/>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3" name="Footer Placeholder 2">
            <a:extLst>
              <a:ext uri="{FF2B5EF4-FFF2-40B4-BE49-F238E27FC236}">
                <a16:creationId xmlns:a16="http://schemas.microsoft.com/office/drawing/2014/main" id="{B01F2ED8-FF20-1733-8EE4-B4221374B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71D245-A419-E311-56D9-E1FAC9C25BEC}"/>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98175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7C3F-C631-541D-DEE5-D8C86F9722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6338D69-CC45-73CB-716D-DD8D674B66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922A9D6-DE18-418E-037B-F4DBD3A17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62A7EB-179D-6D96-A22B-8EC83FD6B07E}"/>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6" name="Footer Placeholder 5">
            <a:extLst>
              <a:ext uri="{FF2B5EF4-FFF2-40B4-BE49-F238E27FC236}">
                <a16:creationId xmlns:a16="http://schemas.microsoft.com/office/drawing/2014/main" id="{8E844A3F-54F6-7812-1062-BAC7A1930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4CCD7-84F9-A786-6F10-6142F10DD201}"/>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128111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6C15-03D0-02DF-C908-939504B5C6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42272C-E0AF-BEC0-E55B-87EF871F7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1DF93-C1D7-9EBD-71E2-870AB2B0A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06730-42D6-A8CE-DB0F-9C3DE58929E1}"/>
              </a:ext>
            </a:extLst>
          </p:cNvPr>
          <p:cNvSpPr>
            <a:spLocks noGrp="1"/>
          </p:cNvSpPr>
          <p:nvPr>
            <p:ph type="dt" sz="half" idx="10"/>
          </p:nvPr>
        </p:nvSpPr>
        <p:spPr/>
        <p:txBody>
          <a:bodyPr/>
          <a:lstStyle/>
          <a:p>
            <a:fld id="{955A072F-6971-F943-84C1-1B994BD1A977}" type="datetimeFigureOut">
              <a:rPr lang="en-US" smtClean="0"/>
              <a:t>10/1/22</a:t>
            </a:fld>
            <a:endParaRPr lang="en-US"/>
          </a:p>
        </p:txBody>
      </p:sp>
      <p:sp>
        <p:nvSpPr>
          <p:cNvPr id="6" name="Footer Placeholder 5">
            <a:extLst>
              <a:ext uri="{FF2B5EF4-FFF2-40B4-BE49-F238E27FC236}">
                <a16:creationId xmlns:a16="http://schemas.microsoft.com/office/drawing/2014/main" id="{E8C5723F-6E3E-70F2-711F-AA26865F8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43C6A-D917-98A4-FD94-3CC62FA1E090}"/>
              </a:ext>
            </a:extLst>
          </p:cNvPr>
          <p:cNvSpPr>
            <a:spLocks noGrp="1"/>
          </p:cNvSpPr>
          <p:nvPr>
            <p:ph type="sldNum" sz="quarter" idx="12"/>
          </p:nvPr>
        </p:nvSpPr>
        <p:spPr/>
        <p:txBody>
          <a:bodyPr/>
          <a:lstStyle/>
          <a:p>
            <a:fld id="{CD5388CC-7574-0A46-85A9-93CD07C5F197}" type="slidenum">
              <a:rPr lang="en-US" smtClean="0"/>
              <a:t>‹#›</a:t>
            </a:fld>
            <a:endParaRPr lang="en-US"/>
          </a:p>
        </p:txBody>
      </p:sp>
    </p:spTree>
    <p:extLst>
      <p:ext uri="{BB962C8B-B14F-4D97-AF65-F5344CB8AC3E}">
        <p14:creationId xmlns:p14="http://schemas.microsoft.com/office/powerpoint/2010/main" val="329750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7ADB2-5EF9-9169-887F-7F187255FB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28C89E-4E86-EF46-ED8B-5E6857FED8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4B862C-58F1-2F56-441A-85B045419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A072F-6971-F943-84C1-1B994BD1A977}" type="datetimeFigureOut">
              <a:rPr lang="en-US" smtClean="0"/>
              <a:t>10/1/22</a:t>
            </a:fld>
            <a:endParaRPr lang="en-US"/>
          </a:p>
        </p:txBody>
      </p:sp>
      <p:sp>
        <p:nvSpPr>
          <p:cNvPr id="5" name="Footer Placeholder 4">
            <a:extLst>
              <a:ext uri="{FF2B5EF4-FFF2-40B4-BE49-F238E27FC236}">
                <a16:creationId xmlns:a16="http://schemas.microsoft.com/office/drawing/2014/main" id="{AD88BA49-CD5F-181F-FB59-7F51582CF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1B57D-33D2-53D5-D221-F1831A64D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388CC-7574-0A46-85A9-93CD07C5F197}" type="slidenum">
              <a:rPr lang="en-US" smtClean="0"/>
              <a:t>‹#›</a:t>
            </a:fld>
            <a:endParaRPr lang="en-US"/>
          </a:p>
        </p:txBody>
      </p:sp>
    </p:spTree>
    <p:extLst>
      <p:ext uri="{BB962C8B-B14F-4D97-AF65-F5344CB8AC3E}">
        <p14:creationId xmlns:p14="http://schemas.microsoft.com/office/powerpoint/2010/main" val="118714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with medium confidence">
            <a:extLst>
              <a:ext uri="{FF2B5EF4-FFF2-40B4-BE49-F238E27FC236}">
                <a16:creationId xmlns:a16="http://schemas.microsoft.com/office/drawing/2014/main" id="{68A73A98-C746-22D9-2C50-E3BF3A8206AA}"/>
              </a:ext>
            </a:extLst>
          </p:cNvPr>
          <p:cNvPicPr>
            <a:picLocks noChangeAspect="1"/>
          </p:cNvPicPr>
          <p:nvPr/>
        </p:nvPicPr>
        <p:blipFill>
          <a:blip r:embed="rId2"/>
          <a:stretch>
            <a:fillRect/>
          </a:stretch>
        </p:blipFill>
        <p:spPr>
          <a:xfrm>
            <a:off x="4622" y="0"/>
            <a:ext cx="12187378" cy="6860600"/>
          </a:xfrm>
          <a:prstGeom prst="rect">
            <a:avLst/>
          </a:prstGeom>
        </p:spPr>
      </p:pic>
      <p:sp>
        <p:nvSpPr>
          <p:cNvPr id="5" name="TextBox 4">
            <a:extLst>
              <a:ext uri="{FF2B5EF4-FFF2-40B4-BE49-F238E27FC236}">
                <a16:creationId xmlns:a16="http://schemas.microsoft.com/office/drawing/2014/main" id="{4789847E-1515-228D-FAFA-15B53E29F642}"/>
              </a:ext>
            </a:extLst>
          </p:cNvPr>
          <p:cNvSpPr txBox="1"/>
          <p:nvPr/>
        </p:nvSpPr>
        <p:spPr>
          <a:xfrm>
            <a:off x="6332221" y="4088853"/>
            <a:ext cx="3025140" cy="707886"/>
          </a:xfrm>
          <a:prstGeom prst="rect">
            <a:avLst/>
          </a:prstGeom>
          <a:noFill/>
        </p:spPr>
        <p:txBody>
          <a:bodyPr wrap="square">
            <a:spAutoFit/>
          </a:bodyPr>
          <a:lstStyle/>
          <a:p>
            <a:r>
              <a:rPr lang="en-GB"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Joshua 3 &amp; 4</a:t>
            </a:r>
            <a:endParaRPr lang="en-US" sz="4000" dirty="0">
              <a:solidFill>
                <a:schemeClr val="bg1"/>
              </a:solidFill>
            </a:endParaRPr>
          </a:p>
        </p:txBody>
      </p:sp>
      <p:sp>
        <p:nvSpPr>
          <p:cNvPr id="2" name="TextBox 1">
            <a:extLst>
              <a:ext uri="{FF2B5EF4-FFF2-40B4-BE49-F238E27FC236}">
                <a16:creationId xmlns:a16="http://schemas.microsoft.com/office/drawing/2014/main" id="{D6C91E66-70BC-9490-CACC-F3C4285A9006}"/>
              </a:ext>
            </a:extLst>
          </p:cNvPr>
          <p:cNvSpPr txBox="1"/>
          <p:nvPr/>
        </p:nvSpPr>
        <p:spPr>
          <a:xfrm>
            <a:off x="4038601" y="4796739"/>
            <a:ext cx="7269480" cy="830997"/>
          </a:xfrm>
          <a:prstGeom prst="rect">
            <a:avLst/>
          </a:prstGeom>
          <a:noFill/>
        </p:spPr>
        <p:txBody>
          <a:bodyPr wrap="square">
            <a:spAutoFit/>
          </a:bodyPr>
          <a:lstStyle/>
          <a:p>
            <a:r>
              <a:rPr lang="en-GB" sz="4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Entering the Promised Land</a:t>
            </a:r>
            <a:endParaRPr lang="en-US" sz="4800" b="1" dirty="0">
              <a:solidFill>
                <a:schemeClr val="bg1"/>
              </a:solidFill>
            </a:endParaRPr>
          </a:p>
        </p:txBody>
      </p:sp>
    </p:spTree>
    <p:extLst>
      <p:ext uri="{BB962C8B-B14F-4D97-AF65-F5344CB8AC3E}">
        <p14:creationId xmlns:p14="http://schemas.microsoft.com/office/powerpoint/2010/main" val="411482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632F0E03-29BA-D64F-9B91-A54E81E67DAD}"/>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FFE80B7F-B68D-FF6F-51BD-858FD568F99A}"/>
              </a:ext>
            </a:extLst>
          </p:cNvPr>
          <p:cNvSpPr txBox="1"/>
          <p:nvPr/>
        </p:nvSpPr>
        <p:spPr>
          <a:xfrm>
            <a:off x="1476159" y="2447300"/>
            <a:ext cx="8993721" cy="2246769"/>
          </a:xfrm>
          <a:prstGeom prst="rect">
            <a:avLst/>
          </a:prstGeom>
          <a:noFill/>
        </p:spPr>
        <p:txBody>
          <a:bodyPr wrap="square">
            <a:spAutoFit/>
          </a:bodyPr>
          <a:lstStyle/>
          <a:p>
            <a:r>
              <a:rPr lang="en-US" sz="2800" i="1" dirty="0">
                <a:solidFill>
                  <a:schemeClr val="bg1"/>
                </a:solidFill>
              </a:rPr>
              <a:t>5 Now when all the Amorite kings west of the Jordan and all the Canaanite kings along the coast heard how the LORD had dried up the Jordan before the Israelites until they[a] had crossed over, their hearts melted in fear and they no longer had the courage to face the Israelites</a:t>
            </a:r>
            <a:endParaRPr lang="en-US" sz="2800" dirty="0">
              <a:solidFill>
                <a:srgbClr val="FADA2E"/>
              </a:solidFill>
            </a:endParaRPr>
          </a:p>
        </p:txBody>
      </p:sp>
    </p:spTree>
    <p:extLst>
      <p:ext uri="{BB962C8B-B14F-4D97-AF65-F5344CB8AC3E}">
        <p14:creationId xmlns:p14="http://schemas.microsoft.com/office/powerpoint/2010/main" val="183169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D24A6479-60C6-ED5C-CB06-545FD633120A}"/>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D5615C1C-3617-7962-54E9-5CD2CABBD3CE}"/>
              </a:ext>
            </a:extLst>
          </p:cNvPr>
          <p:cNvSpPr txBox="1"/>
          <p:nvPr/>
        </p:nvSpPr>
        <p:spPr>
          <a:xfrm>
            <a:off x="1476159" y="953780"/>
            <a:ext cx="8993721" cy="4832092"/>
          </a:xfrm>
          <a:prstGeom prst="rect">
            <a:avLst/>
          </a:prstGeom>
          <a:noFill/>
        </p:spPr>
        <p:txBody>
          <a:bodyPr wrap="square">
            <a:spAutoFit/>
          </a:bodyPr>
          <a:lstStyle/>
          <a:p>
            <a:r>
              <a:rPr lang="en-US" sz="2800" b="1" dirty="0">
                <a:solidFill>
                  <a:srgbClr val="FFEE24"/>
                </a:solidFill>
              </a:rPr>
              <a:t>We too are on a journey. </a:t>
            </a:r>
          </a:p>
          <a:p>
            <a:r>
              <a:rPr lang="en-US" sz="2800" b="1" dirty="0">
                <a:solidFill>
                  <a:srgbClr val="FFEE24"/>
                </a:solidFill>
              </a:rPr>
              <a:t>…On our way to the Promised Land – Heaven</a:t>
            </a:r>
            <a:r>
              <a:rPr lang="en-US" sz="2800" dirty="0">
                <a:solidFill>
                  <a:srgbClr val="FFEE24"/>
                </a:solidFill>
              </a:rPr>
              <a:t>. </a:t>
            </a:r>
          </a:p>
          <a:p>
            <a:endParaRPr lang="en-US" sz="2800" i="1" dirty="0">
              <a:solidFill>
                <a:schemeClr val="bg1"/>
              </a:solidFill>
            </a:endParaRPr>
          </a:p>
          <a:p>
            <a:r>
              <a:rPr lang="en-US" sz="2800" i="1" dirty="0">
                <a:solidFill>
                  <a:schemeClr val="bg1"/>
                </a:solidFill>
              </a:rPr>
              <a:t>A New Heaven and a New Earth </a:t>
            </a:r>
            <a:r>
              <a:rPr lang="en-US" sz="2800" dirty="0">
                <a:solidFill>
                  <a:schemeClr val="bg1"/>
                </a:solidFill>
              </a:rPr>
              <a:t>– Revelation 21: 1-5</a:t>
            </a:r>
          </a:p>
          <a:p>
            <a:endParaRPr lang="en-US" sz="2800" i="1" dirty="0">
              <a:solidFill>
                <a:schemeClr val="bg1"/>
              </a:solidFill>
            </a:endParaRPr>
          </a:p>
          <a:p>
            <a:r>
              <a:rPr lang="en-US" sz="2800" i="1" dirty="0">
                <a:solidFill>
                  <a:schemeClr val="bg1"/>
                </a:solidFill>
              </a:rPr>
              <a:t>21 Then I saw “a new heaven and a new earth,” for the first heaven and the first earth had passed away, and there was no longer any sea. 2 I saw the Holy City, the new Jerusalem, coming down out of heaven from God, prepared as a bride beautifully dressed for her husband. 3 And I heard a loud voice from the throne saying, “Look! God’s dwelling</a:t>
            </a:r>
            <a:endParaRPr lang="en-US" sz="2800" dirty="0">
              <a:solidFill>
                <a:srgbClr val="FADA2E"/>
              </a:solidFill>
            </a:endParaRPr>
          </a:p>
        </p:txBody>
      </p:sp>
    </p:spTree>
    <p:extLst>
      <p:ext uri="{BB962C8B-B14F-4D97-AF65-F5344CB8AC3E}">
        <p14:creationId xmlns:p14="http://schemas.microsoft.com/office/powerpoint/2010/main" val="354669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927097E3-F9DE-797D-7D5D-D12562825D1D}"/>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42563A2F-4B77-BB8A-37F5-630CD6614994}"/>
              </a:ext>
            </a:extLst>
          </p:cNvPr>
          <p:cNvSpPr txBox="1"/>
          <p:nvPr/>
        </p:nvSpPr>
        <p:spPr>
          <a:xfrm>
            <a:off x="1476159" y="1517660"/>
            <a:ext cx="8993721" cy="3539430"/>
          </a:xfrm>
          <a:prstGeom prst="rect">
            <a:avLst/>
          </a:prstGeom>
          <a:noFill/>
        </p:spPr>
        <p:txBody>
          <a:bodyPr wrap="square">
            <a:spAutoFit/>
          </a:bodyPr>
          <a:lstStyle/>
          <a:p>
            <a:r>
              <a:rPr lang="en-US" sz="2800" i="1" dirty="0">
                <a:solidFill>
                  <a:schemeClr val="bg1"/>
                </a:solidFill>
              </a:rPr>
              <a:t>place is now among the people, and he will dwell with them. They will be his people, and God himself will be with them and be their God. 4 ‘He will wipe every tear from their eyes. There will be no more death' or mourning or crying or pain, for the old order of things has passed away.”</a:t>
            </a:r>
          </a:p>
          <a:p>
            <a:endParaRPr lang="en-US" sz="2800" i="1" dirty="0">
              <a:solidFill>
                <a:schemeClr val="bg1"/>
              </a:solidFill>
            </a:endParaRPr>
          </a:p>
          <a:p>
            <a:r>
              <a:rPr lang="en-US" sz="2800" i="1" dirty="0">
                <a:solidFill>
                  <a:schemeClr val="bg1"/>
                </a:solidFill>
              </a:rPr>
              <a:t>5 He who was seated on the throne said, </a:t>
            </a:r>
            <a:r>
              <a:rPr lang="en-US" sz="2800" b="1" i="1" dirty="0">
                <a:solidFill>
                  <a:schemeClr val="bg1"/>
                </a:solidFill>
              </a:rPr>
              <a:t>“I am making everything new!” </a:t>
            </a:r>
            <a:endParaRPr lang="en-US" sz="2800" b="1" dirty="0">
              <a:solidFill>
                <a:srgbClr val="FADA2E"/>
              </a:solidFill>
            </a:endParaRPr>
          </a:p>
        </p:txBody>
      </p:sp>
    </p:spTree>
    <p:extLst>
      <p:ext uri="{BB962C8B-B14F-4D97-AF65-F5344CB8AC3E}">
        <p14:creationId xmlns:p14="http://schemas.microsoft.com/office/powerpoint/2010/main" val="130478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12BACFBF-7781-55AB-1FC4-5085F69E08F2}"/>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108DF079-2FB4-F3B3-6A45-FA3CCA972560}"/>
              </a:ext>
            </a:extLst>
          </p:cNvPr>
          <p:cNvSpPr txBox="1"/>
          <p:nvPr/>
        </p:nvSpPr>
        <p:spPr>
          <a:xfrm>
            <a:off x="1476159" y="1166842"/>
            <a:ext cx="8993721" cy="4339650"/>
          </a:xfrm>
          <a:prstGeom prst="rect">
            <a:avLst/>
          </a:prstGeom>
          <a:noFill/>
        </p:spPr>
        <p:txBody>
          <a:bodyPr wrap="square">
            <a:spAutoFit/>
          </a:bodyPr>
          <a:lstStyle/>
          <a:p>
            <a:r>
              <a:rPr lang="en-US" sz="3600" dirty="0">
                <a:solidFill>
                  <a:schemeClr val="bg1"/>
                </a:solidFill>
              </a:rPr>
              <a:t>And I want to encourage each of us to daily…</a:t>
            </a:r>
          </a:p>
          <a:p>
            <a:r>
              <a:rPr lang="en-US" sz="3600" dirty="0">
                <a:solidFill>
                  <a:schemeClr val="bg1"/>
                </a:solidFill>
              </a:rPr>
              <a:t> </a:t>
            </a:r>
            <a:endParaRPr lang="en-US" sz="2800" dirty="0">
              <a:solidFill>
                <a:schemeClr val="bg1"/>
              </a:solidFill>
            </a:endParaRPr>
          </a:p>
          <a:p>
            <a:r>
              <a:rPr lang="en-US" sz="3600" b="1" dirty="0">
                <a:solidFill>
                  <a:srgbClr val="FFEE24"/>
                </a:solidFill>
              </a:rPr>
              <a:t>Prepare</a:t>
            </a:r>
            <a:r>
              <a:rPr lang="en-US" sz="3600" dirty="0">
                <a:solidFill>
                  <a:schemeClr val="bg1"/>
                </a:solidFill>
              </a:rPr>
              <a:t> – Consecrate ourselves</a:t>
            </a:r>
          </a:p>
          <a:p>
            <a:r>
              <a:rPr lang="en-US" sz="3600" b="1" dirty="0">
                <a:solidFill>
                  <a:srgbClr val="FFEE24"/>
                </a:solidFill>
              </a:rPr>
              <a:t>Follow</a:t>
            </a:r>
            <a:r>
              <a:rPr lang="en-US" sz="3600" dirty="0">
                <a:solidFill>
                  <a:schemeClr val="bg1"/>
                </a:solidFill>
              </a:rPr>
              <a:t> – Our Lord Jesus, wherever he leads.</a:t>
            </a:r>
          </a:p>
          <a:p>
            <a:r>
              <a:rPr lang="en-US" sz="3600" b="1" dirty="0">
                <a:solidFill>
                  <a:srgbClr val="FFEE24"/>
                </a:solidFill>
              </a:rPr>
              <a:t>Remember</a:t>
            </a:r>
            <a:r>
              <a:rPr lang="en-US" sz="3600" dirty="0">
                <a:solidFill>
                  <a:schemeClr val="bg1"/>
                </a:solidFill>
              </a:rPr>
              <a:t> – His goodness, his faithfulness </a:t>
            </a:r>
            <a:br>
              <a:rPr lang="en-US" sz="3600" dirty="0">
                <a:solidFill>
                  <a:schemeClr val="bg1"/>
                </a:solidFill>
              </a:rPr>
            </a:br>
            <a:r>
              <a:rPr lang="en-US" sz="3600" dirty="0">
                <a:solidFill>
                  <a:schemeClr val="bg1"/>
                </a:solidFill>
              </a:rPr>
              <a:t>and his provision for the journey. </a:t>
            </a:r>
          </a:p>
          <a:p>
            <a:endParaRPr lang="en-US" sz="2400" dirty="0">
              <a:solidFill>
                <a:schemeClr val="bg1"/>
              </a:solidFill>
            </a:endParaRPr>
          </a:p>
          <a:p>
            <a:r>
              <a:rPr lang="en-US" sz="3600" dirty="0">
                <a:solidFill>
                  <a:srgbClr val="FFEE24"/>
                </a:solidFill>
              </a:rPr>
              <a:t>When we do these, we will see miracles</a:t>
            </a:r>
            <a:endParaRPr lang="en-US" sz="3600" b="1" dirty="0">
              <a:solidFill>
                <a:srgbClr val="FFEE24"/>
              </a:solidFill>
            </a:endParaRPr>
          </a:p>
        </p:txBody>
      </p:sp>
    </p:spTree>
    <p:extLst>
      <p:ext uri="{BB962C8B-B14F-4D97-AF65-F5344CB8AC3E}">
        <p14:creationId xmlns:p14="http://schemas.microsoft.com/office/powerpoint/2010/main" val="311034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0A6D4DB1-3ED4-D5B5-DD9A-B7E6AEE768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1228"/>
            <a:ext cx="6096000" cy="6869228"/>
          </a:xfrm>
          <a:prstGeom prst="rect">
            <a:avLst/>
          </a:prstGeom>
        </p:spPr>
      </p:pic>
      <p:pic>
        <p:nvPicPr>
          <p:cNvPr id="6" name="Picture 5" descr="A group of people on a beach&#10;&#10;Description automatically generated">
            <a:extLst>
              <a:ext uri="{FF2B5EF4-FFF2-40B4-BE49-F238E27FC236}">
                <a16:creationId xmlns:a16="http://schemas.microsoft.com/office/drawing/2014/main" id="{5427B180-A84B-06DA-39F1-F7360854CE77}"/>
              </a:ext>
            </a:extLst>
          </p:cNvPr>
          <p:cNvPicPr>
            <a:picLocks noChangeAspect="1"/>
          </p:cNvPicPr>
          <p:nvPr/>
        </p:nvPicPr>
        <p:blipFill rotWithShape="1">
          <a:blip r:embed="rId4"/>
          <a:srcRect l="19948" t="14414" r="26179"/>
          <a:stretch/>
        </p:blipFill>
        <p:spPr>
          <a:xfrm>
            <a:off x="6096000" y="0"/>
            <a:ext cx="6096001" cy="6858000"/>
          </a:xfrm>
          <a:prstGeom prst="rect">
            <a:avLst/>
          </a:prstGeom>
        </p:spPr>
      </p:pic>
    </p:spTree>
    <p:extLst>
      <p:ext uri="{BB962C8B-B14F-4D97-AF65-F5344CB8AC3E}">
        <p14:creationId xmlns:p14="http://schemas.microsoft.com/office/powerpoint/2010/main" val="51657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the ground in front of a group of people&#10;&#10;Description automatically generated with low confidence">
            <a:extLst>
              <a:ext uri="{FF2B5EF4-FFF2-40B4-BE49-F238E27FC236}">
                <a16:creationId xmlns:a16="http://schemas.microsoft.com/office/drawing/2014/main" id="{4E8CF7C1-A02E-16C3-3D6F-CA36B912F8B1}"/>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97337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men holding a flag on a beach&#10;&#10;Description automatically generated with medium confidence">
            <a:extLst>
              <a:ext uri="{FF2B5EF4-FFF2-40B4-BE49-F238E27FC236}">
                <a16:creationId xmlns:a16="http://schemas.microsoft.com/office/drawing/2014/main" id="{910EBE91-3ED9-97DF-08EC-C4D466ACA378}"/>
              </a:ext>
            </a:extLst>
          </p:cNvPr>
          <p:cNvPicPr>
            <a:picLocks noChangeAspect="1"/>
          </p:cNvPicPr>
          <p:nvPr/>
        </p:nvPicPr>
        <p:blipFill rotWithShape="1">
          <a:blip r:embed="rId2"/>
          <a:srcRect l="19144" r="14679"/>
          <a:stretch/>
        </p:blipFill>
        <p:spPr>
          <a:xfrm>
            <a:off x="5626443" y="-25400"/>
            <a:ext cx="6565555" cy="6908800"/>
          </a:xfrm>
          <a:prstGeom prst="rect">
            <a:avLst/>
          </a:prstGeom>
        </p:spPr>
      </p:pic>
      <p:pic>
        <p:nvPicPr>
          <p:cNvPr id="9" name="Picture 8" descr="A group of people on a beach with a kite&#10;&#10;Description automatically generated with medium confidence">
            <a:extLst>
              <a:ext uri="{FF2B5EF4-FFF2-40B4-BE49-F238E27FC236}">
                <a16:creationId xmlns:a16="http://schemas.microsoft.com/office/drawing/2014/main" id="{C91DDCD2-E9B0-FE4F-0BC1-E756A3565619}"/>
              </a:ext>
            </a:extLst>
          </p:cNvPr>
          <p:cNvPicPr>
            <a:picLocks noChangeAspect="1"/>
          </p:cNvPicPr>
          <p:nvPr/>
        </p:nvPicPr>
        <p:blipFill rotWithShape="1">
          <a:blip r:embed="rId3"/>
          <a:srcRect l="14308" t="19925" r="10652" b="31744"/>
          <a:stretch/>
        </p:blipFill>
        <p:spPr>
          <a:xfrm>
            <a:off x="0" y="0"/>
            <a:ext cx="5626441" cy="3188730"/>
          </a:xfrm>
          <a:prstGeom prst="rect">
            <a:avLst/>
          </a:prstGeom>
        </p:spPr>
      </p:pic>
      <p:pic>
        <p:nvPicPr>
          <p:cNvPr id="11" name="Picture 10" descr="A group of people walking through a grassy field with a kite&#10;&#10;Description automatically generated with low confidence">
            <a:extLst>
              <a:ext uri="{FF2B5EF4-FFF2-40B4-BE49-F238E27FC236}">
                <a16:creationId xmlns:a16="http://schemas.microsoft.com/office/drawing/2014/main" id="{B44B4471-142C-433E-5764-6B300FC0D507}"/>
              </a:ext>
            </a:extLst>
          </p:cNvPr>
          <p:cNvPicPr>
            <a:picLocks noChangeAspect="1"/>
          </p:cNvPicPr>
          <p:nvPr/>
        </p:nvPicPr>
        <p:blipFill rotWithShape="1">
          <a:blip r:embed="rId4"/>
          <a:srcRect l="22963" t="23424" r="15055" b="28649"/>
          <a:stretch/>
        </p:blipFill>
        <p:spPr>
          <a:xfrm>
            <a:off x="9423435" y="4003588"/>
            <a:ext cx="2768563" cy="2854411"/>
          </a:xfrm>
          <a:prstGeom prst="rect">
            <a:avLst/>
          </a:prstGeom>
        </p:spPr>
      </p:pic>
      <p:pic>
        <p:nvPicPr>
          <p:cNvPr id="13" name="Picture 12" descr="A group of people walking on a beach&#10;&#10;Description automatically generated with medium confidence">
            <a:extLst>
              <a:ext uri="{FF2B5EF4-FFF2-40B4-BE49-F238E27FC236}">
                <a16:creationId xmlns:a16="http://schemas.microsoft.com/office/drawing/2014/main" id="{9742509C-CC5C-67AF-D55F-98FD5CC732E1}"/>
              </a:ext>
            </a:extLst>
          </p:cNvPr>
          <p:cNvPicPr>
            <a:picLocks noChangeAspect="1"/>
          </p:cNvPicPr>
          <p:nvPr/>
        </p:nvPicPr>
        <p:blipFill rotWithShape="1">
          <a:blip r:embed="rId5"/>
          <a:srcRect t="10599" b="7154"/>
          <a:stretch/>
        </p:blipFill>
        <p:spPr>
          <a:xfrm>
            <a:off x="0" y="3188730"/>
            <a:ext cx="5626441" cy="3669270"/>
          </a:xfrm>
          <a:prstGeom prst="rect">
            <a:avLst/>
          </a:prstGeom>
        </p:spPr>
      </p:pic>
    </p:spTree>
    <p:extLst>
      <p:ext uri="{BB962C8B-B14F-4D97-AF65-F5344CB8AC3E}">
        <p14:creationId xmlns:p14="http://schemas.microsoft.com/office/powerpoint/2010/main" val="66513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at a table&#10;&#10;Description automatically generated with medium confidence">
            <a:extLst>
              <a:ext uri="{FF2B5EF4-FFF2-40B4-BE49-F238E27FC236}">
                <a16:creationId xmlns:a16="http://schemas.microsoft.com/office/drawing/2014/main" id="{06FAB334-610A-526B-0BD4-AE7E007C6F57}"/>
              </a:ext>
            </a:extLst>
          </p:cNvPr>
          <p:cNvPicPr>
            <a:picLocks noChangeAspect="1"/>
          </p:cNvPicPr>
          <p:nvPr/>
        </p:nvPicPr>
        <p:blipFill>
          <a:blip r:embed="rId2"/>
          <a:stretch>
            <a:fillRect/>
          </a:stretch>
        </p:blipFill>
        <p:spPr>
          <a:xfrm>
            <a:off x="7564188" y="0"/>
            <a:ext cx="4627811" cy="6858000"/>
          </a:xfrm>
          <a:prstGeom prst="rect">
            <a:avLst/>
          </a:prstGeom>
        </p:spPr>
      </p:pic>
      <p:pic>
        <p:nvPicPr>
          <p:cNvPr id="12" name="Picture 11" descr="A person standing next to a book&#10;&#10;Description automatically generated with low confidence">
            <a:extLst>
              <a:ext uri="{FF2B5EF4-FFF2-40B4-BE49-F238E27FC236}">
                <a16:creationId xmlns:a16="http://schemas.microsoft.com/office/drawing/2014/main" id="{0689B9FE-FCFB-3751-191B-617CA3816188}"/>
              </a:ext>
            </a:extLst>
          </p:cNvPr>
          <p:cNvPicPr>
            <a:picLocks noChangeAspect="1"/>
          </p:cNvPicPr>
          <p:nvPr/>
        </p:nvPicPr>
        <p:blipFill rotWithShape="1">
          <a:blip r:embed="rId3"/>
          <a:srcRect l="12973" r="1081"/>
          <a:stretch/>
        </p:blipFill>
        <p:spPr>
          <a:xfrm>
            <a:off x="29759" y="0"/>
            <a:ext cx="5239265" cy="6923483"/>
          </a:xfrm>
          <a:prstGeom prst="rect">
            <a:avLst/>
          </a:prstGeom>
        </p:spPr>
      </p:pic>
      <p:pic>
        <p:nvPicPr>
          <p:cNvPr id="13" name="Picture 12" descr="A picture containing text, grass, sky, outdoor&#10;&#10;Description automatically generated">
            <a:extLst>
              <a:ext uri="{FF2B5EF4-FFF2-40B4-BE49-F238E27FC236}">
                <a16:creationId xmlns:a16="http://schemas.microsoft.com/office/drawing/2014/main" id="{BD23763B-3093-C7E6-B527-0F75EE086AD6}"/>
              </a:ext>
            </a:extLst>
          </p:cNvPr>
          <p:cNvPicPr>
            <a:picLocks noChangeAspect="1"/>
          </p:cNvPicPr>
          <p:nvPr/>
        </p:nvPicPr>
        <p:blipFill rotWithShape="1">
          <a:blip r:embed="rId4"/>
          <a:srcRect l="19594" t="22704" r="16772" b="20720"/>
          <a:stretch/>
        </p:blipFill>
        <p:spPr>
          <a:xfrm>
            <a:off x="4868562" y="0"/>
            <a:ext cx="2695626" cy="3131918"/>
          </a:xfrm>
          <a:prstGeom prst="rect">
            <a:avLst/>
          </a:prstGeom>
        </p:spPr>
      </p:pic>
      <p:pic>
        <p:nvPicPr>
          <p:cNvPr id="15" name="Picture 14" descr="A close-up of a computer chip&#10;&#10;Description automatically generated with low confidence">
            <a:extLst>
              <a:ext uri="{FF2B5EF4-FFF2-40B4-BE49-F238E27FC236}">
                <a16:creationId xmlns:a16="http://schemas.microsoft.com/office/drawing/2014/main" id="{8F89DAE3-AA76-D012-DA04-A5C82419E7B7}"/>
              </a:ext>
            </a:extLst>
          </p:cNvPr>
          <p:cNvPicPr>
            <a:picLocks noChangeAspect="1"/>
          </p:cNvPicPr>
          <p:nvPr/>
        </p:nvPicPr>
        <p:blipFill rotWithShape="1">
          <a:blip r:embed="rId5"/>
          <a:srcRect l="8598" r="-2304"/>
          <a:stretch/>
        </p:blipFill>
        <p:spPr>
          <a:xfrm rot="16200000">
            <a:off x="4231945" y="3351471"/>
            <a:ext cx="3966034" cy="3174295"/>
          </a:xfrm>
          <a:prstGeom prst="rect">
            <a:avLst/>
          </a:prstGeom>
        </p:spPr>
      </p:pic>
    </p:spTree>
    <p:extLst>
      <p:ext uri="{BB962C8B-B14F-4D97-AF65-F5344CB8AC3E}">
        <p14:creationId xmlns:p14="http://schemas.microsoft.com/office/powerpoint/2010/main" val="272870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C9F648-D91E-69A7-D184-22E2EDF79736}"/>
              </a:ext>
            </a:extLst>
          </p:cNvPr>
          <p:cNvSpPr txBox="1"/>
          <p:nvPr/>
        </p:nvSpPr>
        <p:spPr>
          <a:xfrm>
            <a:off x="0" y="2285801"/>
            <a:ext cx="12192000" cy="4401205"/>
          </a:xfrm>
          <a:prstGeom prst="rect">
            <a:avLst/>
          </a:prstGeom>
          <a:noFill/>
        </p:spPr>
        <p:txBody>
          <a:bodyPr wrap="square">
            <a:spAutoFit/>
          </a:bodyPr>
          <a:lstStyle/>
          <a:p>
            <a:pPr algn="ctr">
              <a:spcAft>
                <a:spcPts val="1200"/>
              </a:spcAft>
            </a:pPr>
            <a:r>
              <a:rPr lang="en-US" sz="3200" b="1" dirty="0">
                <a:solidFill>
                  <a:srgbClr val="522275"/>
                </a:solidFill>
              </a:rPr>
              <a:t>The Brendan Covenant </a:t>
            </a:r>
          </a:p>
          <a:p>
            <a:pPr algn="ctr"/>
            <a:endParaRPr lang="en-US" sz="800" dirty="0">
              <a:solidFill>
                <a:srgbClr val="522275"/>
              </a:solidFill>
            </a:endParaRPr>
          </a:p>
          <a:p>
            <a:pPr algn="ctr">
              <a:lnSpc>
                <a:spcPts val="3640"/>
              </a:lnSpc>
            </a:pPr>
            <a:r>
              <a:rPr lang="en-US" sz="3200" dirty="0">
                <a:solidFill>
                  <a:srgbClr val="522275"/>
                </a:solidFill>
              </a:rPr>
              <a:t>Lord, we will trust You. </a:t>
            </a:r>
          </a:p>
          <a:p>
            <a:pPr algn="ctr">
              <a:lnSpc>
                <a:spcPts val="3640"/>
              </a:lnSpc>
            </a:pPr>
            <a:r>
              <a:rPr lang="en-US" sz="3200" dirty="0">
                <a:solidFill>
                  <a:srgbClr val="522275"/>
                </a:solidFill>
              </a:rPr>
              <a:t>Help us to journey beyond the familiar </a:t>
            </a:r>
          </a:p>
          <a:p>
            <a:pPr algn="ctr">
              <a:lnSpc>
                <a:spcPts val="3640"/>
              </a:lnSpc>
              <a:spcAft>
                <a:spcPts val="1800"/>
              </a:spcAft>
            </a:pPr>
            <a:r>
              <a:rPr lang="en-US" sz="3200" dirty="0">
                <a:solidFill>
                  <a:srgbClr val="522275"/>
                </a:solidFill>
              </a:rPr>
              <a:t>And into the unknown.</a:t>
            </a:r>
            <a:endParaRPr lang="en-US" sz="1200" dirty="0">
              <a:solidFill>
                <a:srgbClr val="522275"/>
              </a:solidFill>
            </a:endParaRPr>
          </a:p>
          <a:p>
            <a:pPr algn="ctr">
              <a:lnSpc>
                <a:spcPts val="3640"/>
              </a:lnSpc>
              <a:spcAft>
                <a:spcPts val="1200"/>
              </a:spcAft>
            </a:pPr>
            <a:r>
              <a:rPr lang="en-US" sz="3200" dirty="0">
                <a:solidFill>
                  <a:srgbClr val="522275"/>
                </a:solidFill>
              </a:rPr>
              <a:t>Give us the faith to leave old ways </a:t>
            </a:r>
            <a:br>
              <a:rPr lang="en-US" sz="3200" dirty="0">
                <a:solidFill>
                  <a:srgbClr val="522275"/>
                </a:solidFill>
              </a:rPr>
            </a:br>
            <a:r>
              <a:rPr lang="en-US" sz="3200" dirty="0">
                <a:solidFill>
                  <a:srgbClr val="522275"/>
                </a:solidFill>
              </a:rPr>
              <a:t>And break fresh ground with You. </a:t>
            </a:r>
            <a:br>
              <a:rPr lang="en-US" sz="3200" dirty="0">
                <a:solidFill>
                  <a:srgbClr val="522275"/>
                </a:solidFill>
              </a:rPr>
            </a:br>
            <a:r>
              <a:rPr lang="en-US" sz="3200" dirty="0">
                <a:solidFill>
                  <a:srgbClr val="522275"/>
                </a:solidFill>
              </a:rPr>
              <a:t>Christ of the mysteries, can we trust You </a:t>
            </a:r>
            <a:br>
              <a:rPr lang="en-US" sz="3200" dirty="0">
                <a:solidFill>
                  <a:srgbClr val="522275"/>
                </a:solidFill>
              </a:rPr>
            </a:br>
            <a:r>
              <a:rPr lang="en-US" sz="3200" dirty="0">
                <a:solidFill>
                  <a:srgbClr val="522275"/>
                </a:solidFill>
              </a:rPr>
              <a:t>To be stronger than each storm we face?</a:t>
            </a:r>
          </a:p>
        </p:txBody>
      </p:sp>
      <p:pic>
        <p:nvPicPr>
          <p:cNvPr id="8" name="Picture 7">
            <a:extLst>
              <a:ext uri="{FF2B5EF4-FFF2-40B4-BE49-F238E27FC236}">
                <a16:creationId xmlns:a16="http://schemas.microsoft.com/office/drawing/2014/main" id="{47F2389F-0DA0-5ECB-8CBB-80822658E24F}"/>
              </a:ext>
            </a:extLst>
          </p:cNvPr>
          <p:cNvPicPr>
            <a:picLocks noChangeAspect="1"/>
          </p:cNvPicPr>
          <p:nvPr/>
        </p:nvPicPr>
        <p:blipFill>
          <a:blip r:embed="rId2">
            <a:alphaModFix amt="70000"/>
          </a:blip>
          <a:stretch>
            <a:fillRect/>
          </a:stretch>
        </p:blipFill>
        <p:spPr>
          <a:xfrm>
            <a:off x="613293" y="-1"/>
            <a:ext cx="1088246" cy="6857999"/>
          </a:xfrm>
          <a:prstGeom prst="rect">
            <a:avLst/>
          </a:prstGeom>
        </p:spPr>
      </p:pic>
      <p:pic>
        <p:nvPicPr>
          <p:cNvPr id="10" name="Picture 9" descr="A picture containing text, old&#10;&#10;Description automatically generated">
            <a:extLst>
              <a:ext uri="{FF2B5EF4-FFF2-40B4-BE49-F238E27FC236}">
                <a16:creationId xmlns:a16="http://schemas.microsoft.com/office/drawing/2014/main" id="{69334658-35FC-8034-A961-CD09FECD6DA6}"/>
              </a:ext>
            </a:extLst>
          </p:cNvPr>
          <p:cNvPicPr>
            <a:picLocks noChangeAspect="1"/>
          </p:cNvPicPr>
          <p:nvPr/>
        </p:nvPicPr>
        <p:blipFill rotWithShape="1">
          <a:blip r:embed="rId3"/>
          <a:srcRect l="4193" t="7318" b="5638"/>
          <a:stretch/>
        </p:blipFill>
        <p:spPr>
          <a:xfrm>
            <a:off x="4167265" y="305905"/>
            <a:ext cx="4034029" cy="1732757"/>
          </a:xfrm>
          <a:prstGeom prst="rect">
            <a:avLst/>
          </a:prstGeom>
        </p:spPr>
      </p:pic>
      <p:pic>
        <p:nvPicPr>
          <p:cNvPr id="12" name="Picture 11">
            <a:extLst>
              <a:ext uri="{FF2B5EF4-FFF2-40B4-BE49-F238E27FC236}">
                <a16:creationId xmlns:a16="http://schemas.microsoft.com/office/drawing/2014/main" id="{76A986DF-6F26-30AD-4BE8-7279DA425389}"/>
              </a:ext>
            </a:extLst>
          </p:cNvPr>
          <p:cNvPicPr>
            <a:picLocks noChangeAspect="1"/>
          </p:cNvPicPr>
          <p:nvPr/>
        </p:nvPicPr>
        <p:blipFill>
          <a:blip r:embed="rId2">
            <a:alphaModFix amt="70000"/>
          </a:blip>
          <a:stretch>
            <a:fillRect/>
          </a:stretch>
        </p:blipFill>
        <p:spPr>
          <a:xfrm>
            <a:off x="10523615" y="-2"/>
            <a:ext cx="1088246" cy="6857999"/>
          </a:xfrm>
          <a:prstGeom prst="rect">
            <a:avLst/>
          </a:prstGeom>
        </p:spPr>
      </p:pic>
    </p:spTree>
    <p:extLst>
      <p:ext uri="{BB962C8B-B14F-4D97-AF65-F5344CB8AC3E}">
        <p14:creationId xmlns:p14="http://schemas.microsoft.com/office/powerpoint/2010/main" val="19349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E4AD6B-2301-39CE-9FFD-27A9E43F4B23}"/>
              </a:ext>
            </a:extLst>
          </p:cNvPr>
          <p:cNvSpPr txBox="1"/>
          <p:nvPr/>
        </p:nvSpPr>
        <p:spPr>
          <a:xfrm>
            <a:off x="0" y="382010"/>
            <a:ext cx="12192000" cy="6093976"/>
          </a:xfrm>
          <a:prstGeom prst="rect">
            <a:avLst/>
          </a:prstGeom>
          <a:noFill/>
        </p:spPr>
        <p:txBody>
          <a:bodyPr wrap="square">
            <a:spAutoFit/>
          </a:bodyPr>
          <a:lstStyle/>
          <a:p>
            <a:pPr algn="ctr">
              <a:lnSpc>
                <a:spcPts val="3640"/>
              </a:lnSpc>
            </a:pPr>
            <a:r>
              <a:rPr lang="en-US" sz="3200" dirty="0">
                <a:solidFill>
                  <a:srgbClr val="522275"/>
                </a:solidFill>
              </a:rPr>
              <a:t>We choose to live beyond regret </a:t>
            </a:r>
          </a:p>
          <a:p>
            <a:pPr algn="ctr">
              <a:lnSpc>
                <a:spcPts val="3640"/>
              </a:lnSpc>
            </a:pPr>
            <a:r>
              <a:rPr lang="en-US" sz="3200" dirty="0">
                <a:solidFill>
                  <a:srgbClr val="522275"/>
                </a:solidFill>
              </a:rPr>
              <a:t>And let You recreate our lives together. </a:t>
            </a:r>
          </a:p>
          <a:p>
            <a:pPr algn="ctr">
              <a:lnSpc>
                <a:spcPts val="3640"/>
              </a:lnSpc>
            </a:pPr>
            <a:r>
              <a:rPr lang="en-US" sz="3200" dirty="0">
                <a:solidFill>
                  <a:srgbClr val="522275"/>
                </a:solidFill>
              </a:rPr>
              <a:t>We know we will see new things birthed </a:t>
            </a:r>
          </a:p>
          <a:p>
            <a:pPr algn="ctr">
              <a:lnSpc>
                <a:spcPts val="3640"/>
              </a:lnSpc>
            </a:pPr>
            <a:r>
              <a:rPr lang="en-US" sz="3200" dirty="0">
                <a:solidFill>
                  <a:srgbClr val="522275"/>
                </a:solidFill>
              </a:rPr>
              <a:t>If only we trust you. </a:t>
            </a:r>
          </a:p>
          <a:p>
            <a:pPr algn="ctr">
              <a:lnSpc>
                <a:spcPts val="3640"/>
              </a:lnSpc>
            </a:pPr>
            <a:endParaRPr lang="en-US" sz="3200" dirty="0">
              <a:solidFill>
                <a:srgbClr val="522275"/>
              </a:solidFill>
            </a:endParaRPr>
          </a:p>
          <a:p>
            <a:pPr algn="ctr">
              <a:lnSpc>
                <a:spcPts val="3640"/>
              </a:lnSpc>
            </a:pPr>
            <a:r>
              <a:rPr lang="en-US" sz="3200" dirty="0">
                <a:solidFill>
                  <a:srgbClr val="522275"/>
                </a:solidFill>
              </a:rPr>
              <a:t>Amidst all the uncertainty </a:t>
            </a:r>
          </a:p>
          <a:p>
            <a:pPr algn="ctr">
              <a:lnSpc>
                <a:spcPts val="3640"/>
              </a:lnSpc>
            </a:pPr>
            <a:r>
              <a:rPr lang="en-US" sz="3200" dirty="0">
                <a:solidFill>
                  <a:srgbClr val="522275"/>
                </a:solidFill>
              </a:rPr>
              <a:t>We believe You will make a way for us </a:t>
            </a:r>
          </a:p>
          <a:p>
            <a:pPr algn="ctr">
              <a:lnSpc>
                <a:spcPts val="3640"/>
              </a:lnSpc>
            </a:pPr>
            <a:r>
              <a:rPr lang="en-US" sz="3200" dirty="0">
                <a:solidFill>
                  <a:srgbClr val="522275"/>
                </a:solidFill>
              </a:rPr>
              <a:t>and provide for us, </a:t>
            </a:r>
          </a:p>
          <a:p>
            <a:pPr algn="ctr">
              <a:lnSpc>
                <a:spcPts val="3640"/>
              </a:lnSpc>
            </a:pPr>
            <a:r>
              <a:rPr lang="en-US" sz="3200" dirty="0">
                <a:solidFill>
                  <a:srgbClr val="522275"/>
                </a:solidFill>
              </a:rPr>
              <a:t>If only we trust You. </a:t>
            </a:r>
          </a:p>
          <a:p>
            <a:pPr algn="ctr">
              <a:lnSpc>
                <a:spcPts val="3640"/>
              </a:lnSpc>
            </a:pPr>
            <a:endParaRPr lang="en-US" sz="3200" dirty="0">
              <a:solidFill>
                <a:srgbClr val="522275"/>
              </a:solidFill>
            </a:endParaRPr>
          </a:p>
          <a:p>
            <a:pPr algn="ctr">
              <a:lnSpc>
                <a:spcPts val="3640"/>
              </a:lnSpc>
            </a:pPr>
            <a:r>
              <a:rPr lang="en-US" sz="3200" dirty="0">
                <a:solidFill>
                  <a:srgbClr val="522275"/>
                </a:solidFill>
              </a:rPr>
              <a:t>We know that our times are always in Your hand </a:t>
            </a:r>
          </a:p>
          <a:p>
            <a:pPr algn="ctr">
              <a:lnSpc>
                <a:spcPts val="3640"/>
              </a:lnSpc>
            </a:pPr>
            <a:r>
              <a:rPr lang="en-US" sz="3200" dirty="0">
                <a:solidFill>
                  <a:srgbClr val="522275"/>
                </a:solidFill>
              </a:rPr>
              <a:t>And that you will lead us in the dark times, </a:t>
            </a:r>
          </a:p>
          <a:p>
            <a:pPr algn="ctr">
              <a:lnSpc>
                <a:spcPts val="3640"/>
              </a:lnSpc>
            </a:pPr>
            <a:r>
              <a:rPr lang="en-US" sz="3200" dirty="0">
                <a:solidFill>
                  <a:srgbClr val="522275"/>
                </a:solidFill>
              </a:rPr>
              <a:t>If only we trust You. </a:t>
            </a:r>
          </a:p>
        </p:txBody>
      </p:sp>
      <p:pic>
        <p:nvPicPr>
          <p:cNvPr id="7" name="Picture 6">
            <a:extLst>
              <a:ext uri="{FF2B5EF4-FFF2-40B4-BE49-F238E27FC236}">
                <a16:creationId xmlns:a16="http://schemas.microsoft.com/office/drawing/2014/main" id="{3F559F7D-EBCE-3E89-EC2D-628BAA199BDC}"/>
              </a:ext>
            </a:extLst>
          </p:cNvPr>
          <p:cNvPicPr>
            <a:picLocks noChangeAspect="1"/>
          </p:cNvPicPr>
          <p:nvPr/>
        </p:nvPicPr>
        <p:blipFill>
          <a:blip r:embed="rId2">
            <a:alphaModFix amt="70000"/>
          </a:blip>
          <a:stretch>
            <a:fillRect/>
          </a:stretch>
        </p:blipFill>
        <p:spPr>
          <a:xfrm>
            <a:off x="613293" y="-1"/>
            <a:ext cx="1088246" cy="6857999"/>
          </a:xfrm>
          <a:prstGeom prst="rect">
            <a:avLst/>
          </a:prstGeom>
        </p:spPr>
      </p:pic>
      <p:pic>
        <p:nvPicPr>
          <p:cNvPr id="8" name="Picture 7">
            <a:extLst>
              <a:ext uri="{FF2B5EF4-FFF2-40B4-BE49-F238E27FC236}">
                <a16:creationId xmlns:a16="http://schemas.microsoft.com/office/drawing/2014/main" id="{604F5522-0253-8CDC-F390-2CF7577E72A8}"/>
              </a:ext>
            </a:extLst>
          </p:cNvPr>
          <p:cNvPicPr>
            <a:picLocks noChangeAspect="1"/>
          </p:cNvPicPr>
          <p:nvPr/>
        </p:nvPicPr>
        <p:blipFill>
          <a:blip r:embed="rId2">
            <a:alphaModFix amt="70000"/>
          </a:blip>
          <a:stretch>
            <a:fillRect/>
          </a:stretch>
        </p:blipFill>
        <p:spPr>
          <a:xfrm>
            <a:off x="10523615" y="-2"/>
            <a:ext cx="1088246" cy="6857999"/>
          </a:xfrm>
          <a:prstGeom prst="rect">
            <a:avLst/>
          </a:prstGeom>
        </p:spPr>
      </p:pic>
    </p:spTree>
    <p:extLst>
      <p:ext uri="{BB962C8B-B14F-4D97-AF65-F5344CB8AC3E}">
        <p14:creationId xmlns:p14="http://schemas.microsoft.com/office/powerpoint/2010/main" val="12704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unset, orange&#10;&#10;Description automatically generated">
            <a:extLst>
              <a:ext uri="{FF2B5EF4-FFF2-40B4-BE49-F238E27FC236}">
                <a16:creationId xmlns:a16="http://schemas.microsoft.com/office/drawing/2014/main" id="{A6ABE172-08AB-8731-0C10-E6FE18A27E2F}"/>
              </a:ext>
            </a:extLst>
          </p:cNvPr>
          <p:cNvPicPr>
            <a:picLocks noChangeAspect="1"/>
          </p:cNvPicPr>
          <p:nvPr/>
        </p:nvPicPr>
        <p:blipFill>
          <a:blip r:embed="rId3"/>
          <a:stretch>
            <a:fillRect/>
          </a:stretch>
        </p:blipFill>
        <p:spPr>
          <a:xfrm>
            <a:off x="4622" y="-1"/>
            <a:ext cx="12187378" cy="6860601"/>
          </a:xfrm>
          <a:prstGeom prst="rect">
            <a:avLst/>
          </a:prstGeom>
        </p:spPr>
      </p:pic>
      <p:sp>
        <p:nvSpPr>
          <p:cNvPr id="4" name="TextBox 3">
            <a:extLst>
              <a:ext uri="{FF2B5EF4-FFF2-40B4-BE49-F238E27FC236}">
                <a16:creationId xmlns:a16="http://schemas.microsoft.com/office/drawing/2014/main" id="{17D57870-E3CC-9675-5E03-803B146555DC}"/>
              </a:ext>
            </a:extLst>
          </p:cNvPr>
          <p:cNvSpPr txBox="1"/>
          <p:nvPr/>
        </p:nvSpPr>
        <p:spPr>
          <a:xfrm>
            <a:off x="1460919" y="1399312"/>
            <a:ext cx="9270162" cy="3724096"/>
          </a:xfrm>
          <a:prstGeom prst="rect">
            <a:avLst/>
          </a:prstGeom>
          <a:noFill/>
        </p:spPr>
        <p:txBody>
          <a:bodyPr wrap="square">
            <a:spAutoFit/>
          </a:bodyPr>
          <a:lstStyle/>
          <a:p>
            <a:r>
              <a:rPr lang="en-GB"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God spoke to Abraham and told him</a:t>
            </a:r>
          </a:p>
          <a:p>
            <a:endPar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32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 your offspring I will give this land” </a:t>
            </a:r>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(Genesis 12:7) </a:t>
            </a:r>
          </a:p>
          <a:p>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However, before they could cross over and enter the land that the Lord their God was giving them, they were required to do three things.</a:t>
            </a:r>
            <a:r>
              <a:rPr lang="en-GB"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212345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23683-BBEE-6273-A4B3-F8BE8ADBE935}"/>
              </a:ext>
            </a:extLst>
          </p:cNvPr>
          <p:cNvSpPr txBox="1"/>
          <p:nvPr/>
        </p:nvSpPr>
        <p:spPr>
          <a:xfrm>
            <a:off x="0" y="843675"/>
            <a:ext cx="12192000" cy="5170646"/>
          </a:xfrm>
          <a:prstGeom prst="rect">
            <a:avLst/>
          </a:prstGeom>
          <a:noFill/>
        </p:spPr>
        <p:txBody>
          <a:bodyPr wrap="square">
            <a:spAutoFit/>
          </a:bodyPr>
          <a:lstStyle/>
          <a:p>
            <a:pPr algn="ctr">
              <a:lnSpc>
                <a:spcPts val="3640"/>
              </a:lnSpc>
            </a:pPr>
            <a:r>
              <a:rPr lang="en-US" sz="3200" dirty="0">
                <a:solidFill>
                  <a:srgbClr val="522275"/>
                </a:solidFill>
              </a:rPr>
              <a:t>We will believe You for our future,</a:t>
            </a:r>
          </a:p>
          <a:p>
            <a:pPr algn="ctr">
              <a:lnSpc>
                <a:spcPts val="3640"/>
              </a:lnSpc>
            </a:pPr>
            <a:r>
              <a:rPr lang="en-US" sz="3200" dirty="0">
                <a:solidFill>
                  <a:srgbClr val="522275"/>
                </a:solidFill>
              </a:rPr>
              <a:t>Chapter by chapter, until all the story is written. </a:t>
            </a:r>
          </a:p>
          <a:p>
            <a:pPr algn="ctr">
              <a:lnSpc>
                <a:spcPts val="3640"/>
              </a:lnSpc>
            </a:pPr>
            <a:r>
              <a:rPr lang="en-US" sz="3200" dirty="0">
                <a:solidFill>
                  <a:srgbClr val="522275"/>
                </a:solidFill>
              </a:rPr>
              <a:t>Lord, we will trust You.</a:t>
            </a:r>
          </a:p>
          <a:p>
            <a:pPr algn="ctr">
              <a:lnSpc>
                <a:spcPts val="3640"/>
              </a:lnSpc>
            </a:pPr>
            <a:endParaRPr lang="en-US" sz="3200" dirty="0">
              <a:solidFill>
                <a:srgbClr val="522275"/>
              </a:solidFill>
            </a:endParaRPr>
          </a:p>
          <a:p>
            <a:pPr algn="ctr">
              <a:lnSpc>
                <a:spcPts val="3640"/>
              </a:lnSpc>
            </a:pPr>
            <a:r>
              <a:rPr lang="en-US" sz="3200" dirty="0">
                <a:solidFill>
                  <a:srgbClr val="522275"/>
                </a:solidFill>
              </a:rPr>
              <a:t>We accept the responsibility,</a:t>
            </a:r>
            <a:br>
              <a:rPr lang="en-US" sz="3200" dirty="0">
                <a:solidFill>
                  <a:srgbClr val="522275"/>
                </a:solidFill>
              </a:rPr>
            </a:br>
            <a:r>
              <a:rPr lang="en-US" sz="3200" dirty="0">
                <a:solidFill>
                  <a:srgbClr val="522275"/>
                </a:solidFill>
              </a:rPr>
              <a:t>We will hear and obey</a:t>
            </a:r>
          </a:p>
          <a:p>
            <a:pPr algn="ctr">
              <a:lnSpc>
                <a:spcPts val="3640"/>
              </a:lnSpc>
            </a:pPr>
            <a:r>
              <a:rPr lang="en-US" sz="3200" dirty="0">
                <a:solidFill>
                  <a:srgbClr val="522275"/>
                </a:solidFill>
              </a:rPr>
              <a:t>And trust it is Your voice we hear,</a:t>
            </a:r>
          </a:p>
          <a:p>
            <a:pPr algn="ctr">
              <a:lnSpc>
                <a:spcPts val="3640"/>
              </a:lnSpc>
            </a:pPr>
            <a:r>
              <a:rPr lang="en-US" sz="3200" dirty="0">
                <a:solidFill>
                  <a:srgbClr val="522275"/>
                </a:solidFill>
              </a:rPr>
              <a:t>The call of the Spirit,</a:t>
            </a:r>
          </a:p>
          <a:p>
            <a:pPr algn="ctr">
              <a:lnSpc>
                <a:spcPts val="3640"/>
              </a:lnSpc>
            </a:pPr>
            <a:r>
              <a:rPr lang="en-US" sz="3200" dirty="0">
                <a:solidFill>
                  <a:srgbClr val="522275"/>
                </a:solidFill>
              </a:rPr>
              <a:t>The cry of the Bird of Heaven</a:t>
            </a:r>
          </a:p>
          <a:p>
            <a:pPr algn="ctr">
              <a:lnSpc>
                <a:spcPts val="3640"/>
              </a:lnSpc>
            </a:pPr>
            <a:endParaRPr lang="en-US" sz="3200" dirty="0">
              <a:solidFill>
                <a:srgbClr val="522275"/>
              </a:solidFill>
            </a:endParaRPr>
          </a:p>
          <a:p>
            <a:pPr algn="ctr">
              <a:lnSpc>
                <a:spcPts val="3640"/>
              </a:lnSpc>
            </a:pPr>
            <a:r>
              <a:rPr lang="en-US" sz="3200" dirty="0">
                <a:solidFill>
                  <a:srgbClr val="522275"/>
                </a:solidFill>
              </a:rPr>
              <a:t>This is a “Yes!” to risky living.</a:t>
            </a:r>
          </a:p>
        </p:txBody>
      </p:sp>
      <p:pic>
        <p:nvPicPr>
          <p:cNvPr id="5" name="Picture 4">
            <a:extLst>
              <a:ext uri="{FF2B5EF4-FFF2-40B4-BE49-F238E27FC236}">
                <a16:creationId xmlns:a16="http://schemas.microsoft.com/office/drawing/2014/main" id="{9B29F855-73F9-B2FD-AD7C-41DA452AB5FA}"/>
              </a:ext>
            </a:extLst>
          </p:cNvPr>
          <p:cNvPicPr>
            <a:picLocks noChangeAspect="1"/>
          </p:cNvPicPr>
          <p:nvPr/>
        </p:nvPicPr>
        <p:blipFill>
          <a:blip r:embed="rId2">
            <a:alphaModFix amt="70000"/>
          </a:blip>
          <a:stretch>
            <a:fillRect/>
          </a:stretch>
        </p:blipFill>
        <p:spPr>
          <a:xfrm>
            <a:off x="613293" y="-1"/>
            <a:ext cx="1088246" cy="6857999"/>
          </a:xfrm>
          <a:prstGeom prst="rect">
            <a:avLst/>
          </a:prstGeom>
        </p:spPr>
      </p:pic>
      <p:pic>
        <p:nvPicPr>
          <p:cNvPr id="6" name="Picture 5">
            <a:extLst>
              <a:ext uri="{FF2B5EF4-FFF2-40B4-BE49-F238E27FC236}">
                <a16:creationId xmlns:a16="http://schemas.microsoft.com/office/drawing/2014/main" id="{CED4B150-4EB3-D25D-01E2-6D2C2630466D}"/>
              </a:ext>
            </a:extLst>
          </p:cNvPr>
          <p:cNvPicPr>
            <a:picLocks noChangeAspect="1"/>
          </p:cNvPicPr>
          <p:nvPr/>
        </p:nvPicPr>
        <p:blipFill>
          <a:blip r:embed="rId2">
            <a:alphaModFix amt="70000"/>
          </a:blip>
          <a:stretch>
            <a:fillRect/>
          </a:stretch>
        </p:blipFill>
        <p:spPr>
          <a:xfrm>
            <a:off x="10523615" y="-2"/>
            <a:ext cx="1088246" cy="6857999"/>
          </a:xfrm>
          <a:prstGeom prst="rect">
            <a:avLst/>
          </a:prstGeom>
        </p:spPr>
      </p:pic>
    </p:spTree>
    <p:extLst>
      <p:ext uri="{BB962C8B-B14F-4D97-AF65-F5344CB8AC3E}">
        <p14:creationId xmlns:p14="http://schemas.microsoft.com/office/powerpoint/2010/main" val="49158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06CE2B2A-964F-14C2-8869-FF4896EA1BED}"/>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E2668743-10BD-D9A6-DF22-3DFAC5D47A58}"/>
              </a:ext>
            </a:extLst>
          </p:cNvPr>
          <p:cNvSpPr txBox="1"/>
          <p:nvPr/>
        </p:nvSpPr>
        <p:spPr>
          <a:xfrm>
            <a:off x="1460919" y="1277392"/>
            <a:ext cx="9270162" cy="4401205"/>
          </a:xfrm>
          <a:prstGeom prst="rect">
            <a:avLst/>
          </a:prstGeom>
          <a:noFill/>
        </p:spPr>
        <p:txBody>
          <a:bodyPr wrap="square">
            <a:spAutoFit/>
          </a:bodyPr>
          <a:lstStyle/>
          <a:p>
            <a:r>
              <a:rPr lang="en-GB"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Prepare </a:t>
            </a:r>
          </a:p>
          <a:p>
            <a:endPar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Prepare physically </a:t>
            </a:r>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Joshua 1:10-11</a:t>
            </a:r>
          </a:p>
          <a:p>
            <a:endParaRPr lang="en-GB" sz="3200" dirty="0">
              <a:solidFill>
                <a:schemeClr val="bg1"/>
              </a:solidFill>
              <a:latin typeface="Calibri" panose="020F0502020204030204" pitchFamily="34" charset="0"/>
              <a:cs typeface="Calibri" panose="020F0502020204030204" pitchFamily="34" charset="0"/>
            </a:endParaRPr>
          </a:p>
          <a:p>
            <a:r>
              <a:rPr lang="en-US" sz="2800" i="1" dirty="0">
                <a:solidFill>
                  <a:schemeClr val="bg1"/>
                </a:solidFill>
              </a:rPr>
              <a:t>10 So Joshua ordered the officers of the people: </a:t>
            </a:r>
            <a:br>
              <a:rPr lang="en-US" sz="2800" i="1" dirty="0">
                <a:solidFill>
                  <a:schemeClr val="bg1"/>
                </a:solidFill>
              </a:rPr>
            </a:br>
            <a:r>
              <a:rPr lang="en-US" sz="2800" i="1" dirty="0">
                <a:solidFill>
                  <a:schemeClr val="bg1"/>
                </a:solidFill>
              </a:rPr>
              <a:t>11 “Go through the camp and tell the people, ‘Get your provisions ready. Three days from now you will cross the Jordan here to go in and take possession of the land the</a:t>
            </a:r>
            <a:br>
              <a:rPr lang="en-US" sz="2800" i="1" dirty="0">
                <a:solidFill>
                  <a:schemeClr val="bg1"/>
                </a:solidFill>
              </a:rPr>
            </a:br>
            <a:r>
              <a:rPr lang="en-US" sz="2800" i="1" dirty="0">
                <a:solidFill>
                  <a:schemeClr val="bg1"/>
                </a:solidFill>
              </a:rPr>
              <a:t> LORD your God is giving you for your own.’”</a:t>
            </a:r>
          </a:p>
        </p:txBody>
      </p:sp>
    </p:spTree>
    <p:extLst>
      <p:ext uri="{BB962C8B-B14F-4D97-AF65-F5344CB8AC3E}">
        <p14:creationId xmlns:p14="http://schemas.microsoft.com/office/powerpoint/2010/main" val="127033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57EE28A7-3AA9-DD52-3376-7FC546142EAE}"/>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71079362-6A02-1EA5-39A0-63D8AACCEA96}"/>
              </a:ext>
            </a:extLst>
          </p:cNvPr>
          <p:cNvSpPr txBox="1"/>
          <p:nvPr/>
        </p:nvSpPr>
        <p:spPr>
          <a:xfrm>
            <a:off x="1460919" y="1277392"/>
            <a:ext cx="9270162" cy="4401205"/>
          </a:xfrm>
          <a:prstGeom prst="rect">
            <a:avLst/>
          </a:prstGeom>
          <a:noFill/>
        </p:spPr>
        <p:txBody>
          <a:bodyPr wrap="square">
            <a:spAutoFit/>
          </a:bodyPr>
          <a:lstStyle/>
          <a:p>
            <a:r>
              <a:rPr lang="en-GB"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Prepare </a:t>
            </a:r>
          </a:p>
          <a:p>
            <a:endPar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Prepare spiritually </a:t>
            </a:r>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Joshua 3:5</a:t>
            </a:r>
          </a:p>
          <a:p>
            <a:endParaRPr lang="en-GB" sz="3200" dirty="0">
              <a:solidFill>
                <a:schemeClr val="bg1"/>
              </a:solidFill>
              <a:latin typeface="Calibri" panose="020F0502020204030204" pitchFamily="34" charset="0"/>
              <a:cs typeface="Calibri" panose="020F0502020204030204" pitchFamily="34" charset="0"/>
            </a:endParaRPr>
          </a:p>
          <a:p>
            <a:r>
              <a:rPr lang="en-US" sz="2800" i="1" dirty="0">
                <a:solidFill>
                  <a:schemeClr val="bg1"/>
                </a:solidFill>
              </a:rPr>
              <a:t>10 So Joshua ordered the officers of the people: </a:t>
            </a:r>
            <a:br>
              <a:rPr lang="en-US" sz="2800" i="1" dirty="0">
                <a:solidFill>
                  <a:schemeClr val="bg1"/>
                </a:solidFill>
              </a:rPr>
            </a:br>
            <a:r>
              <a:rPr lang="en-US" sz="2800" i="1" dirty="0">
                <a:solidFill>
                  <a:schemeClr val="bg1"/>
                </a:solidFill>
              </a:rPr>
              <a:t>11 “Go through the camp and tell the people, ‘Get your provisions ready. Three days from now you will cross the Jordan here to go in and take possession of the land the</a:t>
            </a:r>
            <a:br>
              <a:rPr lang="en-US" sz="2800" i="1" dirty="0">
                <a:solidFill>
                  <a:schemeClr val="bg1"/>
                </a:solidFill>
              </a:rPr>
            </a:br>
            <a:r>
              <a:rPr lang="en-US" sz="2800" i="1" dirty="0">
                <a:solidFill>
                  <a:schemeClr val="bg1"/>
                </a:solidFill>
              </a:rPr>
              <a:t> LORD your God is giving you for your own.’”</a:t>
            </a:r>
          </a:p>
        </p:txBody>
      </p:sp>
    </p:spTree>
    <p:extLst>
      <p:ext uri="{BB962C8B-B14F-4D97-AF65-F5344CB8AC3E}">
        <p14:creationId xmlns:p14="http://schemas.microsoft.com/office/powerpoint/2010/main" val="32416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8EB64DA6-34D4-E37D-FA8C-EB8EBCAE209F}"/>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9A2EF4C4-4CF8-73AC-0A48-B3E104FD570B}"/>
              </a:ext>
            </a:extLst>
          </p:cNvPr>
          <p:cNvSpPr txBox="1"/>
          <p:nvPr/>
        </p:nvSpPr>
        <p:spPr>
          <a:xfrm>
            <a:off x="1460919" y="1277392"/>
            <a:ext cx="8414601" cy="4401205"/>
          </a:xfrm>
          <a:prstGeom prst="rect">
            <a:avLst/>
          </a:prstGeom>
          <a:noFill/>
        </p:spPr>
        <p:txBody>
          <a:bodyPr wrap="square">
            <a:spAutoFit/>
          </a:bodyPr>
          <a:lstStyle/>
          <a:p>
            <a:r>
              <a:rPr lang="en-GB"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2. Follow</a:t>
            </a:r>
          </a:p>
          <a:p>
            <a:endPar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Joshua 3:2-3</a:t>
            </a:r>
          </a:p>
          <a:p>
            <a:endParaRPr lang="en-GB" sz="3200" dirty="0">
              <a:solidFill>
                <a:schemeClr val="bg1"/>
              </a:solidFill>
              <a:latin typeface="Calibri" panose="020F0502020204030204" pitchFamily="34" charset="0"/>
              <a:cs typeface="Calibri" panose="020F0502020204030204" pitchFamily="34" charset="0"/>
            </a:endParaRPr>
          </a:p>
          <a:p>
            <a:r>
              <a:rPr lang="en-US" sz="2800" i="1" dirty="0">
                <a:solidFill>
                  <a:schemeClr val="bg1"/>
                </a:solidFill>
              </a:rPr>
              <a:t>2 After three days the officers went throughout the camp, 3 giving orders to the people: “When you see the ark of the covenant of the LORD your God, and the Levitical priests carrying it, you are to move out from your positions and follow it.</a:t>
            </a:r>
          </a:p>
        </p:txBody>
      </p:sp>
    </p:spTree>
    <p:extLst>
      <p:ext uri="{BB962C8B-B14F-4D97-AF65-F5344CB8AC3E}">
        <p14:creationId xmlns:p14="http://schemas.microsoft.com/office/powerpoint/2010/main" val="90662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D6A8A0F6-8428-AC29-D2A9-672996609550}"/>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084D964E-0299-A59F-D822-99B37C3BDD33}"/>
              </a:ext>
            </a:extLst>
          </p:cNvPr>
          <p:cNvSpPr txBox="1"/>
          <p:nvPr/>
        </p:nvSpPr>
        <p:spPr>
          <a:xfrm>
            <a:off x="957999" y="759232"/>
            <a:ext cx="10228161" cy="5262979"/>
          </a:xfrm>
          <a:prstGeom prst="rect">
            <a:avLst/>
          </a:prstGeom>
          <a:noFill/>
        </p:spPr>
        <p:txBody>
          <a:bodyPr wrap="square">
            <a:spAutoFit/>
          </a:bodyPr>
          <a:lstStyle/>
          <a:p>
            <a:r>
              <a:rPr lang="en-US" sz="2800" i="1" dirty="0">
                <a:solidFill>
                  <a:schemeClr val="bg1"/>
                </a:solidFill>
              </a:rPr>
              <a:t>14 So when the people broke camp to cross the Jordan, the priests carrying the ark of the covenant went ahead of them. 15 Now the Jordan is at flood stage all during harvest. Yet as soon as the priests who carried the ark reached the Jordan and their feet touched the water’s edge, 16 the water from upstream stopped flowing. It piled up in a heap a great distance away, at a town called Adam in the vicinity of </a:t>
            </a:r>
            <a:r>
              <a:rPr lang="en-US" sz="2800" i="1" dirty="0" err="1">
                <a:solidFill>
                  <a:schemeClr val="bg1"/>
                </a:solidFill>
              </a:rPr>
              <a:t>Zarethan</a:t>
            </a:r>
            <a:r>
              <a:rPr lang="en-US" sz="2800" i="1" dirty="0">
                <a:solidFill>
                  <a:schemeClr val="bg1"/>
                </a:solidFill>
              </a:rPr>
              <a:t>, while the water flowing down to the Sea of the Arabah (that is, the Dead Sea) was completely cut off. So the people crossed over opposite Jericho. 17 The priests who carried the ark of the covenant of the LORD stopped in the middle of the Jordan and stood on dry ground, while all Israel passed by until the whole nation had completed the crossing on dry ground.</a:t>
            </a:r>
          </a:p>
        </p:txBody>
      </p:sp>
    </p:spTree>
    <p:extLst>
      <p:ext uri="{BB962C8B-B14F-4D97-AF65-F5344CB8AC3E}">
        <p14:creationId xmlns:p14="http://schemas.microsoft.com/office/powerpoint/2010/main" val="166945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unset, orange&#10;&#10;Description automatically generated">
            <a:extLst>
              <a:ext uri="{FF2B5EF4-FFF2-40B4-BE49-F238E27FC236}">
                <a16:creationId xmlns:a16="http://schemas.microsoft.com/office/drawing/2014/main" id="{3934ED22-2900-410F-E552-F730B876A6E9}"/>
              </a:ext>
            </a:extLst>
          </p:cNvPr>
          <p:cNvPicPr>
            <a:picLocks noChangeAspect="1"/>
          </p:cNvPicPr>
          <p:nvPr/>
        </p:nvPicPr>
        <p:blipFill>
          <a:blip r:embed="rId2"/>
          <a:stretch>
            <a:fillRect/>
          </a:stretch>
        </p:blipFill>
        <p:spPr>
          <a:xfrm>
            <a:off x="4622" y="-1"/>
            <a:ext cx="12187378" cy="6860601"/>
          </a:xfrm>
          <a:prstGeom prst="rect">
            <a:avLst/>
          </a:prstGeom>
        </p:spPr>
      </p:pic>
      <p:sp>
        <p:nvSpPr>
          <p:cNvPr id="5" name="TextBox 4">
            <a:extLst>
              <a:ext uri="{FF2B5EF4-FFF2-40B4-BE49-F238E27FC236}">
                <a16:creationId xmlns:a16="http://schemas.microsoft.com/office/drawing/2014/main" id="{1483CDAE-2F2C-43D3-DC43-D5EE72D79CF5}"/>
              </a:ext>
            </a:extLst>
          </p:cNvPr>
          <p:cNvSpPr txBox="1"/>
          <p:nvPr/>
        </p:nvSpPr>
        <p:spPr>
          <a:xfrm>
            <a:off x="1460919" y="1074509"/>
            <a:ext cx="9786201" cy="4708981"/>
          </a:xfrm>
          <a:prstGeom prst="rect">
            <a:avLst/>
          </a:prstGeom>
          <a:noFill/>
        </p:spPr>
        <p:txBody>
          <a:bodyPr wrap="square">
            <a:spAutoFit/>
          </a:bodyPr>
          <a:lstStyle/>
          <a:p>
            <a:r>
              <a:rPr lang="en-GB"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 Remember</a:t>
            </a:r>
            <a:endParaRPr lang="en-GB"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GB" sz="3200" i="1" dirty="0">
              <a:solidFill>
                <a:schemeClr val="bg1"/>
              </a:solidFill>
              <a:latin typeface="Calibri" panose="020F0502020204030204" pitchFamily="34" charset="0"/>
              <a:cs typeface="Calibri" panose="020F0502020204030204" pitchFamily="34" charset="0"/>
            </a:endParaRPr>
          </a:p>
          <a:p>
            <a:r>
              <a:rPr lang="en-US" sz="2800" i="1" dirty="0">
                <a:solidFill>
                  <a:schemeClr val="bg1"/>
                </a:solidFill>
              </a:rPr>
              <a:t>19 On the tenth day of the first month the people went up from the Jordan and camped at Gilgal on the eastern border of Jericho. 20 And Joshua set up at Gilgal the twelve stones they had taken out of the Jordan. 21 He said to the Israelites, “In the future when your descendants ask their parents, ‘What do these stones mean?’ 22 tell them, ‘Israel crossed the Jordan on dry ground.’ 23 For the LORD your God dried up the Jordan before you until you had crossed over. </a:t>
            </a:r>
          </a:p>
        </p:txBody>
      </p:sp>
    </p:spTree>
    <p:extLst>
      <p:ext uri="{BB962C8B-B14F-4D97-AF65-F5344CB8AC3E}">
        <p14:creationId xmlns:p14="http://schemas.microsoft.com/office/powerpoint/2010/main" val="125374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EFD603E0-AD88-FDCD-751B-90B30D602D50}"/>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AE4265E6-7F53-B419-07C6-EE9B16B36214}"/>
              </a:ext>
            </a:extLst>
          </p:cNvPr>
          <p:cNvSpPr txBox="1"/>
          <p:nvPr/>
        </p:nvSpPr>
        <p:spPr>
          <a:xfrm>
            <a:off x="1476159" y="1197620"/>
            <a:ext cx="8993721" cy="4462760"/>
          </a:xfrm>
          <a:prstGeom prst="rect">
            <a:avLst/>
          </a:prstGeom>
          <a:noFill/>
        </p:spPr>
        <p:txBody>
          <a:bodyPr wrap="square">
            <a:spAutoFit/>
          </a:bodyPr>
          <a:lstStyle/>
          <a:p>
            <a:r>
              <a:rPr lang="en-US" sz="2800" i="1" dirty="0">
                <a:solidFill>
                  <a:schemeClr val="bg1"/>
                </a:solidFill>
              </a:rPr>
              <a:t>The LORD your God did to the Jordan what he had done to the Red Sea[a] when he dried it up before us until we had crossed over. 24 He did this so that all the peoples of the earth might know that the hand of the LORD is powerful </a:t>
            </a:r>
            <a:br>
              <a:rPr lang="en-US" sz="2800" i="1" dirty="0">
                <a:solidFill>
                  <a:schemeClr val="bg1"/>
                </a:solidFill>
              </a:rPr>
            </a:br>
            <a:r>
              <a:rPr lang="en-US" sz="2800" i="1" dirty="0">
                <a:solidFill>
                  <a:schemeClr val="bg1"/>
                </a:solidFill>
              </a:rPr>
              <a:t>and so that you might always fear the LORD your God.”</a:t>
            </a:r>
          </a:p>
          <a:p>
            <a:endParaRPr lang="en-US" sz="2800" i="1" dirty="0">
              <a:solidFill>
                <a:schemeClr val="bg1"/>
              </a:solidFill>
            </a:endParaRPr>
          </a:p>
          <a:p>
            <a:endParaRPr lang="en-US" sz="3200" i="1" dirty="0">
              <a:solidFill>
                <a:schemeClr val="bg1"/>
              </a:solidFill>
            </a:endParaRPr>
          </a:p>
          <a:p>
            <a:r>
              <a:rPr lang="en-US" sz="2800" dirty="0">
                <a:solidFill>
                  <a:srgbClr val="FADA2E"/>
                </a:solidFill>
              </a:rPr>
              <a:t>God instructed Joshua and the people to make this </a:t>
            </a:r>
            <a:br>
              <a:rPr lang="en-US" sz="2800" dirty="0">
                <a:solidFill>
                  <a:srgbClr val="FADA2E"/>
                </a:solidFill>
              </a:rPr>
            </a:br>
            <a:r>
              <a:rPr lang="en-US" sz="2800" dirty="0">
                <a:solidFill>
                  <a:srgbClr val="FADA2E"/>
                </a:solidFill>
              </a:rPr>
              <a:t>memorial as a reminder of what he had done and his promise of ongoing deliverance &amp; provision for them.</a:t>
            </a:r>
          </a:p>
        </p:txBody>
      </p:sp>
    </p:spTree>
    <p:extLst>
      <p:ext uri="{BB962C8B-B14F-4D97-AF65-F5344CB8AC3E}">
        <p14:creationId xmlns:p14="http://schemas.microsoft.com/office/powerpoint/2010/main" val="216801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unset, orange&#10;&#10;Description automatically generated">
            <a:extLst>
              <a:ext uri="{FF2B5EF4-FFF2-40B4-BE49-F238E27FC236}">
                <a16:creationId xmlns:a16="http://schemas.microsoft.com/office/drawing/2014/main" id="{A8EB998B-802F-6429-7506-DAFBA9C865C3}"/>
              </a:ext>
            </a:extLst>
          </p:cNvPr>
          <p:cNvPicPr>
            <a:picLocks noChangeAspect="1"/>
          </p:cNvPicPr>
          <p:nvPr/>
        </p:nvPicPr>
        <p:blipFill>
          <a:blip r:embed="rId2"/>
          <a:stretch>
            <a:fillRect/>
          </a:stretch>
        </p:blipFill>
        <p:spPr>
          <a:xfrm>
            <a:off x="4622" y="-1"/>
            <a:ext cx="12187378" cy="6860601"/>
          </a:xfrm>
          <a:prstGeom prst="rect">
            <a:avLst/>
          </a:prstGeom>
        </p:spPr>
      </p:pic>
      <p:sp>
        <p:nvSpPr>
          <p:cNvPr id="3" name="TextBox 2">
            <a:extLst>
              <a:ext uri="{FF2B5EF4-FFF2-40B4-BE49-F238E27FC236}">
                <a16:creationId xmlns:a16="http://schemas.microsoft.com/office/drawing/2014/main" id="{FE1FFEB4-5A49-C8B5-41D8-EDB8F2D02D0E}"/>
              </a:ext>
            </a:extLst>
          </p:cNvPr>
          <p:cNvSpPr txBox="1"/>
          <p:nvPr/>
        </p:nvSpPr>
        <p:spPr>
          <a:xfrm>
            <a:off x="1476159" y="1304300"/>
            <a:ext cx="9420441" cy="4524315"/>
          </a:xfrm>
          <a:prstGeom prst="rect">
            <a:avLst/>
          </a:prstGeom>
          <a:noFill/>
        </p:spPr>
        <p:txBody>
          <a:bodyPr wrap="square">
            <a:spAutoFit/>
          </a:bodyPr>
          <a:lstStyle/>
          <a:p>
            <a:r>
              <a:rPr lang="en-US" sz="3200" dirty="0">
                <a:solidFill>
                  <a:srgbClr val="FADA2E"/>
                </a:solidFill>
              </a:rPr>
              <a:t>It might seem incredible that a whole nation whom had witnessed a great miracle would need such a reminder? Sadly, as we often see in the story of God’s people down the ages, they seem to forgot his ways and miracles he performs.</a:t>
            </a:r>
          </a:p>
          <a:p>
            <a:endParaRPr lang="en-US" sz="3200" dirty="0">
              <a:solidFill>
                <a:srgbClr val="FADA2E"/>
              </a:solidFill>
            </a:endParaRPr>
          </a:p>
          <a:p>
            <a:r>
              <a:rPr lang="en-US" sz="3200" dirty="0">
                <a:solidFill>
                  <a:schemeClr val="bg1"/>
                </a:solidFill>
              </a:rPr>
              <a:t>It wasn’t just a reminder to the Israelites of God’s power and presence but a reminder to their enemies.</a:t>
            </a:r>
          </a:p>
          <a:p>
            <a:endParaRPr lang="en-US" sz="3200" dirty="0">
              <a:solidFill>
                <a:srgbClr val="FADA2E"/>
              </a:solidFill>
            </a:endParaRPr>
          </a:p>
        </p:txBody>
      </p:sp>
    </p:spTree>
    <p:extLst>
      <p:ext uri="{BB962C8B-B14F-4D97-AF65-F5344CB8AC3E}">
        <p14:creationId xmlns:p14="http://schemas.microsoft.com/office/powerpoint/2010/main" val="2375088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1188</Words>
  <Application>Microsoft Macintosh PowerPoint</Application>
  <PresentationFormat>Widescreen</PresentationFormat>
  <Paragraphs>80</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Pozzo</dc:creator>
  <cp:lastModifiedBy>Catherine Pozzo</cp:lastModifiedBy>
  <cp:revision>343</cp:revision>
  <cp:lastPrinted>2022-10-01T21:27:59Z</cp:lastPrinted>
  <dcterms:created xsi:type="dcterms:W3CDTF">2022-09-01T08:28:27Z</dcterms:created>
  <dcterms:modified xsi:type="dcterms:W3CDTF">2022-10-01T21:28:12Z</dcterms:modified>
</cp:coreProperties>
</file>