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85" r:id="rId2"/>
    <p:sldId id="313"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24"/>
    <a:srgbClr val="00153E"/>
    <a:srgbClr val="FFCD18"/>
    <a:srgbClr val="FADA2E"/>
    <a:srgbClr val="FFDB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75" autoAdjust="0"/>
    <p:restoredTop sz="94233"/>
  </p:normalViewPr>
  <p:slideViewPr>
    <p:cSldViewPr snapToGrid="0">
      <p:cViewPr varScale="1">
        <p:scale>
          <a:sx n="59" d="100"/>
          <a:sy n="59" d="100"/>
        </p:scale>
        <p:origin x="7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8B962E-DFAC-DD42-8E3F-45ED9A2657FA}"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CDDDF9-84B2-E147-B4AE-D264F8EBE2A6}" type="slidenum">
              <a:rPr lang="en-US" smtClean="0"/>
              <a:t>‹#›</a:t>
            </a:fld>
            <a:endParaRPr lang="en-US"/>
          </a:p>
        </p:txBody>
      </p:sp>
    </p:spTree>
    <p:extLst>
      <p:ext uri="{BB962C8B-B14F-4D97-AF65-F5344CB8AC3E}">
        <p14:creationId xmlns:p14="http://schemas.microsoft.com/office/powerpoint/2010/main" val="2788143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E561F-3F2C-E6A2-EAFB-A63E6FF35CF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55B4C3E0-7836-DB7F-7014-15751B3067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4D96541-E8C3-2D12-6726-FB14585D543D}"/>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C7ECEF79-4457-93CB-0461-04E941287A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EAD048-BFFB-E1D3-FB6A-58C939AEE29D}"/>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305851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111C-AF79-71A1-CFF8-9CD8F4509D1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674C164-392D-67D4-68A9-25781DE082A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BC8D1CE-9A29-25FD-280B-2E625E966682}"/>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0BC6891D-79B8-5A07-09FB-686620D2FD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AE7930-DF5F-FF32-C22A-5871869AADEE}"/>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420944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9B9B59-7824-586F-92C1-134BD65DD15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F99E5FC-24E3-6C0E-D15A-F3F257199F4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9540E8-8933-9E27-7087-1C2D7457F71F}"/>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9DC83172-E8E0-3C62-7B50-6C843C423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0A9C0-848D-0F32-3DCB-99756A804688}"/>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28306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FBEE1-5D17-6492-415C-3AD46539D35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4142501-EBAC-BCE5-E2D7-2E6162A0F6A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CF3008-9C18-F40D-76B3-FAA9373ABE36}"/>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D63FFEE6-BB3C-74E8-4669-3073A05E0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7D5CDD-0A36-BC28-EC53-06740DBAC558}"/>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1071291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F9FF0-5059-3AF2-66B7-EA10E925369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0A47774-4DA8-EB57-6DAB-2D173122C2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CFAE92D-B83B-7637-4772-7BE43A54AC39}"/>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A91B72BF-630B-83E2-DA6B-6EA3D628E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C16354-FC0A-31E7-1725-6D39176D65E6}"/>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2622064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ABFF-4BE8-D9DE-46F1-F80C05C15F1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2045BB3-3182-4046-BDAB-8818DFDF318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8F733FC-FFFF-A897-2026-67697C05BAE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2FE115C-5826-0F02-DAF2-91323D0B6DD4}"/>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6" name="Footer Placeholder 5">
            <a:extLst>
              <a:ext uri="{FF2B5EF4-FFF2-40B4-BE49-F238E27FC236}">
                <a16:creationId xmlns:a16="http://schemas.microsoft.com/office/drawing/2014/main" id="{DFD39336-DCA7-547B-8359-28AB091AFD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DE130A-D604-23A6-BED6-1144B95357E8}"/>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79261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8E5B4-0866-E509-54C1-705DFBC0EF6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CD3BFAD-C85A-A553-9800-A54EA38164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B829B90-AB90-C3A4-CFDC-8A78A9320B0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8AB16648-C3EA-2010-2A3D-5658B340F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DFBB040-3ED6-722E-B812-DE9960BEED0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76BF81A-151A-540D-6E19-8D80FF8424B9}"/>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8" name="Footer Placeholder 7">
            <a:extLst>
              <a:ext uri="{FF2B5EF4-FFF2-40B4-BE49-F238E27FC236}">
                <a16:creationId xmlns:a16="http://schemas.microsoft.com/office/drawing/2014/main" id="{A63A96D3-E011-9E45-5613-C16127F9C7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FB8003-2C79-1986-B872-466B1D023F5B}"/>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304619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5593F-D67E-617D-EEFB-2CB80CB3D4F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F834770-7A27-B3C5-7A82-9C06F6B3F71B}"/>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4" name="Footer Placeholder 3">
            <a:extLst>
              <a:ext uri="{FF2B5EF4-FFF2-40B4-BE49-F238E27FC236}">
                <a16:creationId xmlns:a16="http://schemas.microsoft.com/office/drawing/2014/main" id="{3C3381BA-BA98-F739-92E5-BEF80EC8A5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408916-0DDD-CFA4-CE1B-66C088135412}"/>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4243921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5E1C29-5D96-5EE0-45F9-A416DA3EB2EB}"/>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3" name="Footer Placeholder 2">
            <a:extLst>
              <a:ext uri="{FF2B5EF4-FFF2-40B4-BE49-F238E27FC236}">
                <a16:creationId xmlns:a16="http://schemas.microsoft.com/office/drawing/2014/main" id="{B01F2ED8-FF20-1733-8EE4-B4221374B9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71D245-A419-E311-56D9-E1FAC9C25BEC}"/>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981759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D7C3F-C631-541D-DEE5-D8C86F9722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6338D69-CC45-73CB-716D-DD8D674B66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922A9D6-DE18-418E-037B-F4DBD3A177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862A7EB-179D-6D96-A22B-8EC83FD6B07E}"/>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6" name="Footer Placeholder 5">
            <a:extLst>
              <a:ext uri="{FF2B5EF4-FFF2-40B4-BE49-F238E27FC236}">
                <a16:creationId xmlns:a16="http://schemas.microsoft.com/office/drawing/2014/main" id="{8E844A3F-54F6-7812-1062-BAC7A19305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4CCD7-84F9-A786-6F10-6142F10DD201}"/>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12811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26C15-03D0-02DF-C908-939504B5C62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C42272C-E0AF-BEC0-E55B-87EF871F74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31DF93-C1D7-9EBD-71E2-870AB2B0A1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0606730-42D6-A8CE-DB0F-9C3DE58929E1}"/>
              </a:ext>
            </a:extLst>
          </p:cNvPr>
          <p:cNvSpPr>
            <a:spLocks noGrp="1"/>
          </p:cNvSpPr>
          <p:nvPr>
            <p:ph type="dt" sz="half" idx="10"/>
          </p:nvPr>
        </p:nvSpPr>
        <p:spPr/>
        <p:txBody>
          <a:bodyPr/>
          <a:lstStyle/>
          <a:p>
            <a:fld id="{955A072F-6971-F943-84C1-1B994BD1A977}" type="datetimeFigureOut">
              <a:rPr lang="en-US" smtClean="0"/>
              <a:t>11/7/2022</a:t>
            </a:fld>
            <a:endParaRPr lang="en-US"/>
          </a:p>
        </p:txBody>
      </p:sp>
      <p:sp>
        <p:nvSpPr>
          <p:cNvPr id="6" name="Footer Placeholder 5">
            <a:extLst>
              <a:ext uri="{FF2B5EF4-FFF2-40B4-BE49-F238E27FC236}">
                <a16:creationId xmlns:a16="http://schemas.microsoft.com/office/drawing/2014/main" id="{E8C5723F-6E3E-70F2-711F-AA26865F87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B43C6A-D917-98A4-FD94-3CC62FA1E090}"/>
              </a:ext>
            </a:extLst>
          </p:cNvPr>
          <p:cNvSpPr>
            <a:spLocks noGrp="1"/>
          </p:cNvSpPr>
          <p:nvPr>
            <p:ph type="sldNum" sz="quarter" idx="12"/>
          </p:nvPr>
        </p:nvSpPr>
        <p:spPr/>
        <p:txBody>
          <a:bodyPr/>
          <a:lstStyle/>
          <a:p>
            <a:fld id="{CD5388CC-7574-0A46-85A9-93CD07C5F197}" type="slidenum">
              <a:rPr lang="en-US" smtClean="0"/>
              <a:t>‹#›</a:t>
            </a:fld>
            <a:endParaRPr lang="en-US"/>
          </a:p>
        </p:txBody>
      </p:sp>
    </p:spTree>
    <p:extLst>
      <p:ext uri="{BB962C8B-B14F-4D97-AF65-F5344CB8AC3E}">
        <p14:creationId xmlns:p14="http://schemas.microsoft.com/office/powerpoint/2010/main" val="3297504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B7ADB2-5EF9-9169-887F-7F187255FB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C28C89E-4E86-EF46-ED8B-5E6857FED8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54B862C-58F1-2F56-441A-85B045419E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A072F-6971-F943-84C1-1B994BD1A977}" type="datetimeFigureOut">
              <a:rPr lang="en-US" smtClean="0"/>
              <a:t>11/7/2022</a:t>
            </a:fld>
            <a:endParaRPr lang="en-US"/>
          </a:p>
        </p:txBody>
      </p:sp>
      <p:sp>
        <p:nvSpPr>
          <p:cNvPr id="5" name="Footer Placeholder 4">
            <a:extLst>
              <a:ext uri="{FF2B5EF4-FFF2-40B4-BE49-F238E27FC236}">
                <a16:creationId xmlns:a16="http://schemas.microsoft.com/office/drawing/2014/main" id="{AD88BA49-CD5F-181F-FB59-7F51582CF4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31B57D-33D2-53D5-D221-F1831A64D4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388CC-7574-0A46-85A9-93CD07C5F197}" type="slidenum">
              <a:rPr lang="en-US" smtClean="0"/>
              <a:t>‹#›</a:t>
            </a:fld>
            <a:endParaRPr lang="en-US"/>
          </a:p>
        </p:txBody>
      </p:sp>
    </p:spTree>
    <p:extLst>
      <p:ext uri="{BB962C8B-B14F-4D97-AF65-F5344CB8AC3E}">
        <p14:creationId xmlns:p14="http://schemas.microsoft.com/office/powerpoint/2010/main" val="118714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 logo&#10;&#10;Description automatically generated with medium confidence">
            <a:extLst>
              <a:ext uri="{FF2B5EF4-FFF2-40B4-BE49-F238E27FC236}">
                <a16:creationId xmlns:a16="http://schemas.microsoft.com/office/drawing/2014/main" id="{68A73A98-C746-22D9-2C50-E3BF3A8206AA}"/>
              </a:ext>
            </a:extLst>
          </p:cNvPr>
          <p:cNvPicPr>
            <a:picLocks noChangeAspect="1"/>
          </p:cNvPicPr>
          <p:nvPr/>
        </p:nvPicPr>
        <p:blipFill>
          <a:blip r:embed="rId2"/>
          <a:stretch>
            <a:fillRect/>
          </a:stretch>
        </p:blipFill>
        <p:spPr>
          <a:xfrm>
            <a:off x="4622" y="0"/>
            <a:ext cx="12187378" cy="6860600"/>
          </a:xfrm>
          <a:prstGeom prst="rect">
            <a:avLst/>
          </a:prstGeom>
        </p:spPr>
      </p:pic>
      <p:sp>
        <p:nvSpPr>
          <p:cNvPr id="5" name="TextBox 4">
            <a:extLst>
              <a:ext uri="{FF2B5EF4-FFF2-40B4-BE49-F238E27FC236}">
                <a16:creationId xmlns:a16="http://schemas.microsoft.com/office/drawing/2014/main" id="{4789847E-1515-228D-FAFA-15B53E29F642}"/>
              </a:ext>
            </a:extLst>
          </p:cNvPr>
          <p:cNvSpPr txBox="1"/>
          <p:nvPr/>
        </p:nvSpPr>
        <p:spPr>
          <a:xfrm>
            <a:off x="5600700" y="4058373"/>
            <a:ext cx="3599055" cy="707886"/>
          </a:xfrm>
          <a:prstGeom prst="rect">
            <a:avLst/>
          </a:prstGeom>
          <a:noFill/>
        </p:spPr>
        <p:txBody>
          <a:bodyPr wrap="square">
            <a:spAutoFit/>
          </a:bodyPr>
          <a:lstStyle/>
          <a:p>
            <a:r>
              <a:rPr lang="en-GB"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Joshua </a:t>
            </a:r>
            <a:r>
              <a:rPr lang="en-GB" sz="4000" dirty="0">
                <a:solidFill>
                  <a:schemeClr val="bg1"/>
                </a:solidFill>
                <a:latin typeface="Calibri" panose="020F0502020204030204" pitchFamily="34" charset="0"/>
                <a:ea typeface="Calibri" panose="020F0502020204030204" pitchFamily="34" charset="0"/>
                <a:cs typeface="Times New Roman" panose="02020603050405020304" pitchFamily="18" charset="0"/>
              </a:rPr>
              <a:t>9</a:t>
            </a:r>
            <a:r>
              <a:rPr lang="en-GB" sz="4000" dirty="0">
                <a:solidFill>
                  <a:schemeClr val="bg1"/>
                </a:solidFill>
                <a:effectLst/>
              </a:rPr>
              <a:t> </a:t>
            </a:r>
            <a:endParaRPr lang="en-US" sz="4000" dirty="0">
              <a:solidFill>
                <a:schemeClr val="bg1"/>
              </a:solidFill>
            </a:endParaRPr>
          </a:p>
        </p:txBody>
      </p:sp>
    </p:spTree>
    <p:extLst>
      <p:ext uri="{BB962C8B-B14F-4D97-AF65-F5344CB8AC3E}">
        <p14:creationId xmlns:p14="http://schemas.microsoft.com/office/powerpoint/2010/main" val="4114826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8A7C26-9228-821C-E8E2-20B92DA14285}"/>
              </a:ext>
            </a:extLst>
          </p:cNvPr>
          <p:cNvSpPr txBox="1"/>
          <p:nvPr/>
        </p:nvSpPr>
        <p:spPr>
          <a:xfrm>
            <a:off x="167640" y="106680"/>
            <a:ext cx="12024360" cy="6863417"/>
          </a:xfrm>
          <a:prstGeom prst="rect">
            <a:avLst/>
          </a:prstGeom>
          <a:noFill/>
        </p:spPr>
        <p:txBody>
          <a:bodyPr wrap="square">
            <a:spAutoFit/>
          </a:bodyPr>
          <a:lstStyle/>
          <a:p>
            <a:pPr marL="457200" marR="0">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“So our elders and all the inhabitants of our country said to us, ‘Take provisions in your hand for the journey and go to meet them and say to them, ‘We are your servants. Come now, make a covenant with us.’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Here is our bread</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It was still warm when we took it from our houses as our food for the journey on the day we set out to come to you, but now, behold, it is dry and crumbly. These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wineskins were new</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when we filled them, and behold, they have burst. And these garments and sandals of ours are worn out from the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very long journey</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9:8-13,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503899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94F00F-F846-3BE5-A8C6-F4931C020DE4}"/>
              </a:ext>
            </a:extLst>
          </p:cNvPr>
          <p:cNvSpPr txBox="1"/>
          <p:nvPr/>
        </p:nvSpPr>
        <p:spPr>
          <a:xfrm>
            <a:off x="259080" y="289560"/>
            <a:ext cx="11734800" cy="5693866"/>
          </a:xfrm>
          <a:prstGeom prst="rect">
            <a:avLst/>
          </a:prstGeom>
          <a:noFill/>
        </p:spPr>
        <p:txBody>
          <a:bodyPr wrap="square">
            <a:spAutoFit/>
          </a:bodyPr>
          <a:lstStyle/>
          <a:p>
            <a:pPr marL="457200" marR="0">
              <a:spcBef>
                <a:spcPts val="0"/>
              </a:spcBef>
              <a:spcAft>
                <a:spcPts val="0"/>
              </a:spcAft>
            </a:pP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“So the men took some of their provisions, but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did not ask counsel from the LORD</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Joshua made peace </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with them and made a covenant with them, to let them live, and the leaders of the congregation swore to them.”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9:14-15,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85933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170E82-BD45-F87E-C92C-70E0735DB0BE}"/>
              </a:ext>
            </a:extLst>
          </p:cNvPr>
          <p:cNvSpPr txBox="1"/>
          <p:nvPr/>
        </p:nvSpPr>
        <p:spPr>
          <a:xfrm>
            <a:off x="121920" y="259080"/>
            <a:ext cx="11871960" cy="5909310"/>
          </a:xfrm>
          <a:prstGeom prst="rect">
            <a:avLst/>
          </a:prstGeom>
          <a:noFill/>
        </p:spPr>
        <p:txBody>
          <a:bodyPr wrap="square">
            <a:spAutoFit/>
          </a:bodyPr>
          <a:lstStyle/>
          <a:p>
            <a:pPr marL="457200" marR="0">
              <a:spcBef>
                <a:spcPts val="0"/>
              </a:spcBef>
              <a:spcAft>
                <a:spcPts val="0"/>
              </a:spcAft>
            </a:pPr>
            <a:r>
              <a:rPr lang="en-GB" sz="5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“Now the Spirit expressly says that in later times some will </a:t>
            </a:r>
            <a:r>
              <a:rPr lang="en-GB" sz="5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depart from the faith</a:t>
            </a:r>
            <a:r>
              <a:rPr lang="en-GB" sz="5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by devoting themselves to </a:t>
            </a:r>
            <a:r>
              <a:rPr lang="en-GB" sz="5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deceitful spirits</a:t>
            </a:r>
            <a:r>
              <a:rPr lang="en-GB" sz="5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a:t>
            </a:r>
            <a:r>
              <a:rPr lang="en-GB" sz="5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teachings of demons</a:t>
            </a:r>
            <a:r>
              <a:rPr lang="en-GB" sz="5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through the insincerity of </a:t>
            </a:r>
            <a:r>
              <a:rPr lang="en-GB" sz="5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liars</a:t>
            </a:r>
            <a:r>
              <a:rPr lang="en-GB" sz="5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whose consciences are seared…” </a:t>
            </a:r>
          </a:p>
          <a:p>
            <a:pPr marL="457200" marR="0" algn="r">
              <a:spcBef>
                <a:spcPts val="0"/>
              </a:spcBef>
              <a:spcAft>
                <a:spcPts val="0"/>
              </a:spcAft>
            </a:pPr>
            <a:r>
              <a:rPr lang="en-GB"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(1 Timothy 4:1-2,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98671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3F21FD-696C-B604-AA67-9B25E26156C0}"/>
              </a:ext>
            </a:extLst>
          </p:cNvPr>
          <p:cNvSpPr txBox="1"/>
          <p:nvPr/>
        </p:nvSpPr>
        <p:spPr>
          <a:xfrm>
            <a:off x="350520" y="411480"/>
            <a:ext cx="11536680" cy="5847755"/>
          </a:xfrm>
          <a:prstGeom prst="rect">
            <a:avLst/>
          </a:prstGeom>
          <a:noFill/>
        </p:spPr>
        <p:txBody>
          <a:bodyPr wrap="square">
            <a:spAutoFit/>
          </a:bodyPr>
          <a:lstStyle/>
          <a:p>
            <a:pPr marL="457200" marR="0">
              <a:spcBef>
                <a:spcPts val="0"/>
              </a:spcBef>
              <a:spcAft>
                <a:spcPts val="0"/>
              </a:spcAft>
            </a:pPr>
            <a:r>
              <a:rPr lang="en-GB" sz="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“If any of you </a:t>
            </a:r>
            <a:r>
              <a:rPr lang="en-GB" sz="6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lacks wisdom</a:t>
            </a:r>
            <a:r>
              <a:rPr lang="en-GB" sz="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let him </a:t>
            </a:r>
            <a:r>
              <a:rPr lang="en-GB" sz="6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ask God</a:t>
            </a:r>
            <a:r>
              <a:rPr lang="en-GB" sz="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who gives generously to all without reproach, and it </a:t>
            </a:r>
            <a:r>
              <a:rPr lang="en-GB" sz="6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will be given</a:t>
            </a:r>
            <a:r>
              <a:rPr lang="en-GB" sz="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him.” </a:t>
            </a:r>
          </a:p>
          <a:p>
            <a:pPr marL="457200" marR="0" algn="r">
              <a:spcBef>
                <a:spcPts val="0"/>
              </a:spcBef>
              <a:spcAft>
                <a:spcPts val="0"/>
              </a:spcAft>
            </a:pP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(James 1:5, ESV)</a:t>
            </a:r>
            <a:endParaRPr lang="en-GB" sz="24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86306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CA9DFA-20FF-A886-D0AD-704EA61958DD}"/>
              </a:ext>
            </a:extLst>
          </p:cNvPr>
          <p:cNvSpPr txBox="1"/>
          <p:nvPr/>
        </p:nvSpPr>
        <p:spPr>
          <a:xfrm>
            <a:off x="457200" y="335280"/>
            <a:ext cx="11277600" cy="4216539"/>
          </a:xfrm>
          <a:prstGeom prst="rect">
            <a:avLst/>
          </a:prstGeom>
          <a:noFill/>
        </p:spPr>
        <p:txBody>
          <a:bodyPr wrap="square">
            <a:spAutoFit/>
          </a:bodyPr>
          <a:lstStyle/>
          <a:p>
            <a:pPr marL="457200" marR="0" algn="ctr">
              <a:spcBef>
                <a:spcPts val="0"/>
              </a:spcBef>
              <a:spcAft>
                <a:spcPts val="0"/>
              </a:spcAft>
            </a:pP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O what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peace</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we often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forfeit</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t>
            </a:r>
            <a:b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b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O what needless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pain</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we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bear</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t>
            </a:r>
            <a:b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b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All</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because we do not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carry</a:t>
            </a:r>
            <a:b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b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Everything</a:t>
            </a:r>
            <a:r>
              <a:rPr lang="en-GB" sz="67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to God in </a:t>
            </a:r>
            <a:r>
              <a:rPr lang="en-GB" sz="67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prayer!</a:t>
            </a:r>
            <a:endParaRPr lang="en-GB" sz="6700" dirty="0">
              <a:solidFill>
                <a:srgbClr val="FFEE24"/>
              </a:solidFill>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233229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E37D18B-5BAF-892E-E106-48F13667D944}"/>
              </a:ext>
            </a:extLst>
          </p:cNvPr>
          <p:cNvSpPr txBox="1"/>
          <p:nvPr/>
        </p:nvSpPr>
        <p:spPr>
          <a:xfrm>
            <a:off x="137160" y="213360"/>
            <a:ext cx="11887200" cy="6509474"/>
          </a:xfrm>
          <a:prstGeom prst="rect">
            <a:avLst/>
          </a:prstGeom>
          <a:noFill/>
        </p:spPr>
        <p:txBody>
          <a:bodyPr wrap="square">
            <a:spAutoFit/>
          </a:bodyPr>
          <a:lstStyle/>
          <a:p>
            <a:pPr marL="457200" marR="0">
              <a:spcBef>
                <a:spcPts val="0"/>
              </a:spcBef>
              <a:spcAft>
                <a:spcPts val="0"/>
              </a:spcAft>
            </a:pPr>
            <a:endParaRPr lang="en-GB"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endParaRPr>
          </a:p>
          <a:p>
            <a:pPr marL="457200" marR="0" algn="ctr">
              <a:spcBef>
                <a:spcPts val="0"/>
              </a:spcBef>
              <a:spcAft>
                <a:spcPts val="0"/>
              </a:spcAft>
            </a:pPr>
            <a:r>
              <a:rPr lang="en-GB" sz="115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“We </a:t>
            </a:r>
            <a:r>
              <a:rPr lang="en-GB" sz="115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do not know what to do</a:t>
            </a:r>
            <a:r>
              <a:rPr lang="en-GB" sz="115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but </a:t>
            </a:r>
            <a:r>
              <a:rPr lang="en-GB" sz="115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our eyes are on you</a:t>
            </a:r>
            <a:r>
              <a:rPr lang="en-GB" sz="115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(2 Chronicles 20:12,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383863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C83B88-1526-7E65-86B9-D57D1356D930}"/>
              </a:ext>
            </a:extLst>
          </p:cNvPr>
          <p:cNvSpPr txBox="1"/>
          <p:nvPr/>
        </p:nvSpPr>
        <p:spPr>
          <a:xfrm>
            <a:off x="152400" y="243841"/>
            <a:ext cx="11871960" cy="6124754"/>
          </a:xfrm>
          <a:prstGeom prst="rect">
            <a:avLst/>
          </a:prstGeom>
          <a:noFill/>
        </p:spPr>
        <p:txBody>
          <a:bodyPr wrap="square">
            <a:spAutoFit/>
          </a:bodyPr>
          <a:lstStyle/>
          <a:p>
            <a:pPr marL="457200" marR="0">
              <a:spcBef>
                <a:spcPts val="0"/>
              </a:spcBef>
              <a:spcAft>
                <a:spcPts val="0"/>
              </a:spcAft>
            </a:pP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Let them live</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lest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wrath be upon us</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because of the oath that we swore to them.”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9:20,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839023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4FCF62-9CC2-6F5D-3DCE-ED9D58E07ABA}"/>
              </a:ext>
            </a:extLst>
          </p:cNvPr>
          <p:cNvSpPr txBox="1"/>
          <p:nvPr/>
        </p:nvSpPr>
        <p:spPr>
          <a:xfrm>
            <a:off x="304800" y="289560"/>
            <a:ext cx="11719560" cy="6524863"/>
          </a:xfrm>
          <a:prstGeom prst="rect">
            <a:avLst/>
          </a:prstGeom>
          <a:noFill/>
        </p:spPr>
        <p:txBody>
          <a:bodyPr wrap="square">
            <a:spAutoFit/>
          </a:bodyPr>
          <a:lstStyle/>
          <a:p>
            <a:pPr marL="457200" marR="0">
              <a:spcBef>
                <a:spcPts val="0"/>
              </a:spcBef>
              <a:spcAft>
                <a:spcPts val="0"/>
              </a:spcAft>
            </a:pP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“Why did you deceive us, saying,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We are very far from you</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when you dwell among us? Now therefore you are cursed, and some of you shall never be anything but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servants</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cutters of wood and drawers of water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for the house of my God</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9:22-23,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002514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61BF453-1FFA-8AC4-2020-6338E044F0BB}"/>
              </a:ext>
            </a:extLst>
          </p:cNvPr>
          <p:cNvSpPr txBox="1"/>
          <p:nvPr/>
        </p:nvSpPr>
        <p:spPr>
          <a:xfrm>
            <a:off x="243840" y="350520"/>
            <a:ext cx="11750040" cy="6063198"/>
          </a:xfrm>
          <a:prstGeom prst="rect">
            <a:avLst/>
          </a:prstGeom>
          <a:noFill/>
        </p:spPr>
        <p:txBody>
          <a:bodyPr wrap="square">
            <a:spAutoFit/>
          </a:bodyPr>
          <a:lstStyle/>
          <a:p>
            <a:pPr marL="457200" marR="0">
              <a:spcBef>
                <a:spcPts val="0"/>
              </a:spcBef>
              <a:spcAft>
                <a:spcPts val="0"/>
              </a:spcAft>
            </a:pP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“Because it was told to your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servants for a certainty</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that the Lord your God had commanded his servant Moses to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give you all the land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and to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destroy all the inhabitants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of the land from before you—so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we feared greatly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for our lives because of you and did this thing. And now, behold,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we are in your hand</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Whatever seems good and right in your sight to do to us, do it.” </a:t>
            </a:r>
          </a:p>
          <a:p>
            <a:pPr marL="457200" marR="0" algn="r">
              <a:spcBef>
                <a:spcPts val="0"/>
              </a:spcBef>
              <a:spcAft>
                <a:spcPts val="0"/>
              </a:spcAft>
            </a:pPr>
            <a:r>
              <a:rPr lang="en-GB"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9:24-25,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429249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5C9882-63DE-69B0-73E1-802A7B23AF27}"/>
              </a:ext>
            </a:extLst>
          </p:cNvPr>
          <p:cNvSpPr txBox="1"/>
          <p:nvPr/>
        </p:nvSpPr>
        <p:spPr>
          <a:xfrm>
            <a:off x="304800" y="350520"/>
            <a:ext cx="11719560" cy="6124754"/>
          </a:xfrm>
          <a:prstGeom prst="rect">
            <a:avLst/>
          </a:prstGeom>
          <a:noFill/>
        </p:spPr>
        <p:txBody>
          <a:bodyPr wrap="square">
            <a:spAutoFit/>
          </a:bodyPr>
          <a:lstStyle/>
          <a:p>
            <a:pPr marL="457200" marR="0" algn="ctr">
              <a:spcBef>
                <a:spcPts val="0"/>
              </a:spcBef>
              <a:spcAft>
                <a:spcPts val="0"/>
              </a:spcAft>
            </a:pP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“delivered them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out of the hand of the people</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of Israel and they did not kill them”.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9:26,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38749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F3569F-9F18-D04F-F4CA-3DDDF3D22DDA}"/>
              </a:ext>
            </a:extLst>
          </p:cNvPr>
          <p:cNvSpPr txBox="1"/>
          <p:nvPr/>
        </p:nvSpPr>
        <p:spPr>
          <a:xfrm>
            <a:off x="259307" y="12680"/>
            <a:ext cx="11445014" cy="6832640"/>
          </a:xfrm>
          <a:prstGeom prst="rect">
            <a:avLst/>
          </a:prstGeom>
          <a:noFill/>
        </p:spPr>
        <p:txBody>
          <a:bodyPr wrap="square">
            <a:spAutoFit/>
          </a:bodyPr>
          <a:lstStyle/>
          <a:p>
            <a:pPr marL="457200" marR="0" algn="ctr">
              <a:spcBef>
                <a:spcPts val="0"/>
              </a:spcBef>
              <a:spcAft>
                <a:spcPts val="0"/>
              </a:spcAft>
            </a:pPr>
            <a:r>
              <a:rPr lang="en-US" sz="14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“What must we </a:t>
            </a:r>
            <a:r>
              <a:rPr lang="en-US" sz="14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do</a:t>
            </a:r>
            <a:r>
              <a:rPr lang="en-US" sz="14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to be </a:t>
            </a:r>
            <a:r>
              <a:rPr lang="en-US" sz="14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saved?</a:t>
            </a:r>
            <a:r>
              <a:rPr lang="en-US" sz="14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t>
            </a:r>
            <a:endParaRPr lang="en-GB" sz="146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741726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18921B-F5D0-0755-9466-7E089C90CEC0}"/>
              </a:ext>
            </a:extLst>
          </p:cNvPr>
          <p:cNvSpPr txBox="1"/>
          <p:nvPr/>
        </p:nvSpPr>
        <p:spPr>
          <a:xfrm>
            <a:off x="320040" y="304800"/>
            <a:ext cx="11536680" cy="5632311"/>
          </a:xfrm>
          <a:prstGeom prst="rect">
            <a:avLst/>
          </a:prstGeom>
          <a:noFill/>
        </p:spPr>
        <p:txBody>
          <a:bodyPr wrap="square">
            <a:spAutoFit/>
          </a:bodyPr>
          <a:lstStyle/>
          <a:p>
            <a:pPr marL="457200" marR="0">
              <a:spcBef>
                <a:spcPts val="0"/>
              </a:spcBef>
              <a:spcAft>
                <a:spcPts val="0"/>
              </a:spcAft>
            </a:pPr>
            <a:r>
              <a:rPr lang="en-GB" sz="8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“cutters of wood and drawers of water for the </a:t>
            </a:r>
            <a:r>
              <a:rPr lang="en-GB" sz="8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congregation</a:t>
            </a:r>
            <a:r>
              <a:rPr lang="en-GB" sz="8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for the </a:t>
            </a:r>
            <a:r>
              <a:rPr lang="en-GB" sz="8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altar of the LORD</a:t>
            </a:r>
            <a:r>
              <a:rPr lang="en-GB" sz="8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9:27,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736448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C1AB7C-248A-1F86-FF0B-D9036CA2ED6A}"/>
              </a:ext>
            </a:extLst>
          </p:cNvPr>
          <p:cNvSpPr txBox="1"/>
          <p:nvPr/>
        </p:nvSpPr>
        <p:spPr>
          <a:xfrm>
            <a:off x="396240" y="350520"/>
            <a:ext cx="11567160" cy="6524863"/>
          </a:xfrm>
          <a:prstGeom prst="rect">
            <a:avLst/>
          </a:prstGeom>
          <a:noFill/>
        </p:spPr>
        <p:txBody>
          <a:bodyPr wrap="square">
            <a:spAutoFit/>
          </a:bodyPr>
          <a:lstStyle/>
          <a:p>
            <a:pPr marL="457200" marR="0">
              <a:spcBef>
                <a:spcPts val="0"/>
              </a:spcBef>
              <a:spcAft>
                <a:spcPts val="0"/>
              </a:spcAft>
            </a:pP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“[As] they fled before Israel, while they were going down the descent of Beth-</a:t>
            </a:r>
            <a:r>
              <a:rPr lang="en-GB" sz="5400" dirty="0" err="1">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horon</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the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LORD threw down large stones</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from heaven on them as far as </a:t>
            </a:r>
            <a:r>
              <a:rPr lang="en-GB" sz="5400" dirty="0" err="1">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Azekah</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they died. There were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more who died because of the hailstones than </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the sons of Israel </a:t>
            </a:r>
            <a:r>
              <a:rPr lang="en-GB" sz="5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killed with the sword</a:t>
            </a:r>
            <a:r>
              <a:rPr lang="en-GB" sz="5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10:11,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632883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A89F1F-C1F3-DCF8-B206-21012D84B889}"/>
              </a:ext>
            </a:extLst>
          </p:cNvPr>
          <p:cNvSpPr txBox="1"/>
          <p:nvPr/>
        </p:nvSpPr>
        <p:spPr>
          <a:xfrm>
            <a:off x="213360" y="213360"/>
            <a:ext cx="11795760" cy="6247864"/>
          </a:xfrm>
          <a:prstGeom prst="rect">
            <a:avLst/>
          </a:prstGeom>
          <a:noFill/>
        </p:spPr>
        <p:txBody>
          <a:bodyPr wrap="square">
            <a:spAutoFit/>
          </a:bodyPr>
          <a:lstStyle/>
          <a:p>
            <a:pPr marL="457200" marR="0">
              <a:spcBef>
                <a:spcPts val="0"/>
              </a:spcBef>
              <a:spcAft>
                <a:spcPts val="0"/>
              </a:spcAft>
            </a:pP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“…an </a:t>
            </a:r>
            <a:r>
              <a:rPr lang="en-GB" sz="72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understanding mind </a:t>
            </a: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to govern your people, that I may </a:t>
            </a:r>
            <a:r>
              <a:rPr lang="en-GB" sz="72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discern between good and evil</a:t>
            </a: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for who is able to govern this your great people?”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(1 Kings 3:9,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593997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EC92E6-015D-83BF-4496-40BE3AE5A8D6}"/>
              </a:ext>
            </a:extLst>
          </p:cNvPr>
          <p:cNvSpPr txBox="1"/>
          <p:nvPr/>
        </p:nvSpPr>
        <p:spPr>
          <a:xfrm>
            <a:off x="243840" y="335281"/>
            <a:ext cx="11765280" cy="6247864"/>
          </a:xfrm>
          <a:prstGeom prst="rect">
            <a:avLst/>
          </a:prstGeom>
          <a:noFill/>
        </p:spPr>
        <p:txBody>
          <a:bodyPr wrap="square">
            <a:spAutoFit/>
          </a:bodyPr>
          <a:lstStyle/>
          <a:p>
            <a:pPr marL="457200" marR="0">
              <a:spcBef>
                <a:spcPts val="0"/>
              </a:spcBef>
              <a:spcAft>
                <a:spcPts val="0"/>
              </a:spcAft>
            </a:pP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“I would </a:t>
            </a:r>
            <a:r>
              <a:rPr lang="en-GB" sz="72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rather be a doorkeeper in the house of my God</a:t>
            </a:r>
            <a:endParaRPr lang="en-GB" sz="4400" dirty="0">
              <a:solidFill>
                <a:srgbClr val="FFEE24"/>
              </a:solidFill>
              <a:effectLst/>
              <a:latin typeface="Cambria" panose="02040503050406030204" pitchFamily="18" charset="0"/>
              <a:ea typeface="MS Mincho" panose="02020609040205080304" pitchFamily="49" charset="-128"/>
              <a:cs typeface="Times New Roman" panose="02020603050405020304" pitchFamily="18" charset="0"/>
            </a:endParaRPr>
          </a:p>
          <a:p>
            <a:pPr marL="457200" marR="0">
              <a:spcBef>
                <a:spcPts val="0"/>
              </a:spcBef>
              <a:spcAft>
                <a:spcPts val="0"/>
              </a:spcAft>
            </a:pP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Than dwell in the tents of wickedness.”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(Psalm 84:10,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577012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8818B0-A2B0-E4C7-1C6E-D1941CC6C0E3}"/>
              </a:ext>
            </a:extLst>
          </p:cNvPr>
          <p:cNvSpPr txBox="1"/>
          <p:nvPr/>
        </p:nvSpPr>
        <p:spPr>
          <a:xfrm>
            <a:off x="198120" y="213360"/>
            <a:ext cx="11704320" cy="6740307"/>
          </a:xfrm>
          <a:prstGeom prst="rect">
            <a:avLst/>
          </a:prstGeom>
          <a:noFill/>
        </p:spPr>
        <p:txBody>
          <a:bodyPr wrap="square">
            <a:spAutoFit/>
          </a:bodyPr>
          <a:lstStyle/>
          <a:p>
            <a:pPr marL="457200" marR="0">
              <a:spcBef>
                <a:spcPts val="0"/>
              </a:spcBef>
              <a:spcAft>
                <a:spcPts val="0"/>
              </a:spcAft>
            </a:pP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“[You] were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dead</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in the trespasses and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sins</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in which you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once walked</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following the course of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this world</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following the prince of the power of the air, the spirit that is now at work in the sons of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disobedience</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among whom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we all once lived </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in the passions of our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flesh</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carrying out the desires of the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body</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the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mind</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were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by nature children of wrath</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like the rest of mankind. </a:t>
            </a:r>
            <a:endParaRPr lang="en-GB" sz="2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181808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C9321F-DB9D-7DD9-BDC4-564D957AD2FD}"/>
              </a:ext>
            </a:extLst>
          </p:cNvPr>
          <p:cNvSpPr txBox="1"/>
          <p:nvPr/>
        </p:nvSpPr>
        <p:spPr>
          <a:xfrm>
            <a:off x="0" y="56138"/>
            <a:ext cx="11826240" cy="6801862"/>
          </a:xfrm>
          <a:prstGeom prst="rect">
            <a:avLst/>
          </a:prstGeom>
          <a:noFill/>
        </p:spPr>
        <p:txBody>
          <a:bodyPr wrap="square">
            <a:spAutoFit/>
          </a:bodyPr>
          <a:lstStyle/>
          <a:p>
            <a:pPr marL="457200" marR="0">
              <a:spcBef>
                <a:spcPts val="0"/>
              </a:spcBef>
              <a:spcAft>
                <a:spcPts val="0"/>
              </a:spcAft>
            </a:pP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“But God, being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rich in mercy</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because of the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great love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with which he loved us, even when we were dead in our trespasses,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made us alive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together with Christ—by grace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you have been saved</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—and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raised us up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with him and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seated us with him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in the heavenly places in Christ Jesus, so that in the coming ages he might show the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immeasurable riches </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of his grace in </a:t>
            </a:r>
            <a:r>
              <a:rPr lang="en-GB" sz="4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kindness towards</a:t>
            </a: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us in Christ Jesus.” </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(Ephesians 2:1-7,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036880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4E1B66-2911-F548-49DA-92A5548F8B3B}"/>
              </a:ext>
            </a:extLst>
          </p:cNvPr>
          <p:cNvSpPr txBox="1"/>
          <p:nvPr/>
        </p:nvSpPr>
        <p:spPr>
          <a:xfrm>
            <a:off x="350520" y="259081"/>
            <a:ext cx="11551920" cy="6186309"/>
          </a:xfrm>
          <a:prstGeom prst="rect">
            <a:avLst/>
          </a:prstGeom>
          <a:noFill/>
        </p:spPr>
        <p:txBody>
          <a:bodyPr wrap="square">
            <a:spAutoFit/>
          </a:bodyPr>
          <a:lstStyle/>
          <a:p>
            <a:pPr marL="457200" marR="0">
              <a:spcBef>
                <a:spcPts val="0"/>
              </a:spcBef>
              <a:spcAft>
                <a:spcPts val="0"/>
              </a:spcAft>
            </a:pP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“…came and preached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peace</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to you who were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far off </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and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peace</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to those who were </a:t>
            </a:r>
            <a:r>
              <a:rPr lang="en-GB" sz="8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near</a:t>
            </a:r>
            <a:r>
              <a:rPr lang="en-GB" sz="8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GB" sz="4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(Ephesians 2:17, ESV)</a:t>
            </a:r>
            <a:endParaRPr lang="en-GB" sz="24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289775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43695B-D239-DB7A-FEAF-9411F1C04567}"/>
              </a:ext>
            </a:extLst>
          </p:cNvPr>
          <p:cNvSpPr txBox="1"/>
          <p:nvPr/>
        </p:nvSpPr>
        <p:spPr>
          <a:xfrm>
            <a:off x="213360" y="198120"/>
            <a:ext cx="11734800" cy="5632311"/>
          </a:xfrm>
          <a:prstGeom prst="rect">
            <a:avLst/>
          </a:prstGeom>
          <a:noFill/>
        </p:spPr>
        <p:txBody>
          <a:bodyPr wrap="square">
            <a:spAutoFit/>
          </a:bodyPr>
          <a:lstStyle/>
          <a:p>
            <a:pPr marL="457200" marR="0">
              <a:spcBef>
                <a:spcPts val="0"/>
              </a:spcBef>
              <a:spcAft>
                <a:spcPts val="0"/>
              </a:spcAft>
            </a:pPr>
            <a:r>
              <a:rPr lang="en-GB" sz="72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Sin's curse has lost its grip on me</a:t>
            </a:r>
            <a:b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br>
            <a: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For I am His and He is mine</a:t>
            </a:r>
            <a:br>
              <a:rPr lang="en-GB" sz="72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br>
            <a:r>
              <a:rPr lang="en-GB" sz="72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Bought with the precious blood of Christ</a:t>
            </a:r>
            <a:endParaRPr lang="en-GB" sz="4400" dirty="0">
              <a:solidFill>
                <a:srgbClr val="FFEE24"/>
              </a:solidFill>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429445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E62A5A-506D-F613-2D82-07D11C9A5BCB}"/>
              </a:ext>
            </a:extLst>
          </p:cNvPr>
          <p:cNvSpPr txBox="1"/>
          <p:nvPr/>
        </p:nvSpPr>
        <p:spPr>
          <a:xfrm>
            <a:off x="121920" y="198120"/>
            <a:ext cx="11811000" cy="6740307"/>
          </a:xfrm>
          <a:prstGeom prst="rect">
            <a:avLst/>
          </a:prstGeom>
          <a:noFill/>
        </p:spPr>
        <p:txBody>
          <a:bodyPr wrap="square">
            <a:spAutoFit/>
          </a:bodyPr>
          <a:lstStyle/>
          <a:p>
            <a:pPr marL="457200" marR="0">
              <a:spcBef>
                <a:spcPts val="0"/>
              </a:spcBef>
              <a:spcAft>
                <a:spcPts val="0"/>
              </a:spcAft>
            </a:pP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“As the sun was going down, a deep sleep fell on Abram. And behold, dreadful and great darkness fell upon him. Then the Lord said to Abram, ‘Know for certain that your offspring will be sojourners in a land that is not theirs and will be servants there,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and they will be afflicted for four hundred years</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But I will bring judgement on the nation that they serve, and afterward they shall come out with great possessions. As for you, you shall go to your fathers in peace; you shall be buried in a good old age. And they shall come back here in the fourth generation, for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the iniquity of the Amorites is not yet complete</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(Genesis 15:12-16,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188988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D0D713-EB2B-F77A-050A-25E7B4EC4E88}"/>
              </a:ext>
            </a:extLst>
          </p:cNvPr>
          <p:cNvSpPr txBox="1"/>
          <p:nvPr/>
        </p:nvSpPr>
        <p:spPr>
          <a:xfrm>
            <a:off x="0" y="167640"/>
            <a:ext cx="11978640" cy="6186309"/>
          </a:xfrm>
          <a:prstGeom prst="rect">
            <a:avLst/>
          </a:prstGeom>
          <a:noFill/>
        </p:spPr>
        <p:txBody>
          <a:bodyPr wrap="square">
            <a:spAutoFit/>
          </a:bodyPr>
          <a:lstStyle/>
          <a:p>
            <a:pPr marL="457200" marR="0">
              <a:spcBef>
                <a:spcPts val="0"/>
              </a:spcBef>
              <a:spcAft>
                <a:spcPts val="0"/>
              </a:spcAft>
            </a:pP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“When the LORD your God cuts off before you the nations whom you go into dispossess, and you dispossess them and dwell in the land,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take care that you are not ensnared</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to follow them, after they have been destroyed before you, and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do not inquire about their gods</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saying, ‘How did these nations serve their gods?’ – that I also may do the same.’ You shall not worship the LORD your God in that way, for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every abominable thing</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that they LORD hates they have done for their gods, for </a:t>
            </a:r>
            <a:r>
              <a:rPr lang="en-US" sz="3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they even burn their sons and their daughters in the fire to their gods</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t>
            </a:r>
          </a:p>
          <a:p>
            <a:pPr marL="457200" marR="0" algn="r">
              <a:spcBef>
                <a:spcPts val="0"/>
              </a:spcBef>
              <a:spcAft>
                <a:spcPts val="0"/>
              </a:spcAft>
            </a:pPr>
            <a:r>
              <a:rPr lang="en-US" sz="360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(Deuteronomy </a:t>
            </a:r>
            <a:r>
              <a:rPr lang="en-US"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12:29-31,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485183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F39E5C-F899-47A0-58E2-81AE5BF3364F}"/>
              </a:ext>
            </a:extLst>
          </p:cNvPr>
          <p:cNvSpPr txBox="1"/>
          <p:nvPr/>
        </p:nvSpPr>
        <p:spPr>
          <a:xfrm>
            <a:off x="198120" y="152400"/>
            <a:ext cx="11811000" cy="6524863"/>
          </a:xfrm>
          <a:prstGeom prst="rect">
            <a:avLst/>
          </a:prstGeom>
          <a:noFill/>
        </p:spPr>
        <p:txBody>
          <a:bodyPr wrap="square">
            <a:spAutoFit/>
          </a:bodyPr>
          <a:lstStyle/>
          <a:p>
            <a:pPr marL="457200" marR="0">
              <a:spcBef>
                <a:spcPts val="0"/>
              </a:spcBef>
              <a:spcAft>
                <a:spcPts val="0"/>
              </a:spcAft>
            </a:pPr>
            <a:r>
              <a:rPr lang="en-GB" sz="3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“[When] the inhabitants of Gibeon heard what Joshua had done to Jericho and to Ai, they on their part </a:t>
            </a:r>
            <a:r>
              <a:rPr lang="en-GB" sz="3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acted with cunning </a:t>
            </a:r>
            <a:r>
              <a:rPr lang="en-GB" sz="3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and went and made ready provisions and took worn-out sacks for their donkeys, and wineskins, worn-out and torn and mended, with worn-out, patched sandals on their feet, and worn-out clothes. And all their provisions were dry and crumbly. And they went to Joshua in the camp at Gilgal and said to him and to the men of Israel, ‘</a:t>
            </a:r>
            <a:r>
              <a:rPr lang="en-GB" sz="3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We have come from a distant country</a:t>
            </a:r>
            <a:r>
              <a:rPr lang="en-GB" sz="3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so now make a covenant with us.’” </a:t>
            </a:r>
          </a:p>
          <a:p>
            <a:pPr marL="457200" marR="0" algn="r">
              <a:spcBef>
                <a:spcPts val="0"/>
              </a:spcBef>
              <a:spcAft>
                <a:spcPts val="0"/>
              </a:spcAft>
            </a:pPr>
            <a:r>
              <a:rPr lang="en-GB" sz="3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(Joshua 9:1-6, ESV)</a:t>
            </a:r>
            <a:endParaRPr lang="en-GB" sz="3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0213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B6B313-5D7F-D2CB-4F2A-093AED419C0E}"/>
              </a:ext>
            </a:extLst>
          </p:cNvPr>
          <p:cNvSpPr txBox="1"/>
          <p:nvPr/>
        </p:nvSpPr>
        <p:spPr>
          <a:xfrm>
            <a:off x="228600" y="152401"/>
            <a:ext cx="11750040" cy="6370975"/>
          </a:xfrm>
          <a:prstGeom prst="rect">
            <a:avLst/>
          </a:prstGeom>
          <a:noFill/>
        </p:spPr>
        <p:txBody>
          <a:bodyPr wrap="square">
            <a:spAutoFit/>
          </a:bodyPr>
          <a:lstStyle/>
          <a:p>
            <a:pPr marL="457200" marR="0">
              <a:spcBef>
                <a:spcPts val="0"/>
              </a:spcBef>
              <a:spcAft>
                <a:spcPts val="0"/>
              </a:spcAft>
            </a:pPr>
            <a:r>
              <a:rPr lang="en-GB" sz="3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“When you draw near to a city to fight against it, </a:t>
            </a:r>
            <a:r>
              <a:rPr lang="en-GB" sz="3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offer terms of peace to it</a:t>
            </a:r>
            <a:r>
              <a:rPr lang="en-GB" sz="3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if it responds to you peaceably and it opens to you, then all the people who are found in it shall </a:t>
            </a:r>
            <a:r>
              <a:rPr lang="en-GB" sz="3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do forced labour</a:t>
            </a:r>
            <a:r>
              <a:rPr lang="en-GB" sz="3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for you and shall serve you. But if it makes no peace with you, but makes war against you, then you shall besiege it. And when the Lord your God gives it into your hand, you shall put all its males to the sword, but the women and the little ones, the livestock, and everything else in the city, all its spoil, you shall take as plunder for yourselves. And you shall enjoy the spoil of your enemies, which the Lord your God has given you. Thus you shall do to </a:t>
            </a:r>
            <a:r>
              <a:rPr lang="en-GB" sz="34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all the cities that are very far from you</a:t>
            </a:r>
            <a:r>
              <a:rPr lang="en-GB" sz="34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which are not cities of the nations here. </a:t>
            </a:r>
            <a:endParaRPr lang="en-GB" sz="34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698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B59CB-E78A-ADBC-FD3D-5822DDEE7F7C}"/>
              </a:ext>
            </a:extLst>
          </p:cNvPr>
          <p:cNvSpPr txBox="1"/>
          <p:nvPr/>
        </p:nvSpPr>
        <p:spPr>
          <a:xfrm>
            <a:off x="167640" y="137160"/>
            <a:ext cx="11826240" cy="6863417"/>
          </a:xfrm>
          <a:prstGeom prst="rect">
            <a:avLst/>
          </a:prstGeom>
          <a:noFill/>
        </p:spPr>
        <p:txBody>
          <a:bodyPr wrap="square">
            <a:spAutoFit/>
          </a:bodyPr>
          <a:lstStyle/>
          <a:p>
            <a:pPr marL="457200" marR="0">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“But in the cities of these peoples that the Lord your God is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giving you for an inheritance</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you shall save alive nothing that breathes, but you shall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devote them to complete destruction</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the Hittites and the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Amorites</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the Canaanites and the Perizzites, the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Hivites</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the Jebusites, as the Lord your God has commanded, </a:t>
            </a:r>
            <a:r>
              <a:rPr lang="en-GB" sz="40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that they may not teach you to do according to all their abominable practices </a:t>
            </a: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that they have done for their gods, and so you sin against the Lord your God.”</a:t>
            </a:r>
          </a:p>
          <a:p>
            <a:pPr marL="457200" marR="0" algn="r">
              <a:spcBef>
                <a:spcPts val="0"/>
              </a:spcBef>
              <a:spcAft>
                <a:spcPts val="0"/>
              </a:spcAft>
            </a:pPr>
            <a:r>
              <a:rPr lang="en-GB" sz="40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(Deuteronomy 20:10-18, ESV)</a:t>
            </a:r>
            <a:endParaRPr lang="en-GB" sz="20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951795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0A1952-6BB9-4DDB-D505-24A7047E58D2}"/>
              </a:ext>
            </a:extLst>
          </p:cNvPr>
          <p:cNvSpPr txBox="1"/>
          <p:nvPr/>
        </p:nvSpPr>
        <p:spPr>
          <a:xfrm>
            <a:off x="320040" y="243840"/>
            <a:ext cx="11597640" cy="5755422"/>
          </a:xfrm>
          <a:prstGeom prst="rect">
            <a:avLst/>
          </a:prstGeom>
          <a:noFill/>
        </p:spPr>
        <p:txBody>
          <a:bodyPr wrap="square">
            <a:spAutoFit/>
          </a:bodyPr>
          <a:lstStyle/>
          <a:p>
            <a:pPr marL="457200" marR="0" algn="ctr">
              <a:spcBef>
                <a:spcPts val="0"/>
              </a:spcBef>
              <a:spcAft>
                <a:spcPts val="0"/>
              </a:spcAft>
            </a:pPr>
            <a:r>
              <a:rPr lang="en-GB" sz="1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“We are your </a:t>
            </a:r>
            <a:r>
              <a:rPr lang="en-GB" sz="166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servants</a:t>
            </a:r>
            <a:r>
              <a:rPr lang="en-GB" sz="16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a:t>
            </a:r>
          </a:p>
          <a:p>
            <a:pPr marL="457200" marR="0" algn="r">
              <a:spcBef>
                <a:spcPts val="0"/>
              </a:spcBef>
              <a:spcAft>
                <a:spcPts val="0"/>
              </a:spcAft>
            </a:pPr>
            <a:r>
              <a:rPr lang="en-GB" sz="36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(Joshua 9:9, ESV)</a:t>
            </a:r>
            <a:endParaRPr lang="en-GB"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17222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153E"/>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C712AD-427B-391C-48B7-1782907C71F1}"/>
              </a:ext>
            </a:extLst>
          </p:cNvPr>
          <p:cNvSpPr txBox="1"/>
          <p:nvPr/>
        </p:nvSpPr>
        <p:spPr>
          <a:xfrm>
            <a:off x="259080" y="243840"/>
            <a:ext cx="11704320" cy="6001643"/>
          </a:xfrm>
          <a:prstGeom prst="rect">
            <a:avLst/>
          </a:prstGeom>
          <a:noFill/>
        </p:spPr>
        <p:txBody>
          <a:bodyPr wrap="square">
            <a:spAutoFit/>
          </a:bodyPr>
          <a:lstStyle/>
          <a:p>
            <a:pPr marL="457200" marR="0">
              <a:spcBef>
                <a:spcPts val="0"/>
              </a:spcBef>
              <a:spcAft>
                <a:spcPts val="0"/>
              </a:spcAft>
            </a:pP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“From a very distant country your servants have come,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because of the name of the Lord your God</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For we have heard a report of him, and </a:t>
            </a:r>
            <a:r>
              <a:rPr lang="en-GB" sz="4800" dirty="0">
                <a:solidFill>
                  <a:srgbClr val="FFEE24"/>
                </a:solidFill>
                <a:effectLst/>
                <a:latin typeface="Goudy Old Style" panose="02020502050305020303" pitchFamily="18" charset="0"/>
                <a:ea typeface="MS Mincho" panose="02020609040205080304" pitchFamily="49" charset="-128"/>
                <a:cs typeface="Times New Roman" panose="02020603050405020304" pitchFamily="18" charset="0"/>
              </a:rPr>
              <a:t>all that he did in Egypt</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all that he did to the two kings of the Amorites who were beyond the Jordan, to </a:t>
            </a:r>
            <a:r>
              <a:rPr lang="en-GB" sz="4800" dirty="0" err="1">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Sihon</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the king of </a:t>
            </a:r>
            <a:r>
              <a:rPr lang="en-GB" sz="4800" dirty="0" err="1">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Heshbon</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and to </a:t>
            </a:r>
            <a:r>
              <a:rPr lang="en-GB" sz="4800" dirty="0" err="1">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Og</a:t>
            </a:r>
            <a:r>
              <a:rPr lang="en-GB" sz="4800" dirty="0">
                <a:solidFill>
                  <a:srgbClr val="FFFFFF"/>
                </a:solidFill>
                <a:effectLst/>
                <a:latin typeface="Goudy Old Style" panose="02020502050305020303" pitchFamily="18" charset="0"/>
                <a:ea typeface="MS Mincho" panose="02020609040205080304" pitchFamily="49" charset="-128"/>
                <a:cs typeface="Times New Roman" panose="02020603050405020304" pitchFamily="18" charset="0"/>
              </a:rPr>
              <a:t> king of Bashan, who lived in Ashtaroth. </a:t>
            </a:r>
            <a:endParaRPr lang="en-GB" sz="2800" dirty="0">
              <a:effectLst/>
              <a:latin typeface="Cambria" panose="02040503050406030204"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972284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2174</TotalTime>
  <Words>1636</Words>
  <Application>Microsoft Office PowerPoint</Application>
  <PresentationFormat>Widescreen</PresentationFormat>
  <Paragraphs>49</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Cambria</vt:lpstr>
      <vt:lpstr>Goudy Old Style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Pozzo</dc:creator>
  <cp:lastModifiedBy>Robert Bishop</cp:lastModifiedBy>
  <cp:revision>295</cp:revision>
  <cp:lastPrinted>2022-09-11T06:56:46Z</cp:lastPrinted>
  <dcterms:created xsi:type="dcterms:W3CDTF">2022-09-01T08:28:27Z</dcterms:created>
  <dcterms:modified xsi:type="dcterms:W3CDTF">2022-11-07T14:26:47Z</dcterms:modified>
</cp:coreProperties>
</file>