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81" r:id="rId24"/>
    <p:sldId id="282" r:id="rId25"/>
    <p:sldId id="278" r:id="rId26"/>
    <p:sldId id="279"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89" d="100"/>
          <a:sy n="89" d="100"/>
        </p:scale>
        <p:origin x="8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12/4/2022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John+1:1+-14&amp;version=NIV#fen-NIV-26050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John%201:15-18&amp;version=NIV#fen-NIV-26063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WORD BECAME FLESH</a:t>
            </a:r>
            <a:endParaRPr lang="en-GB" dirty="0"/>
          </a:p>
        </p:txBody>
      </p:sp>
      <p:sp>
        <p:nvSpPr>
          <p:cNvPr id="3" name="Subtitle 2"/>
          <p:cNvSpPr>
            <a:spLocks noGrp="1"/>
          </p:cNvSpPr>
          <p:nvPr>
            <p:ph type="subTitle" idx="1"/>
          </p:nvPr>
        </p:nvSpPr>
        <p:spPr/>
        <p:txBody>
          <a:bodyPr>
            <a:normAutofit/>
          </a:bodyPr>
          <a:lstStyle/>
          <a:p>
            <a:r>
              <a:rPr lang="en-GB" sz="2800" dirty="0" smtClean="0"/>
              <a:t>And Made his dwelling among us</a:t>
            </a:r>
          </a:p>
          <a:p>
            <a:r>
              <a:rPr lang="en-GB" sz="2800" dirty="0" smtClean="0"/>
              <a:t>JOHN 1 v 1-18</a:t>
            </a:r>
            <a:endParaRPr lang="en-GB" sz="2800" dirty="0"/>
          </a:p>
          <a:p>
            <a:endParaRPr lang="en-GB" sz="2800" dirty="0"/>
          </a:p>
        </p:txBody>
      </p:sp>
    </p:spTree>
    <p:extLst>
      <p:ext uri="{BB962C8B-B14F-4D97-AF65-F5344CB8AC3E}">
        <p14:creationId xmlns:p14="http://schemas.microsoft.com/office/powerpoint/2010/main" val="56671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THE WORD BECAME FLESH…</a:t>
            </a:r>
            <a:r>
              <a:rPr lang="en-GB" dirty="0"/>
              <a:t>To reveal the full character of God</a:t>
            </a:r>
          </a:p>
        </p:txBody>
      </p:sp>
      <p:sp>
        <p:nvSpPr>
          <p:cNvPr id="3" name="Content Placeholder 2"/>
          <p:cNvSpPr>
            <a:spLocks noGrp="1"/>
          </p:cNvSpPr>
          <p:nvPr>
            <p:ph idx="1"/>
          </p:nvPr>
        </p:nvSpPr>
        <p:spPr>
          <a:xfrm>
            <a:off x="903515" y="2008263"/>
            <a:ext cx="3197226" cy="3649133"/>
          </a:xfrm>
        </p:spPr>
        <p:txBody>
          <a:bodyPr>
            <a:normAutofit/>
          </a:bodyPr>
          <a:lstStyle/>
          <a:p>
            <a:r>
              <a:rPr lang="en-GB" sz="2800" dirty="0" smtClean="0"/>
              <a:t>What was he like….</a:t>
            </a:r>
            <a:endParaRPr lang="en-GB" sz="2800" dirty="0"/>
          </a:p>
        </p:txBody>
      </p:sp>
      <p:sp>
        <p:nvSpPr>
          <p:cNvPr id="5" name="TextBox 4"/>
          <p:cNvSpPr txBox="1"/>
          <p:nvPr/>
        </p:nvSpPr>
        <p:spPr>
          <a:xfrm>
            <a:off x="5225143" y="3048000"/>
            <a:ext cx="5878286" cy="1569660"/>
          </a:xfrm>
          <a:prstGeom prst="rect">
            <a:avLst/>
          </a:prstGeom>
          <a:noFill/>
        </p:spPr>
        <p:txBody>
          <a:bodyPr wrap="square" rtlCol="0">
            <a:spAutoFit/>
          </a:bodyPr>
          <a:lstStyle/>
          <a:p>
            <a:r>
              <a:rPr lang="en-GB" sz="4800" dirty="0" smtClean="0"/>
              <a:t>He was full of grace and truth John 1 v 14</a:t>
            </a:r>
            <a:endParaRPr lang="en-GB" sz="4800" dirty="0"/>
          </a:p>
        </p:txBody>
      </p:sp>
    </p:spTree>
    <p:extLst>
      <p:ext uri="{BB962C8B-B14F-4D97-AF65-F5344CB8AC3E}">
        <p14:creationId xmlns:p14="http://schemas.microsoft.com/office/powerpoint/2010/main" val="339862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THE WORD BECAME FLESH…</a:t>
            </a:r>
            <a:r>
              <a:rPr lang="en-GB" dirty="0"/>
              <a:t>To reveal the full character of God</a:t>
            </a:r>
          </a:p>
        </p:txBody>
      </p:sp>
      <p:sp>
        <p:nvSpPr>
          <p:cNvPr id="3" name="Content Placeholder 2"/>
          <p:cNvSpPr>
            <a:spLocks noGrp="1"/>
          </p:cNvSpPr>
          <p:nvPr>
            <p:ph idx="1"/>
          </p:nvPr>
        </p:nvSpPr>
        <p:spPr>
          <a:xfrm>
            <a:off x="903515" y="2008263"/>
            <a:ext cx="3197226" cy="3649133"/>
          </a:xfrm>
        </p:spPr>
        <p:txBody>
          <a:bodyPr>
            <a:normAutofit/>
          </a:bodyPr>
          <a:lstStyle/>
          <a:p>
            <a:r>
              <a:rPr lang="en-GB" sz="2800" dirty="0" smtClean="0"/>
              <a:t>What was he like….</a:t>
            </a:r>
            <a:endParaRPr lang="en-GB" sz="2800" dirty="0"/>
          </a:p>
        </p:txBody>
      </p:sp>
      <p:sp>
        <p:nvSpPr>
          <p:cNvPr id="4" name="Rectangle 3"/>
          <p:cNvSpPr/>
          <p:nvPr/>
        </p:nvSpPr>
        <p:spPr>
          <a:xfrm>
            <a:off x="5225143" y="2008263"/>
            <a:ext cx="6096000" cy="4446730"/>
          </a:xfrm>
          <a:prstGeom prst="rect">
            <a:avLst/>
          </a:prstGeom>
        </p:spPr>
        <p:txBody>
          <a:bodyPr>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a:t>
            </a:r>
            <a:r>
              <a:rPr lang="en-GB" sz="2800" b="1" dirty="0">
                <a:latin typeface="Calibri" panose="020F0502020204030204" pitchFamily="34" charset="0"/>
                <a:ea typeface="Calibri" panose="020F0502020204030204" pitchFamily="34" charset="0"/>
                <a:cs typeface="Times New Roman" panose="02020603050405020304" pitchFamily="18" charset="0"/>
              </a:rPr>
              <a:t>Jesus is the ultimate supreme model of a compassionate hear</a:t>
            </a:r>
            <a:r>
              <a:rPr lang="en-GB" sz="2800" dirty="0">
                <a:latin typeface="Calibri" panose="020F0502020204030204" pitchFamily="34" charset="0"/>
                <a:ea typeface="Calibri" panose="020F0502020204030204" pitchFamily="34" charset="0"/>
                <a:cs typeface="Times New Roman" panose="02020603050405020304" pitchFamily="18" charset="0"/>
              </a:rPr>
              <a:t>t. His open grief over the death of Lazarus and his response shows that behind the stunning miracle of raising a stinking corpse, a heart of tender care was beating</a:t>
            </a:r>
            <a:r>
              <a:rPr lang="en-GB" sz="28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smtClean="0">
                <a:latin typeface="Calibri" panose="020F0502020204030204" pitchFamily="34" charset="0"/>
                <a:ea typeface="Calibri" panose="020F0502020204030204" pitchFamily="34" charset="0"/>
                <a:cs typeface="Times New Roman" panose="02020603050405020304" pitchFamily="18" charset="0"/>
              </a:rPr>
              <a:t>Jeff Lucas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721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7" y="0"/>
            <a:ext cx="11201399" cy="1456267"/>
          </a:xfrm>
        </p:spPr>
        <p:txBody>
          <a:bodyPr>
            <a:normAutofit/>
          </a:bodyPr>
          <a:lstStyle/>
          <a:p>
            <a:pPr lvl="0"/>
            <a:r>
              <a:rPr lang="en-GB" sz="2800" dirty="0" smtClean="0"/>
              <a:t>THE WORD BECAME FLESH…</a:t>
            </a:r>
            <a:r>
              <a:rPr lang="en-GB" sz="2800" dirty="0"/>
              <a:t>To reveal the full character of God</a:t>
            </a:r>
          </a:p>
        </p:txBody>
      </p:sp>
      <p:sp>
        <p:nvSpPr>
          <p:cNvPr id="3" name="Content Placeholder 2"/>
          <p:cNvSpPr>
            <a:spLocks noGrp="1"/>
          </p:cNvSpPr>
          <p:nvPr>
            <p:ph idx="1"/>
          </p:nvPr>
        </p:nvSpPr>
        <p:spPr>
          <a:xfrm>
            <a:off x="849087" y="2008263"/>
            <a:ext cx="3886199" cy="3649133"/>
          </a:xfrm>
        </p:spPr>
        <p:txBody>
          <a:bodyPr>
            <a:noAutofit/>
          </a:bodyPr>
          <a:lstStyle/>
          <a:p>
            <a:pPr marL="0" indent="0">
              <a:buNone/>
            </a:pPr>
            <a:r>
              <a:rPr lang="en-GB" sz="2000" dirty="0" smtClean="0"/>
              <a:t>Old Testament</a:t>
            </a:r>
          </a:p>
          <a:p>
            <a:pPr marL="0" indent="0">
              <a:buNone/>
            </a:pPr>
            <a:endParaRPr lang="en-GB" sz="2000" dirty="0"/>
          </a:p>
          <a:p>
            <a:pPr marL="0" indent="0">
              <a:buNone/>
            </a:pPr>
            <a:r>
              <a:rPr lang="en-GB" sz="2000" dirty="0" smtClean="0"/>
              <a:t>Moses asks Show me your glory..</a:t>
            </a:r>
          </a:p>
          <a:p>
            <a:pPr marL="0" indent="0">
              <a:buNone/>
            </a:pPr>
            <a:endParaRPr lang="en-GB" sz="2000" dirty="0" smtClean="0"/>
          </a:p>
          <a:p>
            <a:pPr marL="0" indent="0">
              <a:buNone/>
            </a:pPr>
            <a:r>
              <a:rPr lang="en-GB" sz="2000" dirty="0" smtClean="0"/>
              <a:t>God says My goodness will pass by front of you..</a:t>
            </a:r>
          </a:p>
          <a:p>
            <a:pPr marL="0" indent="0">
              <a:buNone/>
            </a:pPr>
            <a:endParaRPr lang="en-GB" sz="2000" dirty="0"/>
          </a:p>
          <a:p>
            <a:pPr marL="0" indent="0">
              <a:buNone/>
            </a:pPr>
            <a:r>
              <a:rPr lang="en-GB" sz="2000" dirty="0" smtClean="0"/>
              <a:t>God proclaims The Lord, the compassionate and gracious God</a:t>
            </a:r>
          </a:p>
          <a:p>
            <a:pPr marL="0" indent="0">
              <a:buNone/>
            </a:pPr>
            <a:endParaRPr lang="en-GB" sz="2000" dirty="0" smtClean="0"/>
          </a:p>
          <a:p>
            <a:pPr marL="0" indent="0">
              <a:buNone/>
            </a:pPr>
            <a:r>
              <a:rPr lang="en-GB" sz="2000" dirty="0" smtClean="0"/>
              <a:t>But no one may see me.</a:t>
            </a:r>
          </a:p>
          <a:p>
            <a:pPr marL="0" indent="0">
              <a:buNone/>
            </a:pPr>
            <a:endParaRPr lang="en-GB" sz="2000" dirty="0"/>
          </a:p>
          <a:p>
            <a:pPr marL="0" indent="0">
              <a:buNone/>
            </a:pPr>
            <a:r>
              <a:rPr lang="en-GB" sz="2000" dirty="0" smtClean="0"/>
              <a:t>Exodus 33/34</a:t>
            </a:r>
            <a:endParaRPr lang="en-GB" sz="2000" dirty="0"/>
          </a:p>
        </p:txBody>
      </p:sp>
      <p:sp>
        <p:nvSpPr>
          <p:cNvPr id="4" name="Rectangle 3"/>
          <p:cNvSpPr/>
          <p:nvPr/>
        </p:nvSpPr>
        <p:spPr>
          <a:xfrm>
            <a:off x="5225143" y="2008263"/>
            <a:ext cx="6096000" cy="532903"/>
          </a:xfrm>
          <a:prstGeom prst="rect">
            <a:avLst/>
          </a:prstGeom>
        </p:spPr>
        <p:txBody>
          <a:bodyPr>
            <a:spAutoFit/>
          </a:bodyPr>
          <a:lstStyle/>
          <a:p>
            <a:pP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6139543" y="1159177"/>
            <a:ext cx="4590598" cy="5262979"/>
          </a:xfrm>
          <a:prstGeom prst="rect">
            <a:avLst/>
          </a:prstGeom>
          <a:noFill/>
        </p:spPr>
        <p:txBody>
          <a:bodyPr wrap="square" rtlCol="0">
            <a:spAutoFit/>
          </a:bodyPr>
          <a:lstStyle/>
          <a:p>
            <a:r>
              <a:rPr lang="en-GB" sz="2000" dirty="0" smtClean="0"/>
              <a:t>New Testament</a:t>
            </a:r>
          </a:p>
          <a:p>
            <a:endParaRPr lang="en-GB" sz="2000" dirty="0"/>
          </a:p>
          <a:p>
            <a:endParaRPr lang="en-GB" sz="2000" dirty="0" smtClean="0"/>
          </a:p>
          <a:p>
            <a:r>
              <a:rPr lang="en-GB" sz="2000" dirty="0" smtClean="0"/>
              <a:t>John declares… We have seen his glory</a:t>
            </a:r>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r>
              <a:rPr lang="en-GB" sz="2000" dirty="0" smtClean="0"/>
              <a:t>He is full of grace and truth</a:t>
            </a:r>
          </a:p>
          <a:p>
            <a:endParaRPr lang="en-GB" sz="2000" dirty="0"/>
          </a:p>
          <a:p>
            <a:endParaRPr lang="en-GB" sz="2000" dirty="0" smtClean="0"/>
          </a:p>
          <a:p>
            <a:r>
              <a:rPr lang="en-GB" sz="2000" dirty="0" smtClean="0"/>
              <a:t>No one has ever seen God, but God has made him known </a:t>
            </a:r>
          </a:p>
          <a:p>
            <a:endParaRPr lang="en-GB" dirty="0"/>
          </a:p>
          <a:p>
            <a:r>
              <a:rPr lang="en-GB" dirty="0" smtClean="0"/>
              <a:t>John 1</a:t>
            </a:r>
            <a:endParaRPr lang="en-GB" dirty="0"/>
          </a:p>
        </p:txBody>
      </p:sp>
    </p:spTree>
    <p:extLst>
      <p:ext uri="{BB962C8B-B14F-4D97-AF65-F5344CB8AC3E}">
        <p14:creationId xmlns:p14="http://schemas.microsoft.com/office/powerpoint/2010/main" val="13489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BECAME FLESH…</a:t>
            </a:r>
            <a:endParaRPr lang="en-GB" dirty="0"/>
          </a:p>
        </p:txBody>
      </p:sp>
      <p:sp>
        <p:nvSpPr>
          <p:cNvPr id="3" name="Content Placeholder 2"/>
          <p:cNvSpPr>
            <a:spLocks noGrp="1"/>
          </p:cNvSpPr>
          <p:nvPr>
            <p:ph idx="1"/>
          </p:nvPr>
        </p:nvSpPr>
        <p:spPr/>
        <p:txBody>
          <a:bodyPr/>
          <a:lstStyle/>
          <a:p>
            <a:pPr lvl="0"/>
            <a:r>
              <a:rPr lang="en-GB" sz="4000" dirty="0"/>
              <a:t>To reveal the full character of </a:t>
            </a:r>
            <a:r>
              <a:rPr lang="en-GB" sz="4000" dirty="0" smtClean="0"/>
              <a:t>God – full of grace and truth</a:t>
            </a:r>
            <a:endParaRPr lang="en-GB" sz="4000" dirty="0"/>
          </a:p>
          <a:p>
            <a:pPr lvl="0"/>
            <a:r>
              <a:rPr lang="en-GB" sz="4000" dirty="0">
                <a:solidFill>
                  <a:srgbClr val="FFFF00"/>
                </a:solidFill>
              </a:rPr>
              <a:t>To give </a:t>
            </a:r>
            <a:r>
              <a:rPr lang="en-GB" sz="4000" dirty="0" smtClean="0">
                <a:solidFill>
                  <a:srgbClr val="FFFF00"/>
                </a:solidFill>
              </a:rPr>
              <a:t>him a </a:t>
            </a:r>
            <a:r>
              <a:rPr lang="en-GB" sz="4000" dirty="0">
                <a:solidFill>
                  <a:srgbClr val="FFFF00"/>
                </a:solidFill>
              </a:rPr>
              <a:t>voice </a:t>
            </a:r>
          </a:p>
          <a:p>
            <a:pPr lvl="0"/>
            <a:r>
              <a:rPr lang="en-GB" sz="4000" dirty="0"/>
              <a:t>To give up </a:t>
            </a:r>
            <a:r>
              <a:rPr lang="en-GB" sz="4000" dirty="0" smtClean="0"/>
              <a:t>his </a:t>
            </a:r>
            <a:r>
              <a:rPr lang="en-GB" sz="4000" dirty="0"/>
              <a:t>lifeblood for us.</a:t>
            </a:r>
          </a:p>
          <a:p>
            <a:endParaRPr lang="en-GB" dirty="0"/>
          </a:p>
        </p:txBody>
      </p:sp>
    </p:spTree>
    <p:extLst>
      <p:ext uri="{BB962C8B-B14F-4D97-AF65-F5344CB8AC3E}">
        <p14:creationId xmlns:p14="http://schemas.microsoft.com/office/powerpoint/2010/main" val="100994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BECAME FLESH ….to give him a VOICE</a:t>
            </a:r>
            <a:endParaRPr lang="en-GB" dirty="0"/>
          </a:p>
        </p:txBody>
      </p:sp>
      <p:sp>
        <p:nvSpPr>
          <p:cNvPr id="3" name="Content Placeholder 2"/>
          <p:cNvSpPr>
            <a:spLocks noGrp="1"/>
          </p:cNvSpPr>
          <p:nvPr>
            <p:ph idx="1"/>
          </p:nvPr>
        </p:nvSpPr>
        <p:spPr/>
        <p:txBody>
          <a:bodyPr/>
          <a:lstStyle/>
          <a:p>
            <a:r>
              <a:rPr lang="en-GB" dirty="0"/>
              <a:t>https://www.youtube.com/watch?v=kNcsqLsXuWs&amp;t=14s</a:t>
            </a:r>
          </a:p>
        </p:txBody>
      </p:sp>
    </p:spTree>
    <p:extLst>
      <p:ext uri="{BB962C8B-B14F-4D97-AF65-F5344CB8AC3E}">
        <p14:creationId xmlns:p14="http://schemas.microsoft.com/office/powerpoint/2010/main" val="273309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BECAME FLESH ….to give him a VOICE</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324274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BECAME FLESH ….to give him a VOICE</a:t>
            </a:r>
            <a:endParaRPr lang="en-GB" dirty="0"/>
          </a:p>
        </p:txBody>
      </p:sp>
      <p:sp>
        <p:nvSpPr>
          <p:cNvPr id="3" name="Content Placeholder 2"/>
          <p:cNvSpPr>
            <a:spLocks noGrp="1"/>
          </p:cNvSpPr>
          <p:nvPr>
            <p:ph idx="1"/>
          </p:nvPr>
        </p:nvSpPr>
        <p:spPr/>
        <p:txBody>
          <a:bodyPr>
            <a:normAutofit fontScale="85000" lnSpcReduction="20000"/>
          </a:bodyPr>
          <a:lstStyle/>
          <a:p>
            <a:r>
              <a:rPr lang="en-GB" sz="3100" dirty="0"/>
              <a:t>The Spirit of the Lord is on me,</a:t>
            </a:r>
            <a:br>
              <a:rPr lang="en-GB" sz="3100" dirty="0"/>
            </a:br>
            <a:r>
              <a:rPr lang="en-GB" sz="3100" dirty="0"/>
              <a:t>    because he has anointed me</a:t>
            </a:r>
            <a:br>
              <a:rPr lang="en-GB" sz="3100" dirty="0"/>
            </a:br>
            <a:r>
              <a:rPr lang="en-GB" sz="3100" dirty="0"/>
              <a:t>    to proclaim good news to the poor.</a:t>
            </a:r>
            <a:br>
              <a:rPr lang="en-GB" sz="3100" dirty="0"/>
            </a:br>
            <a:r>
              <a:rPr lang="en-GB" sz="3100" dirty="0"/>
              <a:t>He has sent me to proclaim freedom for the prisoners</a:t>
            </a:r>
            <a:br>
              <a:rPr lang="en-GB" sz="3100" dirty="0"/>
            </a:br>
            <a:r>
              <a:rPr lang="en-GB" sz="3100" dirty="0"/>
              <a:t>    and recovery of sight for the blind,</a:t>
            </a:r>
            <a:br>
              <a:rPr lang="en-GB" sz="3100" dirty="0"/>
            </a:br>
            <a:r>
              <a:rPr lang="en-GB" sz="3100" dirty="0"/>
              <a:t>to set the oppressed free</a:t>
            </a:r>
            <a:r>
              <a:rPr lang="en-GB" sz="3100" dirty="0" smtClean="0"/>
              <a:t>,                                                                                                                                        to proclaim the year of the Lord’s favour</a:t>
            </a:r>
          </a:p>
          <a:p>
            <a:endParaRPr lang="en-GB" sz="2800" dirty="0"/>
          </a:p>
          <a:p>
            <a:r>
              <a:rPr lang="en-GB" sz="2800" dirty="0" smtClean="0"/>
              <a:t>Luke 4 v 18</a:t>
            </a:r>
          </a:p>
          <a:p>
            <a:r>
              <a:rPr lang="en-GB" dirty="0"/>
              <a:t/>
            </a:r>
            <a:br>
              <a:rPr lang="en-GB" dirty="0"/>
            </a:br>
            <a:endParaRPr lang="en-GB" dirty="0"/>
          </a:p>
        </p:txBody>
      </p:sp>
    </p:spTree>
    <p:extLst>
      <p:ext uri="{BB962C8B-B14F-4D97-AF65-F5344CB8AC3E}">
        <p14:creationId xmlns:p14="http://schemas.microsoft.com/office/powerpoint/2010/main" val="194779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BECAME FLESH ….to give him a VOICE</a:t>
            </a:r>
            <a:endParaRPr lang="en-GB" dirty="0"/>
          </a:p>
        </p:txBody>
      </p:sp>
      <p:sp>
        <p:nvSpPr>
          <p:cNvPr id="3" name="Content Placeholder 2"/>
          <p:cNvSpPr>
            <a:spLocks noGrp="1"/>
          </p:cNvSpPr>
          <p:nvPr>
            <p:ph idx="1"/>
          </p:nvPr>
        </p:nvSpPr>
        <p:spPr/>
        <p:txBody>
          <a:bodyPr>
            <a:normAutofit/>
          </a:bodyPr>
          <a:lstStyle/>
          <a:p>
            <a:r>
              <a:rPr lang="en-GB" sz="2800" dirty="0" smtClean="0"/>
              <a:t>This is my Son, whom I love</a:t>
            </a:r>
          </a:p>
          <a:p>
            <a:r>
              <a:rPr lang="en-GB" sz="2800" b="1" dirty="0" smtClean="0"/>
              <a:t>Listen to him!</a:t>
            </a:r>
          </a:p>
          <a:p>
            <a:endParaRPr lang="en-GB" sz="2800" dirty="0"/>
          </a:p>
          <a:p>
            <a:r>
              <a:rPr lang="en-GB" sz="2800" dirty="0" smtClean="0"/>
              <a:t>Mark 9 v 7</a:t>
            </a:r>
          </a:p>
          <a:p>
            <a:r>
              <a:rPr lang="en-GB" dirty="0"/>
              <a:t/>
            </a:r>
            <a:br>
              <a:rPr lang="en-GB" dirty="0"/>
            </a:br>
            <a:endParaRPr lang="en-GB" dirty="0"/>
          </a:p>
        </p:txBody>
      </p:sp>
    </p:spTree>
    <p:extLst>
      <p:ext uri="{BB962C8B-B14F-4D97-AF65-F5344CB8AC3E}">
        <p14:creationId xmlns:p14="http://schemas.microsoft.com/office/powerpoint/2010/main" val="346488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BECAME FLESH…</a:t>
            </a:r>
            <a:endParaRPr lang="en-GB" dirty="0"/>
          </a:p>
        </p:txBody>
      </p:sp>
      <p:sp>
        <p:nvSpPr>
          <p:cNvPr id="3" name="Content Placeholder 2"/>
          <p:cNvSpPr>
            <a:spLocks noGrp="1"/>
          </p:cNvSpPr>
          <p:nvPr>
            <p:ph idx="1"/>
          </p:nvPr>
        </p:nvSpPr>
        <p:spPr/>
        <p:txBody>
          <a:bodyPr/>
          <a:lstStyle/>
          <a:p>
            <a:pPr lvl="0"/>
            <a:r>
              <a:rPr lang="en-GB" sz="4000" dirty="0"/>
              <a:t>To reveal the full character of </a:t>
            </a:r>
            <a:r>
              <a:rPr lang="en-GB" sz="4000" dirty="0" smtClean="0"/>
              <a:t>God – full of grace and truth</a:t>
            </a:r>
            <a:endParaRPr lang="en-GB" sz="4000" dirty="0"/>
          </a:p>
          <a:p>
            <a:pPr lvl="0"/>
            <a:r>
              <a:rPr lang="en-GB" sz="4000" dirty="0"/>
              <a:t>To give </a:t>
            </a:r>
            <a:r>
              <a:rPr lang="en-GB" sz="4000" dirty="0" smtClean="0"/>
              <a:t>him a </a:t>
            </a:r>
            <a:r>
              <a:rPr lang="en-GB" sz="4000" dirty="0"/>
              <a:t>voice </a:t>
            </a:r>
          </a:p>
          <a:p>
            <a:pPr lvl="0"/>
            <a:r>
              <a:rPr lang="en-GB" sz="4000" dirty="0">
                <a:solidFill>
                  <a:srgbClr val="FFFF00"/>
                </a:solidFill>
              </a:rPr>
              <a:t>To give up </a:t>
            </a:r>
            <a:r>
              <a:rPr lang="en-GB" sz="4000" dirty="0" smtClean="0">
                <a:solidFill>
                  <a:srgbClr val="FFFF00"/>
                </a:solidFill>
              </a:rPr>
              <a:t>his </a:t>
            </a:r>
            <a:r>
              <a:rPr lang="en-GB" sz="4000" dirty="0">
                <a:solidFill>
                  <a:srgbClr val="FFFF00"/>
                </a:solidFill>
              </a:rPr>
              <a:t>lifeblood for us.</a:t>
            </a:r>
          </a:p>
          <a:p>
            <a:endParaRPr lang="en-GB" dirty="0"/>
          </a:p>
        </p:txBody>
      </p:sp>
    </p:spTree>
    <p:extLst>
      <p:ext uri="{BB962C8B-B14F-4D97-AF65-F5344CB8AC3E}">
        <p14:creationId xmlns:p14="http://schemas.microsoft.com/office/powerpoint/2010/main" val="641329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BECAME FLESH TO GIVE UP HIS LIFEBLOOD FOR US</a:t>
            </a:r>
            <a:endParaRPr lang="en-GB" dirty="0"/>
          </a:p>
        </p:txBody>
      </p:sp>
      <p:sp>
        <p:nvSpPr>
          <p:cNvPr id="3" name="Content Placeholder 2"/>
          <p:cNvSpPr>
            <a:spLocks noGrp="1"/>
          </p:cNvSpPr>
          <p:nvPr>
            <p:ph idx="1"/>
          </p:nvPr>
        </p:nvSpPr>
        <p:spPr/>
        <p:txBody>
          <a:bodyPr/>
          <a:lstStyle/>
          <a:p>
            <a:r>
              <a:rPr lang="en-GB" dirty="0" smtClean="0"/>
              <a:t>“</a:t>
            </a:r>
            <a:r>
              <a:rPr lang="en-GB" sz="2800" dirty="0" smtClean="0"/>
              <a:t>Without the shedding of blood there is no forgiveness.       Hebrews 9 v 22</a:t>
            </a:r>
          </a:p>
          <a:p>
            <a:endParaRPr lang="en-GB" sz="2800" dirty="0"/>
          </a:p>
          <a:p>
            <a:r>
              <a:rPr lang="en-GB" sz="2800" dirty="0" smtClean="0"/>
              <a:t>For the law was given through Moses; grace and truth came through Jesus Christ.                                                                                 John 1 v 17</a:t>
            </a:r>
            <a:endParaRPr lang="en-GB" sz="2800" dirty="0"/>
          </a:p>
        </p:txBody>
      </p:sp>
    </p:spTree>
    <p:extLst>
      <p:ext uri="{BB962C8B-B14F-4D97-AF65-F5344CB8AC3E}">
        <p14:creationId xmlns:p14="http://schemas.microsoft.com/office/powerpoint/2010/main" val="88484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748"/>
            <a:ext cx="10131425" cy="1456267"/>
          </a:xfrm>
        </p:spPr>
        <p:txBody>
          <a:bodyPr/>
          <a:lstStyle/>
          <a:p>
            <a:r>
              <a:rPr lang="en-GB" dirty="0" smtClean="0"/>
              <a:t>John 1 v 1-18 </a:t>
            </a:r>
            <a:endParaRPr lang="en-GB" dirty="0"/>
          </a:p>
        </p:txBody>
      </p:sp>
      <p:sp>
        <p:nvSpPr>
          <p:cNvPr id="3" name="Content Placeholder 2"/>
          <p:cNvSpPr>
            <a:spLocks noGrp="1"/>
          </p:cNvSpPr>
          <p:nvPr>
            <p:ph idx="1"/>
          </p:nvPr>
        </p:nvSpPr>
        <p:spPr>
          <a:xfrm>
            <a:off x="685799" y="1281456"/>
            <a:ext cx="10760337" cy="5119344"/>
          </a:xfrm>
        </p:spPr>
        <p:txBody>
          <a:bodyPr>
            <a:normAutofit/>
          </a:bodyPr>
          <a:lstStyle/>
          <a:p>
            <a:r>
              <a:rPr lang="en-GB" sz="2000" b="1" dirty="0"/>
              <a:t>The Word Became Flesh</a:t>
            </a:r>
          </a:p>
          <a:p>
            <a:r>
              <a:rPr lang="en-GB" sz="2000" b="1" dirty="0"/>
              <a:t>1 </a:t>
            </a:r>
            <a:r>
              <a:rPr lang="en-GB" sz="2000" dirty="0"/>
              <a:t>In the beginning was the Word, and the Word was with God, and the Word was God. </a:t>
            </a:r>
            <a:r>
              <a:rPr lang="en-GB" sz="2000" b="1" baseline="30000" dirty="0"/>
              <a:t>2 </a:t>
            </a:r>
            <a:r>
              <a:rPr lang="en-GB" sz="2000" dirty="0"/>
              <a:t>He was with God in the beginning. </a:t>
            </a:r>
            <a:r>
              <a:rPr lang="en-GB" sz="2000" b="1" baseline="30000" dirty="0"/>
              <a:t>3 </a:t>
            </a:r>
            <a:r>
              <a:rPr lang="en-GB" sz="2000" dirty="0"/>
              <a:t>Through him all things were made; without him nothing was made that has been made. </a:t>
            </a:r>
            <a:r>
              <a:rPr lang="en-GB" sz="2000" b="1" baseline="30000" dirty="0"/>
              <a:t>4 </a:t>
            </a:r>
            <a:r>
              <a:rPr lang="en-GB" sz="2000" dirty="0"/>
              <a:t>In him was life, and that life was the light of all mankind. </a:t>
            </a:r>
            <a:r>
              <a:rPr lang="en-GB" sz="2000" b="1" baseline="30000" dirty="0"/>
              <a:t>5 </a:t>
            </a:r>
            <a:r>
              <a:rPr lang="en-GB" sz="2000" dirty="0"/>
              <a:t>The light shines in the darkness, and the darkness has not overcome</a:t>
            </a:r>
            <a:r>
              <a:rPr lang="en-GB" sz="2000" baseline="30000" dirty="0"/>
              <a:t>[</a:t>
            </a:r>
            <a:r>
              <a:rPr lang="en-GB" sz="2000" baseline="30000" dirty="0">
                <a:hlinkClick r:id="rId2" tooltip="See footnote a"/>
              </a:rPr>
              <a:t>a</a:t>
            </a:r>
            <a:r>
              <a:rPr lang="en-GB" sz="2000" baseline="30000" dirty="0"/>
              <a:t>]</a:t>
            </a:r>
            <a:r>
              <a:rPr lang="en-GB" sz="2000" dirty="0"/>
              <a:t> it.</a:t>
            </a:r>
          </a:p>
          <a:p>
            <a:r>
              <a:rPr lang="en-GB" sz="2000" b="1" baseline="30000" dirty="0"/>
              <a:t>6 </a:t>
            </a:r>
            <a:r>
              <a:rPr lang="en-GB" sz="2000" dirty="0"/>
              <a:t>There was a man sent from God whose name was John. </a:t>
            </a:r>
            <a:r>
              <a:rPr lang="en-GB" sz="2000" b="1" baseline="30000" dirty="0"/>
              <a:t>7 </a:t>
            </a:r>
            <a:r>
              <a:rPr lang="en-GB" sz="2000" dirty="0"/>
              <a:t>He came as a witness to testify concerning that light, so that through him all might believe. </a:t>
            </a:r>
            <a:r>
              <a:rPr lang="en-GB" sz="2000" b="1" baseline="30000" dirty="0"/>
              <a:t>8 </a:t>
            </a:r>
            <a:r>
              <a:rPr lang="en-GB" sz="2000" dirty="0"/>
              <a:t>He himself was not the light; he came only as a witness to the light.</a:t>
            </a:r>
          </a:p>
          <a:p>
            <a:r>
              <a:rPr lang="en-GB" sz="2000" b="1" baseline="30000" dirty="0"/>
              <a:t>9 </a:t>
            </a:r>
            <a:r>
              <a:rPr lang="en-GB" sz="2000" dirty="0"/>
              <a:t>The true light that gives light to everyone was coming into the world. </a:t>
            </a:r>
            <a:r>
              <a:rPr lang="en-GB" sz="2000" b="1" baseline="30000" dirty="0"/>
              <a:t>10 </a:t>
            </a:r>
            <a:r>
              <a:rPr lang="en-GB" sz="2000" dirty="0"/>
              <a:t>He was in the world, and though the world was made through him, the world did not recognize him. </a:t>
            </a:r>
            <a:r>
              <a:rPr lang="en-GB" sz="2000" b="1" baseline="30000" dirty="0"/>
              <a:t>11 </a:t>
            </a:r>
            <a:r>
              <a:rPr lang="en-GB" sz="2000" dirty="0"/>
              <a:t>He came to that which was his own, but his own did not receive him. </a:t>
            </a:r>
            <a:r>
              <a:rPr lang="en-GB" sz="2000" b="1" baseline="30000" dirty="0"/>
              <a:t>12 </a:t>
            </a:r>
            <a:r>
              <a:rPr lang="en-GB" sz="2000" dirty="0"/>
              <a:t>Yet to all who did receive him, to those who believed in his name, he gave the right to become children of God— </a:t>
            </a:r>
            <a:r>
              <a:rPr lang="en-GB" sz="2000" b="1" baseline="30000" dirty="0"/>
              <a:t>13 </a:t>
            </a:r>
            <a:r>
              <a:rPr lang="en-GB" sz="2000" dirty="0"/>
              <a:t>children born not of natural descent, nor of human decision or a husband’s will, but born of God.</a:t>
            </a:r>
          </a:p>
          <a:p>
            <a:endParaRPr lang="en-GB" dirty="0"/>
          </a:p>
        </p:txBody>
      </p:sp>
    </p:spTree>
    <p:extLst>
      <p:ext uri="{BB962C8B-B14F-4D97-AF65-F5344CB8AC3E}">
        <p14:creationId xmlns:p14="http://schemas.microsoft.com/office/powerpoint/2010/main" val="168741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7715"/>
            <a:ext cx="10131425" cy="1456267"/>
          </a:xfrm>
        </p:spPr>
        <p:txBody>
          <a:bodyPr/>
          <a:lstStyle/>
          <a:p>
            <a:r>
              <a:rPr lang="en-GB" dirty="0" smtClean="0"/>
              <a:t>THE WORD BECAME FLESH TO GIVE UP HIS LIFEBLOOD FOR US</a:t>
            </a:r>
            <a:endParaRPr lang="en-GB" dirty="0"/>
          </a:p>
        </p:txBody>
      </p:sp>
      <p:sp>
        <p:nvSpPr>
          <p:cNvPr id="3" name="Content Placeholder 2"/>
          <p:cNvSpPr>
            <a:spLocks noGrp="1"/>
          </p:cNvSpPr>
          <p:nvPr>
            <p:ph idx="1"/>
          </p:nvPr>
        </p:nvSpPr>
        <p:spPr>
          <a:xfrm>
            <a:off x="685801" y="1850570"/>
            <a:ext cx="10482942" cy="4767943"/>
          </a:xfrm>
        </p:spPr>
        <p:txBody>
          <a:bodyPr>
            <a:normAutofit fontScale="92500"/>
          </a:bodyPr>
          <a:lstStyle/>
          <a:p>
            <a:r>
              <a:rPr lang="en-GB" sz="2800" dirty="0" smtClean="0"/>
              <a:t>The </a:t>
            </a:r>
            <a:r>
              <a:rPr lang="en-GB" sz="2800" dirty="0"/>
              <a:t>life of a creature is in the blood… and I have given it to you to make atonement for yourselves on the altar – it is the blood that makes atonement for one’s </a:t>
            </a:r>
            <a:r>
              <a:rPr lang="en-GB" sz="2800" dirty="0" smtClean="0"/>
              <a:t>life.  Leviticus  17 v 11</a:t>
            </a:r>
          </a:p>
          <a:p>
            <a:endParaRPr lang="en-GB" sz="2800" dirty="0"/>
          </a:p>
          <a:p>
            <a:r>
              <a:rPr lang="en-GB" sz="2800" dirty="0"/>
              <a:t>Surely he took up our </a:t>
            </a:r>
            <a:r>
              <a:rPr lang="en-GB" sz="2800" dirty="0" smtClean="0"/>
              <a:t>pain</a:t>
            </a:r>
            <a:r>
              <a:rPr lang="en-GB" sz="2800" dirty="0"/>
              <a:t> and bore our </a:t>
            </a:r>
            <a:r>
              <a:rPr lang="en-GB" sz="2800" dirty="0" smtClean="0"/>
              <a:t>suffering, yet </a:t>
            </a:r>
            <a:r>
              <a:rPr lang="en-GB" sz="2800" dirty="0"/>
              <a:t>we considered him punished by God</a:t>
            </a:r>
            <a:r>
              <a:rPr lang="en-GB" sz="2800" dirty="0" smtClean="0"/>
              <a:t>, stricken </a:t>
            </a:r>
            <a:r>
              <a:rPr lang="en-GB" sz="2800" dirty="0"/>
              <a:t>by him, and afflicted</a:t>
            </a:r>
            <a:r>
              <a:rPr lang="en-GB" sz="2800" dirty="0" smtClean="0"/>
              <a:t>.</a:t>
            </a:r>
            <a:r>
              <a:rPr lang="en-GB" sz="2800" b="1" baseline="30000" dirty="0"/>
              <a:t> </a:t>
            </a:r>
            <a:r>
              <a:rPr lang="en-GB" sz="2800" dirty="0"/>
              <a:t>But he was pierced for our </a:t>
            </a:r>
            <a:r>
              <a:rPr lang="en-GB" sz="2800" dirty="0" smtClean="0"/>
              <a:t>transgressions, he </a:t>
            </a:r>
            <a:r>
              <a:rPr lang="en-GB" sz="2800" dirty="0"/>
              <a:t>was crushed for our </a:t>
            </a:r>
            <a:r>
              <a:rPr lang="en-GB" sz="2800" dirty="0" smtClean="0"/>
              <a:t>iniquities; the </a:t>
            </a:r>
            <a:r>
              <a:rPr lang="en-GB" sz="2800" dirty="0"/>
              <a:t>punishment that brought us peace was on him</a:t>
            </a:r>
            <a:r>
              <a:rPr lang="en-GB" sz="2800" dirty="0" smtClean="0"/>
              <a:t>,</a:t>
            </a:r>
            <a:r>
              <a:rPr lang="en-GB" sz="2800" dirty="0"/>
              <a:t> and by his wounds we are healed</a:t>
            </a:r>
            <a:r>
              <a:rPr lang="en-GB" sz="2800" dirty="0" smtClean="0"/>
              <a:t>.</a:t>
            </a:r>
          </a:p>
          <a:p>
            <a:r>
              <a:rPr lang="en-GB" sz="2800" dirty="0" smtClean="0"/>
              <a:t>We </a:t>
            </a:r>
            <a:r>
              <a:rPr lang="en-GB" sz="2800" dirty="0"/>
              <a:t>all, like sheep, have gone </a:t>
            </a:r>
            <a:r>
              <a:rPr lang="en-GB" sz="2800" dirty="0" smtClean="0"/>
              <a:t>astray, each </a:t>
            </a:r>
            <a:r>
              <a:rPr lang="en-GB" sz="2800" dirty="0"/>
              <a:t>of us has turned to </a:t>
            </a:r>
            <a:r>
              <a:rPr lang="en-GB" sz="2800" dirty="0" smtClean="0"/>
              <a:t>our own way; and </a:t>
            </a:r>
            <a:r>
              <a:rPr lang="en-GB" sz="2800" dirty="0"/>
              <a:t>the </a:t>
            </a:r>
            <a:r>
              <a:rPr lang="en-GB" sz="2800" cap="small" dirty="0"/>
              <a:t>Lord</a:t>
            </a:r>
            <a:r>
              <a:rPr lang="en-GB" sz="2800" dirty="0"/>
              <a:t> has laid on </a:t>
            </a:r>
            <a:r>
              <a:rPr lang="en-GB" sz="2800" dirty="0" smtClean="0"/>
              <a:t>him the </a:t>
            </a:r>
            <a:r>
              <a:rPr lang="en-GB" sz="2800" dirty="0"/>
              <a:t>iniquity of us all</a:t>
            </a:r>
            <a:r>
              <a:rPr lang="en-GB" sz="2800" dirty="0" smtClean="0"/>
              <a:t>. Isaiah 53 v 4-6</a:t>
            </a:r>
          </a:p>
          <a:p>
            <a:endParaRPr lang="en-GB" sz="2800" dirty="0"/>
          </a:p>
          <a:p>
            <a:endParaRPr lang="en-GB" sz="2800" dirty="0"/>
          </a:p>
        </p:txBody>
      </p:sp>
    </p:spTree>
    <p:extLst>
      <p:ext uri="{BB962C8B-B14F-4D97-AF65-F5344CB8AC3E}">
        <p14:creationId xmlns:p14="http://schemas.microsoft.com/office/powerpoint/2010/main" val="3834610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5" y="198361"/>
            <a:ext cx="10874827" cy="1456267"/>
          </a:xfrm>
        </p:spPr>
        <p:txBody>
          <a:bodyPr>
            <a:normAutofit/>
          </a:bodyPr>
          <a:lstStyle/>
          <a:p>
            <a:r>
              <a:rPr lang="en-GB" sz="2800" dirty="0"/>
              <a:t>THE WORD BECAME FLESH TO GIVE UP HIS LIFEBLOOD FOR 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6125572"/>
              </p:ext>
            </p:extLst>
          </p:nvPr>
        </p:nvGraphicFramePr>
        <p:xfrm>
          <a:off x="875980" y="1443317"/>
          <a:ext cx="9836844" cy="4175606"/>
        </p:xfrm>
        <a:graphic>
          <a:graphicData uri="http://schemas.openxmlformats.org/drawingml/2006/table">
            <a:tbl>
              <a:tblPr firstRow="1" firstCol="1" bandRow="1">
                <a:tableStyleId>{5C22544A-7EE6-4342-B048-85BDC9FD1C3A}</a:tableStyleId>
              </a:tblPr>
              <a:tblGrid>
                <a:gridCol w="4918422"/>
                <a:gridCol w="4918422"/>
              </a:tblGrid>
              <a:tr h="372675">
                <a:tc>
                  <a:txBody>
                    <a:bodyPr/>
                    <a:lstStyle/>
                    <a:p>
                      <a:pPr marL="0" marR="0">
                        <a:lnSpc>
                          <a:spcPct val="107000"/>
                        </a:lnSpc>
                        <a:spcBef>
                          <a:spcPts val="0"/>
                        </a:spcBef>
                        <a:spcAft>
                          <a:spcPts val="0"/>
                        </a:spcAft>
                      </a:pPr>
                      <a:r>
                        <a:rPr lang="en-GB" sz="1600" dirty="0">
                          <a:effectLst/>
                        </a:rPr>
                        <a:t>Old </a:t>
                      </a:r>
                      <a:r>
                        <a:rPr lang="en-GB" sz="1600" dirty="0" smtClean="0">
                          <a:effectLst/>
                        </a:rPr>
                        <a:t>Agreement as described in Hebrews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dirty="0">
                          <a:effectLst/>
                        </a:rPr>
                        <a:t>The new agreement in Christ’s </a:t>
                      </a:r>
                      <a:r>
                        <a:rPr lang="en-GB" sz="1600" dirty="0" smtClean="0">
                          <a:effectLst/>
                        </a:rPr>
                        <a:t>blood ( verses  from Hebrews)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0383">
                <a:tc>
                  <a:txBody>
                    <a:bodyPr/>
                    <a:lstStyle/>
                    <a:p>
                      <a:pPr marL="0" marR="0">
                        <a:lnSpc>
                          <a:spcPct val="107000"/>
                        </a:lnSpc>
                        <a:spcBef>
                          <a:spcPts val="0"/>
                        </a:spcBef>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4063">
                <a:tc>
                  <a:txBody>
                    <a:bodyPr/>
                    <a:lstStyle/>
                    <a:p>
                      <a:pPr marL="0" marR="0">
                        <a:lnSpc>
                          <a:spcPct val="107000"/>
                        </a:lnSpc>
                        <a:spcBef>
                          <a:spcPts val="0"/>
                        </a:spcBef>
                        <a:spcAft>
                          <a:spcPts val="0"/>
                        </a:spcAft>
                      </a:pPr>
                      <a:r>
                        <a:rPr lang="en-GB" sz="1600" dirty="0">
                          <a:effectLst/>
                        </a:rPr>
                        <a:t>Weak and useless – making nothing perfect 7 v 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dirty="0">
                          <a:effectLst/>
                        </a:rPr>
                        <a:t>A better hope by which we draw near to God 7 v 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6364">
                <a:tc>
                  <a:txBody>
                    <a:bodyPr/>
                    <a:lstStyle/>
                    <a:p>
                      <a:pPr marL="0" marR="0">
                        <a:lnSpc>
                          <a:spcPct val="107000"/>
                        </a:lnSpc>
                        <a:spcBef>
                          <a:spcPts val="0"/>
                        </a:spcBef>
                        <a:spcAft>
                          <a:spcPts val="0"/>
                        </a:spcAft>
                      </a:pPr>
                      <a:r>
                        <a:rPr lang="en-GB" sz="1600" dirty="0">
                          <a:effectLst/>
                        </a:rPr>
                        <a:t>Sacrifices of imperfect, dying priests v 23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dirty="0">
                          <a:effectLst/>
                        </a:rPr>
                        <a:t>A sacrifice of a permanent, holy and pure Priest 7 v 23, 26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684">
                <a:tc>
                  <a:txBody>
                    <a:bodyPr/>
                    <a:lstStyle/>
                    <a:p>
                      <a:pPr marL="0" marR="0">
                        <a:lnSpc>
                          <a:spcPct val="107000"/>
                        </a:lnSpc>
                        <a:spcBef>
                          <a:spcPts val="0"/>
                        </a:spcBef>
                        <a:spcAft>
                          <a:spcPts val="0"/>
                        </a:spcAft>
                      </a:pPr>
                      <a:r>
                        <a:rPr lang="en-GB" sz="1600" dirty="0">
                          <a:effectLst/>
                        </a:rPr>
                        <a:t>Made in a manmade Tabernacle 9 v 11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dirty="0">
                          <a:effectLst/>
                        </a:rPr>
                        <a:t>Made in heaven  9 v 24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684">
                <a:tc>
                  <a:txBody>
                    <a:bodyPr/>
                    <a:lstStyle/>
                    <a:p>
                      <a:pPr marL="0" marR="0">
                        <a:lnSpc>
                          <a:spcPct val="107000"/>
                        </a:lnSpc>
                        <a:spcBef>
                          <a:spcPts val="0"/>
                        </a:spcBef>
                        <a:spcAft>
                          <a:spcPts val="0"/>
                        </a:spcAft>
                      </a:pPr>
                      <a:r>
                        <a:rPr lang="en-GB" sz="1600" dirty="0">
                          <a:effectLst/>
                        </a:rPr>
                        <a:t>Offering the blood of goats and bulls 9 v12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dirty="0">
                          <a:effectLst/>
                        </a:rPr>
                        <a:t>Offering his own blood 9 v 12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0802">
                <a:tc>
                  <a:txBody>
                    <a:bodyPr/>
                    <a:lstStyle/>
                    <a:p>
                      <a:pPr marL="0" marR="0">
                        <a:lnSpc>
                          <a:spcPct val="107000"/>
                        </a:lnSpc>
                        <a:spcBef>
                          <a:spcPts val="0"/>
                        </a:spcBef>
                        <a:spcAft>
                          <a:spcPts val="0"/>
                        </a:spcAft>
                      </a:pPr>
                      <a:r>
                        <a:rPr lang="en-GB" sz="1600" dirty="0">
                          <a:effectLst/>
                        </a:rPr>
                        <a:t>Sacrifices, day after day 7  v 27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dirty="0">
                          <a:effectLst/>
                        </a:rPr>
                        <a:t>A sacrifice once and for all  </a:t>
                      </a:r>
                      <a:r>
                        <a:rPr lang="en-GB" sz="1600" dirty="0" smtClean="0">
                          <a:effectLst/>
                        </a:rPr>
                        <a:t>when </a:t>
                      </a:r>
                      <a:r>
                        <a:rPr lang="en-GB" sz="1600" dirty="0">
                          <a:effectLst/>
                        </a:rPr>
                        <a:t>he offered </a:t>
                      </a:r>
                      <a:r>
                        <a:rPr lang="en-GB" sz="1600" dirty="0" smtClean="0">
                          <a:effectLst/>
                        </a:rPr>
                        <a:t>himself         7 v 27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2122">
                <a:tc>
                  <a:txBody>
                    <a:bodyPr/>
                    <a:lstStyle/>
                    <a:p>
                      <a:pPr marL="0" marR="0">
                        <a:lnSpc>
                          <a:spcPct val="107000"/>
                        </a:lnSpc>
                        <a:spcBef>
                          <a:spcPts val="0"/>
                        </a:spcBef>
                        <a:spcAft>
                          <a:spcPts val="0"/>
                        </a:spcAft>
                      </a:pPr>
                      <a:r>
                        <a:rPr lang="en-GB" sz="1600" dirty="0">
                          <a:effectLst/>
                        </a:rPr>
                        <a:t>Gifts and sacrifices were not able to clear the conscience of the worshipper  8 v 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dirty="0">
                          <a:effectLst/>
                        </a:rPr>
                        <a:t>The blood of Christ cleanses our consciences </a:t>
                      </a:r>
                      <a:r>
                        <a:rPr lang="en-GB" sz="1600" dirty="0" smtClean="0">
                          <a:effectLst/>
                        </a:rPr>
                        <a:t> 9 </a:t>
                      </a:r>
                      <a:r>
                        <a:rPr lang="en-GB" sz="1600" dirty="0">
                          <a:effectLst/>
                        </a:rPr>
                        <a:t>v 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2122">
                <a:tc>
                  <a:txBody>
                    <a:bodyPr/>
                    <a:lstStyle/>
                    <a:p>
                      <a:pPr marL="0" marR="0">
                        <a:lnSpc>
                          <a:spcPct val="107000"/>
                        </a:lnSpc>
                        <a:spcBef>
                          <a:spcPts val="0"/>
                        </a:spcBef>
                        <a:spcAft>
                          <a:spcPts val="0"/>
                        </a:spcAft>
                      </a:pPr>
                      <a:r>
                        <a:rPr lang="en-GB" sz="1600" dirty="0">
                          <a:effectLst/>
                        </a:rPr>
                        <a:t>It is impossible for the blood of bulls and goats to take away sins  10 v 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dirty="0">
                          <a:effectLst/>
                        </a:rPr>
                        <a:t>We are made holy and perfect for ever. </a:t>
                      </a:r>
                      <a:r>
                        <a:rPr lang="en-GB" sz="1600" dirty="0" smtClean="0">
                          <a:effectLst/>
                        </a:rPr>
                        <a:t>10 </a:t>
                      </a:r>
                      <a:r>
                        <a:rPr lang="en-GB" sz="1600" dirty="0">
                          <a:effectLst/>
                        </a:rPr>
                        <a:t>v 10-,14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67568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BECAME FLESH…</a:t>
            </a:r>
            <a:endParaRPr lang="en-GB" dirty="0"/>
          </a:p>
        </p:txBody>
      </p:sp>
      <p:sp>
        <p:nvSpPr>
          <p:cNvPr id="3" name="Content Placeholder 2"/>
          <p:cNvSpPr>
            <a:spLocks noGrp="1"/>
          </p:cNvSpPr>
          <p:nvPr>
            <p:ph idx="1"/>
          </p:nvPr>
        </p:nvSpPr>
        <p:spPr>
          <a:xfrm>
            <a:off x="685801" y="2186890"/>
            <a:ext cx="10131425" cy="3649133"/>
          </a:xfrm>
        </p:spPr>
        <p:txBody>
          <a:bodyPr/>
          <a:lstStyle/>
          <a:p>
            <a:pPr lvl="0"/>
            <a:r>
              <a:rPr lang="en-GB" sz="4000" dirty="0"/>
              <a:t>To reveal the full character of </a:t>
            </a:r>
            <a:r>
              <a:rPr lang="en-GB" sz="4000" dirty="0" smtClean="0"/>
              <a:t>God – full of grace and truth</a:t>
            </a:r>
            <a:endParaRPr lang="en-GB" sz="4000" dirty="0"/>
          </a:p>
          <a:p>
            <a:pPr lvl="0"/>
            <a:r>
              <a:rPr lang="en-GB" sz="4000" dirty="0"/>
              <a:t>To give </a:t>
            </a:r>
            <a:r>
              <a:rPr lang="en-GB" sz="4000" dirty="0" smtClean="0"/>
              <a:t>him a </a:t>
            </a:r>
            <a:r>
              <a:rPr lang="en-GB" sz="4000" dirty="0"/>
              <a:t>voice </a:t>
            </a:r>
          </a:p>
          <a:p>
            <a:pPr lvl="0"/>
            <a:r>
              <a:rPr lang="en-GB" sz="4000" dirty="0"/>
              <a:t>To give up </a:t>
            </a:r>
            <a:r>
              <a:rPr lang="en-GB" sz="4000" dirty="0" smtClean="0"/>
              <a:t>his </a:t>
            </a:r>
            <a:r>
              <a:rPr lang="en-GB" sz="4000" dirty="0"/>
              <a:t>lifeblood for us.</a:t>
            </a:r>
          </a:p>
          <a:p>
            <a:endParaRPr lang="en-GB" dirty="0"/>
          </a:p>
        </p:txBody>
      </p:sp>
    </p:spTree>
    <p:extLst>
      <p:ext uri="{BB962C8B-B14F-4D97-AF65-F5344CB8AC3E}">
        <p14:creationId xmlns:p14="http://schemas.microsoft.com/office/powerpoint/2010/main" val="2032237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a:t>
            </a:r>
            <a:endParaRPr lang="en-GB" dirty="0"/>
          </a:p>
        </p:txBody>
      </p:sp>
      <p:sp>
        <p:nvSpPr>
          <p:cNvPr id="3" name="Content Placeholder 2"/>
          <p:cNvSpPr>
            <a:spLocks noGrp="1"/>
          </p:cNvSpPr>
          <p:nvPr>
            <p:ph idx="1"/>
          </p:nvPr>
        </p:nvSpPr>
        <p:spPr>
          <a:xfrm>
            <a:off x="608310" y="1822680"/>
            <a:ext cx="10131425" cy="3649133"/>
          </a:xfrm>
        </p:spPr>
        <p:txBody>
          <a:bodyPr>
            <a:normAutofit fontScale="85000" lnSpcReduction="20000"/>
          </a:bodyPr>
          <a:lstStyle/>
          <a:p>
            <a:pPr marL="0" indent="0">
              <a:buNone/>
            </a:pPr>
            <a:endParaRPr lang="en-GB" sz="4000" dirty="0"/>
          </a:p>
          <a:p>
            <a:r>
              <a:rPr lang="en-GB" sz="4000" dirty="0" smtClean="0"/>
              <a:t>Take - up</a:t>
            </a:r>
            <a:endParaRPr lang="en-GB" sz="4000" dirty="0"/>
          </a:p>
          <a:p>
            <a:pPr marL="0" indent="0">
              <a:buNone/>
            </a:pPr>
            <a:r>
              <a:rPr lang="en-GB" sz="4000" dirty="0" smtClean="0"/>
              <a:t> </a:t>
            </a:r>
            <a:endParaRPr lang="en-GB" sz="4000" dirty="0"/>
          </a:p>
          <a:p>
            <a:r>
              <a:rPr lang="en-GB" sz="4000" dirty="0" smtClean="0"/>
              <a:t>Trust</a:t>
            </a:r>
            <a:endParaRPr lang="en-GB" sz="4000" dirty="0"/>
          </a:p>
          <a:p>
            <a:pPr marL="0" indent="0">
              <a:buNone/>
            </a:pPr>
            <a:endParaRPr lang="en-GB" sz="4000" dirty="0"/>
          </a:p>
          <a:p>
            <a:r>
              <a:rPr lang="en-GB" sz="4000" dirty="0" smtClean="0"/>
              <a:t>Tell</a:t>
            </a:r>
            <a:endParaRPr lang="en-GB" sz="4000" dirty="0"/>
          </a:p>
          <a:p>
            <a:endParaRPr lang="en-GB" dirty="0"/>
          </a:p>
        </p:txBody>
      </p:sp>
    </p:spTree>
    <p:extLst>
      <p:ext uri="{BB962C8B-B14F-4D97-AF65-F5344CB8AC3E}">
        <p14:creationId xmlns:p14="http://schemas.microsoft.com/office/powerpoint/2010/main" val="307902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Up – the invitation</a:t>
            </a:r>
            <a:endParaRPr lang="en-GB" dirty="0"/>
          </a:p>
        </p:txBody>
      </p:sp>
      <p:sp>
        <p:nvSpPr>
          <p:cNvPr id="3" name="Content Placeholder 2"/>
          <p:cNvSpPr>
            <a:spLocks noGrp="1"/>
          </p:cNvSpPr>
          <p:nvPr>
            <p:ph idx="1"/>
          </p:nvPr>
        </p:nvSpPr>
        <p:spPr>
          <a:xfrm>
            <a:off x="608310" y="1822680"/>
            <a:ext cx="10131425" cy="3649133"/>
          </a:xfrm>
        </p:spPr>
        <p:txBody>
          <a:bodyPr>
            <a:normAutofit fontScale="92500"/>
          </a:bodyPr>
          <a:lstStyle/>
          <a:p>
            <a:pPr marL="0" indent="0">
              <a:buNone/>
            </a:pPr>
            <a:endParaRPr lang="en-GB" sz="4000" dirty="0"/>
          </a:p>
          <a:p>
            <a:pPr marL="0" indent="0">
              <a:buNone/>
            </a:pPr>
            <a:r>
              <a:rPr lang="en-GB" sz="3700" dirty="0" smtClean="0"/>
              <a:t>Yet to all who received him, to those who believed in his name, he gave the right to become children of God… </a:t>
            </a:r>
          </a:p>
          <a:p>
            <a:pPr marL="0" indent="0">
              <a:buNone/>
            </a:pPr>
            <a:r>
              <a:rPr lang="en-GB" sz="3700" dirty="0" smtClean="0"/>
              <a:t>    John 1 v 12</a:t>
            </a:r>
            <a:endParaRPr lang="en-GB" sz="3700" dirty="0"/>
          </a:p>
          <a:p>
            <a:pPr marL="0" indent="0">
              <a:buNone/>
            </a:pPr>
            <a:r>
              <a:rPr lang="en-GB" sz="4000" dirty="0" smtClean="0"/>
              <a:t> </a:t>
            </a:r>
            <a:endParaRPr lang="en-GB" sz="4000" dirty="0"/>
          </a:p>
          <a:p>
            <a:endParaRPr lang="en-GB" dirty="0"/>
          </a:p>
        </p:txBody>
      </p:sp>
    </p:spTree>
    <p:extLst>
      <p:ext uri="{BB962C8B-B14F-4D97-AF65-F5344CB8AC3E}">
        <p14:creationId xmlns:p14="http://schemas.microsoft.com/office/powerpoint/2010/main" val="2019252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TRUST</a:t>
            </a:r>
            <a:endParaRPr lang="en-GB" dirty="0"/>
          </a:p>
        </p:txBody>
      </p:sp>
      <p:sp>
        <p:nvSpPr>
          <p:cNvPr id="3" name="Content Placeholder 2"/>
          <p:cNvSpPr>
            <a:spLocks noGrp="1"/>
          </p:cNvSpPr>
          <p:nvPr>
            <p:ph idx="1"/>
          </p:nvPr>
        </p:nvSpPr>
        <p:spPr>
          <a:xfrm>
            <a:off x="608310" y="1822680"/>
            <a:ext cx="10131425" cy="3649133"/>
          </a:xfrm>
        </p:spPr>
        <p:txBody>
          <a:bodyPr>
            <a:normAutofit fontScale="85000" lnSpcReduction="20000"/>
          </a:bodyPr>
          <a:lstStyle/>
          <a:p>
            <a:pPr marL="0" indent="0">
              <a:buNone/>
            </a:pPr>
            <a:endParaRPr lang="en-GB" sz="4000" dirty="0"/>
          </a:p>
          <a:p>
            <a:r>
              <a:rPr lang="en-GB" sz="4000" dirty="0"/>
              <a:t>The </a:t>
            </a:r>
            <a:r>
              <a:rPr lang="en-GB" sz="4000" dirty="0" smtClean="0"/>
              <a:t>person of Jesus</a:t>
            </a:r>
            <a:endParaRPr lang="en-GB" sz="4000" dirty="0"/>
          </a:p>
          <a:p>
            <a:pPr marL="0" indent="0">
              <a:buNone/>
            </a:pPr>
            <a:r>
              <a:rPr lang="en-GB" sz="4000" dirty="0" smtClean="0"/>
              <a:t> </a:t>
            </a:r>
            <a:endParaRPr lang="en-GB" sz="4000" dirty="0"/>
          </a:p>
          <a:p>
            <a:r>
              <a:rPr lang="en-GB" sz="4000" dirty="0"/>
              <a:t>The </a:t>
            </a:r>
            <a:r>
              <a:rPr lang="en-GB" sz="4000" dirty="0" smtClean="0"/>
              <a:t>promises of Jesus</a:t>
            </a:r>
            <a:endParaRPr lang="en-GB" sz="4000" dirty="0"/>
          </a:p>
          <a:p>
            <a:pPr marL="0" indent="0">
              <a:buNone/>
            </a:pPr>
            <a:endParaRPr lang="en-GB" sz="4000" dirty="0"/>
          </a:p>
          <a:p>
            <a:r>
              <a:rPr lang="en-GB" sz="4000" dirty="0"/>
              <a:t>The </a:t>
            </a:r>
            <a:r>
              <a:rPr lang="en-GB" sz="4000" dirty="0" smtClean="0"/>
              <a:t>plan of Jesus</a:t>
            </a:r>
            <a:endParaRPr lang="en-GB" sz="4000" dirty="0"/>
          </a:p>
          <a:p>
            <a:endParaRPr lang="en-GB" dirty="0"/>
          </a:p>
        </p:txBody>
      </p:sp>
    </p:spTree>
    <p:extLst>
      <p:ext uri="{BB962C8B-B14F-4D97-AF65-F5344CB8AC3E}">
        <p14:creationId xmlns:p14="http://schemas.microsoft.com/office/powerpoint/2010/main" val="32391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TRUST									THE WORD BECAME    												FLESH…</a:t>
            </a:r>
            <a:endParaRPr lang="en-GB" dirty="0"/>
          </a:p>
        </p:txBody>
      </p:sp>
      <p:sp>
        <p:nvSpPr>
          <p:cNvPr id="3" name="Content Placeholder 2"/>
          <p:cNvSpPr>
            <a:spLocks noGrp="1"/>
          </p:cNvSpPr>
          <p:nvPr>
            <p:ph idx="1"/>
          </p:nvPr>
        </p:nvSpPr>
        <p:spPr>
          <a:xfrm>
            <a:off x="608310" y="1822680"/>
            <a:ext cx="10131425" cy="3649133"/>
          </a:xfrm>
        </p:spPr>
        <p:txBody>
          <a:bodyPr>
            <a:normAutofit fontScale="77500" lnSpcReduction="20000"/>
          </a:bodyPr>
          <a:lstStyle/>
          <a:p>
            <a:pPr marL="0" indent="0">
              <a:buNone/>
            </a:pPr>
            <a:endParaRPr lang="en-GB" sz="4000" dirty="0"/>
          </a:p>
          <a:p>
            <a:r>
              <a:rPr lang="en-GB" sz="4000" dirty="0"/>
              <a:t>The person of Jesus </a:t>
            </a:r>
            <a:r>
              <a:rPr lang="en-GB" sz="4000" dirty="0" smtClean="0"/>
              <a:t>               To demonstrate his character</a:t>
            </a:r>
            <a:endParaRPr lang="en-GB" sz="4000" dirty="0"/>
          </a:p>
          <a:p>
            <a:pPr marL="0" indent="0">
              <a:buNone/>
            </a:pPr>
            <a:r>
              <a:rPr lang="en-GB" sz="4000" dirty="0" smtClean="0"/>
              <a:t> </a:t>
            </a:r>
            <a:endParaRPr lang="en-GB" sz="4000" dirty="0"/>
          </a:p>
          <a:p>
            <a:r>
              <a:rPr lang="en-GB" sz="4000" dirty="0"/>
              <a:t>The promises of Jesus </a:t>
            </a:r>
            <a:r>
              <a:rPr lang="en-GB" sz="4000" dirty="0" smtClean="0"/>
              <a:t>           To give him a voice</a:t>
            </a:r>
            <a:endParaRPr lang="en-GB" sz="4000" dirty="0"/>
          </a:p>
          <a:p>
            <a:pPr marL="0" indent="0">
              <a:buNone/>
            </a:pPr>
            <a:endParaRPr lang="en-GB" sz="4000" dirty="0"/>
          </a:p>
          <a:p>
            <a:r>
              <a:rPr lang="en-GB" sz="4000" dirty="0"/>
              <a:t>The plan of Jesus </a:t>
            </a:r>
            <a:r>
              <a:rPr lang="en-GB" sz="4000" dirty="0" smtClean="0"/>
              <a:t>                   To give up his lifeblood             </a:t>
            </a:r>
            <a:endParaRPr lang="en-GB" sz="4000" dirty="0"/>
          </a:p>
          <a:p>
            <a:endParaRPr lang="en-GB" dirty="0"/>
          </a:p>
        </p:txBody>
      </p:sp>
    </p:spTree>
    <p:extLst>
      <p:ext uri="{BB962C8B-B14F-4D97-AF65-F5344CB8AC3E}">
        <p14:creationId xmlns:p14="http://schemas.microsoft.com/office/powerpoint/2010/main" val="1104979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TELL…</a:t>
            </a:r>
            <a:endParaRPr lang="en-GB" dirty="0"/>
          </a:p>
        </p:txBody>
      </p:sp>
      <p:sp>
        <p:nvSpPr>
          <p:cNvPr id="3" name="Content Placeholder 2"/>
          <p:cNvSpPr>
            <a:spLocks noGrp="1"/>
          </p:cNvSpPr>
          <p:nvPr>
            <p:ph idx="1"/>
          </p:nvPr>
        </p:nvSpPr>
        <p:spPr>
          <a:xfrm>
            <a:off x="685801" y="2186890"/>
            <a:ext cx="10131425" cy="3649133"/>
          </a:xfrm>
        </p:spPr>
        <p:txBody>
          <a:bodyPr/>
          <a:lstStyle/>
          <a:p>
            <a:pPr marL="0" indent="0">
              <a:buNone/>
            </a:pPr>
            <a:r>
              <a:rPr lang="en-GB" sz="3400" dirty="0"/>
              <a:t>In your hearts, set apart Christ as LORD. </a:t>
            </a:r>
            <a:r>
              <a:rPr lang="en-GB" sz="3400" dirty="0" smtClean="0"/>
              <a:t>                                              Always </a:t>
            </a:r>
            <a:r>
              <a:rPr lang="en-GB" sz="3400" dirty="0"/>
              <a:t>be prepared to give an answer to everyone who asks you to give the reason for the hope that you have</a:t>
            </a:r>
            <a:r>
              <a:rPr lang="en-GB" sz="3400" dirty="0" smtClean="0"/>
              <a:t>.</a:t>
            </a:r>
          </a:p>
          <a:p>
            <a:pPr marL="0" indent="0">
              <a:buNone/>
            </a:pPr>
            <a:r>
              <a:rPr lang="en-GB" sz="3400" dirty="0" smtClean="0"/>
              <a:t>    </a:t>
            </a:r>
            <a:r>
              <a:rPr lang="en-GB" sz="3400" dirty="0"/>
              <a:t>1</a:t>
            </a:r>
            <a:r>
              <a:rPr lang="en-GB" sz="3400" dirty="0" smtClean="0"/>
              <a:t> Peter 3 v 15           </a:t>
            </a:r>
            <a:endParaRPr lang="en-GB" sz="3400" dirty="0"/>
          </a:p>
          <a:p>
            <a:endParaRPr lang="en-GB" dirty="0"/>
          </a:p>
        </p:txBody>
      </p:sp>
    </p:spTree>
    <p:extLst>
      <p:ext uri="{BB962C8B-B14F-4D97-AF65-F5344CB8AC3E}">
        <p14:creationId xmlns:p14="http://schemas.microsoft.com/office/powerpoint/2010/main" val="209763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748"/>
            <a:ext cx="10131425" cy="1456267"/>
          </a:xfrm>
        </p:spPr>
        <p:txBody>
          <a:bodyPr/>
          <a:lstStyle/>
          <a:p>
            <a:r>
              <a:rPr lang="en-GB" dirty="0" smtClean="0"/>
              <a:t>John 1 v 1-18 </a:t>
            </a:r>
            <a:endParaRPr lang="en-GB" dirty="0"/>
          </a:p>
        </p:txBody>
      </p:sp>
      <p:sp>
        <p:nvSpPr>
          <p:cNvPr id="3" name="Content Placeholder 2"/>
          <p:cNvSpPr>
            <a:spLocks noGrp="1"/>
          </p:cNvSpPr>
          <p:nvPr>
            <p:ph idx="1"/>
          </p:nvPr>
        </p:nvSpPr>
        <p:spPr>
          <a:xfrm>
            <a:off x="685799" y="1281456"/>
            <a:ext cx="10760337" cy="5119344"/>
          </a:xfrm>
        </p:spPr>
        <p:txBody>
          <a:bodyPr>
            <a:normAutofit/>
          </a:bodyPr>
          <a:lstStyle/>
          <a:p>
            <a:r>
              <a:rPr lang="en-GB" sz="2000" b="1" baseline="30000" dirty="0" smtClean="0"/>
              <a:t>14</a:t>
            </a:r>
            <a:r>
              <a:rPr lang="en-GB" sz="2000" b="1" baseline="30000" dirty="0"/>
              <a:t> </a:t>
            </a:r>
            <a:r>
              <a:rPr lang="en-GB" sz="2000" dirty="0"/>
              <a:t>The Word became flesh and made his dwelling among us. We have seen his glory, the glory of the one and only Son, who came from the Father, full of grace and truth</a:t>
            </a:r>
            <a:r>
              <a:rPr lang="en-GB" sz="2000" dirty="0" smtClean="0"/>
              <a:t>.</a:t>
            </a:r>
          </a:p>
          <a:p>
            <a:endParaRPr lang="en-GB" sz="2000" dirty="0"/>
          </a:p>
          <a:p>
            <a:r>
              <a:rPr lang="en-GB" sz="2000" b="1" baseline="30000" dirty="0"/>
              <a:t>15 </a:t>
            </a:r>
            <a:r>
              <a:rPr lang="en-GB" sz="2000" dirty="0"/>
              <a:t>(John testified concerning him. He cried out, saying, “This is the one I spoke about when I said, ‘He who comes after me has surpassed me because he was before me.’”) </a:t>
            </a:r>
            <a:r>
              <a:rPr lang="en-GB" sz="2000" b="1" baseline="30000" dirty="0"/>
              <a:t>16 </a:t>
            </a:r>
            <a:r>
              <a:rPr lang="en-GB" sz="2000" dirty="0"/>
              <a:t>Out of his fullness we have all received grace in place of grace already given. </a:t>
            </a:r>
            <a:r>
              <a:rPr lang="en-GB" sz="2000" b="1" baseline="30000" dirty="0"/>
              <a:t>17 </a:t>
            </a:r>
            <a:r>
              <a:rPr lang="en-GB" sz="2000" dirty="0"/>
              <a:t>For the law was given through Moses; grace and truth came through Jesus Christ. </a:t>
            </a:r>
            <a:r>
              <a:rPr lang="en-GB" sz="2000" b="1" baseline="30000" dirty="0"/>
              <a:t>18 </a:t>
            </a:r>
            <a:r>
              <a:rPr lang="en-GB" sz="2000" dirty="0"/>
              <a:t>No one has ever seen God, but the one and only Son, who is himself God and</a:t>
            </a:r>
            <a:r>
              <a:rPr lang="en-GB" sz="2000" baseline="30000" dirty="0"/>
              <a:t>[</a:t>
            </a:r>
            <a:r>
              <a:rPr lang="en-GB" sz="2000" baseline="30000" dirty="0">
                <a:hlinkClick r:id="rId2" tooltip="See footnote a"/>
              </a:rPr>
              <a:t>a</a:t>
            </a:r>
            <a:r>
              <a:rPr lang="en-GB" sz="2000" baseline="30000" dirty="0"/>
              <a:t>]</a:t>
            </a:r>
            <a:r>
              <a:rPr lang="en-GB" sz="2000" dirty="0"/>
              <a:t> is in closest relationship with the Father, has made him known.</a:t>
            </a:r>
          </a:p>
          <a:p>
            <a:endParaRPr lang="en-GB" dirty="0"/>
          </a:p>
        </p:txBody>
      </p:sp>
    </p:spTree>
    <p:extLst>
      <p:ext uri="{BB962C8B-B14F-4D97-AF65-F5344CB8AC3E}">
        <p14:creationId xmlns:p14="http://schemas.microsoft.com/office/powerpoint/2010/main" val="178941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4539994" y="689255"/>
            <a:ext cx="2423037" cy="3649662"/>
          </a:xfrm>
          <a:prstGeom prst="rect">
            <a:avLst/>
          </a:prstGeom>
        </p:spPr>
      </p:pic>
      <p:pic>
        <p:nvPicPr>
          <p:cNvPr id="5" name="Picture 4"/>
          <p:cNvPicPr>
            <a:picLocks noChangeAspect="1"/>
          </p:cNvPicPr>
          <p:nvPr/>
        </p:nvPicPr>
        <p:blipFill>
          <a:blip r:embed="rId2"/>
          <a:stretch>
            <a:fillRect/>
          </a:stretch>
        </p:blipFill>
        <p:spPr>
          <a:xfrm>
            <a:off x="3841749" y="609600"/>
            <a:ext cx="3819525" cy="5753100"/>
          </a:xfrm>
          <a:prstGeom prst="rect">
            <a:avLst/>
          </a:prstGeom>
        </p:spPr>
      </p:pic>
    </p:spTree>
    <p:extLst>
      <p:ext uri="{BB962C8B-B14F-4D97-AF65-F5344CB8AC3E}">
        <p14:creationId xmlns:p14="http://schemas.microsoft.com/office/powerpoint/2010/main" val="212596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BUDDY’s PASSION</a:t>
            </a:r>
            <a:endParaRPr lang="en-GB" b="1" dirty="0"/>
          </a:p>
        </p:txBody>
      </p:sp>
      <p:sp>
        <p:nvSpPr>
          <p:cNvPr id="3" name="Content Placeholder 2"/>
          <p:cNvSpPr>
            <a:spLocks noGrp="1"/>
          </p:cNvSpPr>
          <p:nvPr>
            <p:ph idx="1"/>
          </p:nvPr>
        </p:nvSpPr>
        <p:spPr>
          <a:xfrm>
            <a:off x="5442857" y="2142067"/>
            <a:ext cx="5374369" cy="3649133"/>
          </a:xfrm>
        </p:spPr>
        <p:txBody>
          <a:bodyPr>
            <a:normAutofit/>
          </a:bodyPr>
          <a:lstStyle/>
          <a:p>
            <a:pPr marL="0" indent="0">
              <a:buNone/>
            </a:pPr>
            <a:r>
              <a:rPr lang="en-GB" sz="4400" dirty="0" smtClean="0"/>
              <a:t> Buddy says </a:t>
            </a:r>
          </a:p>
          <a:p>
            <a:pPr marL="0" indent="0">
              <a:buNone/>
            </a:pPr>
            <a:endParaRPr lang="en-GB" sz="4400" dirty="0"/>
          </a:p>
          <a:p>
            <a:pPr marL="0" indent="0">
              <a:buNone/>
            </a:pPr>
            <a:r>
              <a:rPr lang="en-GB" sz="4400" dirty="0" smtClean="0"/>
              <a:t>Wow Santa, </a:t>
            </a:r>
          </a:p>
          <a:p>
            <a:pPr marL="0" indent="0">
              <a:buNone/>
            </a:pPr>
            <a:r>
              <a:rPr lang="en-GB" sz="4400" dirty="0" smtClean="0"/>
              <a:t>I know Him !!!</a:t>
            </a:r>
          </a:p>
          <a:p>
            <a:endParaRPr lang="en-GB" sz="2800" dirty="0"/>
          </a:p>
          <a:p>
            <a:endParaRPr lang="en-GB" sz="2800" dirty="0" smtClean="0"/>
          </a:p>
          <a:p>
            <a:endParaRPr lang="en-GB" sz="2800" dirty="0"/>
          </a:p>
          <a:p>
            <a:pPr marL="0" indent="0">
              <a:buNone/>
            </a:pPr>
            <a:endParaRPr lang="en-GB" sz="2800" dirty="0"/>
          </a:p>
        </p:txBody>
      </p:sp>
      <p:pic>
        <p:nvPicPr>
          <p:cNvPr id="4" name="Picture 3"/>
          <p:cNvPicPr>
            <a:picLocks noChangeAspect="1"/>
          </p:cNvPicPr>
          <p:nvPr/>
        </p:nvPicPr>
        <p:blipFill>
          <a:blip r:embed="rId2"/>
          <a:stretch>
            <a:fillRect/>
          </a:stretch>
        </p:blipFill>
        <p:spPr>
          <a:xfrm>
            <a:off x="853709" y="2159726"/>
            <a:ext cx="2412006" cy="3631474"/>
          </a:xfrm>
          <a:prstGeom prst="rect">
            <a:avLst/>
          </a:prstGeom>
        </p:spPr>
      </p:pic>
    </p:spTree>
    <p:extLst>
      <p:ext uri="{BB962C8B-B14F-4D97-AF65-F5344CB8AC3E}">
        <p14:creationId xmlns:p14="http://schemas.microsoft.com/office/powerpoint/2010/main" val="255528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JOHN’s PASSION</a:t>
            </a:r>
            <a:endParaRPr lang="en-GB" dirty="0"/>
          </a:p>
        </p:txBody>
      </p:sp>
      <p:sp>
        <p:nvSpPr>
          <p:cNvPr id="3" name="Content Placeholder 2"/>
          <p:cNvSpPr>
            <a:spLocks noGrp="1"/>
          </p:cNvSpPr>
          <p:nvPr>
            <p:ph idx="1"/>
          </p:nvPr>
        </p:nvSpPr>
        <p:spPr/>
        <p:txBody>
          <a:bodyPr/>
          <a:lstStyle/>
          <a:p>
            <a:r>
              <a:rPr lang="en-GB" sz="2800" dirty="0"/>
              <a:t>1 v 17 Grace and truth came through Jesus Christ. No one has ever seen God, but </a:t>
            </a:r>
            <a:r>
              <a:rPr lang="en-GB" sz="2800" b="1" dirty="0"/>
              <a:t>God the One and Only , who is at the Father’s side has made him known.</a:t>
            </a:r>
          </a:p>
          <a:p>
            <a:r>
              <a:rPr lang="en-GB" sz="2800" dirty="0"/>
              <a:t>20 v 30 Jesus did many other miraculous signs in the presence of his disciples, which are not recorded in this book. But these are written </a:t>
            </a:r>
            <a:r>
              <a:rPr lang="en-GB" sz="2800" b="1" dirty="0"/>
              <a:t>that you may believe that Jesus is the Christ, the Son of God, and that by believing you may have life in his name</a:t>
            </a:r>
            <a:r>
              <a:rPr lang="en-GB" sz="2800" dirty="0"/>
              <a:t>.</a:t>
            </a:r>
          </a:p>
          <a:p>
            <a:endParaRPr lang="en-GB" dirty="0"/>
          </a:p>
        </p:txBody>
      </p:sp>
    </p:spTree>
    <p:extLst>
      <p:ext uri="{BB962C8B-B14F-4D97-AF65-F5344CB8AC3E}">
        <p14:creationId xmlns:p14="http://schemas.microsoft.com/office/powerpoint/2010/main" val="5046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1 v 14</a:t>
            </a:r>
            <a:endParaRPr lang="en-GB" dirty="0"/>
          </a:p>
        </p:txBody>
      </p:sp>
      <p:sp>
        <p:nvSpPr>
          <p:cNvPr id="3" name="Content Placeholder 2"/>
          <p:cNvSpPr>
            <a:spLocks noGrp="1"/>
          </p:cNvSpPr>
          <p:nvPr>
            <p:ph idx="1"/>
          </p:nvPr>
        </p:nvSpPr>
        <p:spPr/>
        <p:txBody>
          <a:bodyPr/>
          <a:lstStyle/>
          <a:p>
            <a:r>
              <a:rPr lang="en-GB" sz="2800" dirty="0"/>
              <a:t>The Word became flesh and made his dwelling among us . We have seen his glory, the glory of the one and only, who came from the Father , full of grace and truth.</a:t>
            </a:r>
          </a:p>
          <a:p>
            <a:endParaRPr lang="en-GB" dirty="0"/>
          </a:p>
        </p:txBody>
      </p:sp>
    </p:spTree>
    <p:extLst>
      <p:ext uri="{BB962C8B-B14F-4D97-AF65-F5344CB8AC3E}">
        <p14:creationId xmlns:p14="http://schemas.microsoft.com/office/powerpoint/2010/main" val="75968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WORD BECAME FLESH…</a:t>
            </a:r>
            <a:endParaRPr lang="en-GB" dirty="0"/>
          </a:p>
        </p:txBody>
      </p:sp>
      <p:sp>
        <p:nvSpPr>
          <p:cNvPr id="3" name="Content Placeholder 2"/>
          <p:cNvSpPr>
            <a:spLocks noGrp="1"/>
          </p:cNvSpPr>
          <p:nvPr>
            <p:ph idx="1"/>
          </p:nvPr>
        </p:nvSpPr>
        <p:spPr/>
        <p:txBody>
          <a:bodyPr/>
          <a:lstStyle/>
          <a:p>
            <a:pPr lvl="0"/>
            <a:r>
              <a:rPr lang="en-GB" sz="4000" dirty="0"/>
              <a:t>To reveal the full character of God</a:t>
            </a:r>
          </a:p>
          <a:p>
            <a:pPr lvl="0"/>
            <a:r>
              <a:rPr lang="en-GB" sz="4000" dirty="0"/>
              <a:t>To give </a:t>
            </a:r>
            <a:r>
              <a:rPr lang="en-GB" sz="4000" dirty="0" smtClean="0"/>
              <a:t>him a </a:t>
            </a:r>
            <a:r>
              <a:rPr lang="en-GB" sz="4000" dirty="0"/>
              <a:t>voice </a:t>
            </a:r>
          </a:p>
          <a:p>
            <a:pPr lvl="0"/>
            <a:r>
              <a:rPr lang="en-GB" sz="4000" dirty="0"/>
              <a:t>To give up </a:t>
            </a:r>
            <a:r>
              <a:rPr lang="en-GB" sz="4000" dirty="0" smtClean="0"/>
              <a:t>his </a:t>
            </a:r>
            <a:r>
              <a:rPr lang="en-GB" sz="4000" dirty="0"/>
              <a:t>lifeblood for us.</a:t>
            </a:r>
          </a:p>
          <a:p>
            <a:endParaRPr lang="en-GB" dirty="0"/>
          </a:p>
        </p:txBody>
      </p:sp>
    </p:spTree>
    <p:extLst>
      <p:ext uri="{BB962C8B-B14F-4D97-AF65-F5344CB8AC3E}">
        <p14:creationId xmlns:p14="http://schemas.microsoft.com/office/powerpoint/2010/main" val="210560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THE WORD BECAME FLESH…</a:t>
            </a:r>
            <a:r>
              <a:rPr lang="en-GB" dirty="0"/>
              <a:t>To reveal the full character of God</a:t>
            </a:r>
          </a:p>
        </p:txBody>
      </p:sp>
      <p:sp>
        <p:nvSpPr>
          <p:cNvPr id="3" name="Content Placeholder 2"/>
          <p:cNvSpPr>
            <a:spLocks noGrp="1"/>
          </p:cNvSpPr>
          <p:nvPr>
            <p:ph idx="1"/>
          </p:nvPr>
        </p:nvSpPr>
        <p:spPr>
          <a:xfrm>
            <a:off x="7620000" y="2142067"/>
            <a:ext cx="3197226" cy="3649133"/>
          </a:xfrm>
        </p:spPr>
        <p:txBody>
          <a:bodyPr>
            <a:normAutofit/>
          </a:bodyPr>
          <a:lstStyle/>
          <a:p>
            <a:r>
              <a:rPr lang="en-GB" sz="2800" dirty="0" smtClean="0"/>
              <a:t>Skeletons will not tell you what someone was like, character is revealed by living flesh</a:t>
            </a:r>
            <a:endParaRPr lang="en-GB" sz="2800" dirty="0"/>
          </a:p>
        </p:txBody>
      </p:sp>
      <p:pic>
        <p:nvPicPr>
          <p:cNvPr id="4" name="Picture 3"/>
          <p:cNvPicPr>
            <a:picLocks noChangeAspect="1"/>
          </p:cNvPicPr>
          <p:nvPr/>
        </p:nvPicPr>
        <p:blipFill>
          <a:blip r:embed="rId2"/>
          <a:stretch>
            <a:fillRect/>
          </a:stretch>
        </p:blipFill>
        <p:spPr>
          <a:xfrm>
            <a:off x="512308" y="2124500"/>
            <a:ext cx="6766560" cy="3663999"/>
          </a:xfrm>
          <a:prstGeom prst="rect">
            <a:avLst/>
          </a:prstGeom>
        </p:spPr>
      </p:pic>
    </p:spTree>
    <p:extLst>
      <p:ext uri="{BB962C8B-B14F-4D97-AF65-F5344CB8AC3E}">
        <p14:creationId xmlns:p14="http://schemas.microsoft.com/office/powerpoint/2010/main" val="3309679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847</TotalTime>
  <Words>965</Words>
  <Application>Microsoft Office PowerPoint</Application>
  <PresentationFormat>Widescreen</PresentationFormat>
  <Paragraphs>149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Celestial</vt:lpstr>
      <vt:lpstr>THE WORD BECAME FLESH</vt:lpstr>
      <vt:lpstr>John 1 v 1-18 </vt:lpstr>
      <vt:lpstr>John 1 v 1-18 </vt:lpstr>
      <vt:lpstr>PowerPoint Presentation</vt:lpstr>
      <vt:lpstr>BUDDY’s PASSION</vt:lpstr>
      <vt:lpstr>JOHN’s PASSION</vt:lpstr>
      <vt:lpstr>JOHN 1 v 14</vt:lpstr>
      <vt:lpstr>THE WORD BECAME FLESH…</vt:lpstr>
      <vt:lpstr>THE WORD BECAME FLESH…To reveal the full character of God</vt:lpstr>
      <vt:lpstr>THE WORD BECAME FLESH…To reveal the full character of God</vt:lpstr>
      <vt:lpstr>THE WORD BECAME FLESH…To reveal the full character of God</vt:lpstr>
      <vt:lpstr>THE WORD BECAME FLESH…To reveal the full character of God</vt:lpstr>
      <vt:lpstr>THE WORD BECAME FLESH…</vt:lpstr>
      <vt:lpstr>THE WORD BECAME FLESH ….to give him a VOICE</vt:lpstr>
      <vt:lpstr>THE WORD BECAME FLESH ….to give him a VOICE</vt:lpstr>
      <vt:lpstr>THE WORD BECAME FLESH ….to give him a VOICE</vt:lpstr>
      <vt:lpstr>THE WORD BECAME FLESH ….to give him a VOICE</vt:lpstr>
      <vt:lpstr>THE WORD BECAME FLESH…</vt:lpstr>
      <vt:lpstr>THE WORD BECAME FLESH TO GIVE UP HIS LIFEBLOOD FOR US</vt:lpstr>
      <vt:lpstr>THE WORD BECAME FLESH TO GIVE UP HIS LIFEBLOOD FOR US</vt:lpstr>
      <vt:lpstr>THE WORD BECAME FLESH TO GIVE UP HIS LIFEBLOOD FOR US</vt:lpstr>
      <vt:lpstr>THE WORD BECAME FLESH…</vt:lpstr>
      <vt:lpstr>APPLICATION</vt:lpstr>
      <vt:lpstr>Take Up – the invitation</vt:lpstr>
      <vt:lpstr>TRUST</vt:lpstr>
      <vt:lpstr>TRUST         THE WORD BECAME                FLESH…</vt:lpstr>
      <vt:lpstr>TELL…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 BECAME FLESH</dc:title>
  <dc:creator>Colin</dc:creator>
  <cp:lastModifiedBy>Colin</cp:lastModifiedBy>
  <cp:revision>26</cp:revision>
  <dcterms:created xsi:type="dcterms:W3CDTF">2022-11-25T21:37:34Z</dcterms:created>
  <dcterms:modified xsi:type="dcterms:W3CDTF">2022-12-04T08:26:13Z</dcterms:modified>
</cp:coreProperties>
</file>