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6" r:id="rId4"/>
    <p:sldId id="267" r:id="rId5"/>
    <p:sldId id="268" r:id="rId6"/>
    <p:sldId id="269" r:id="rId7"/>
    <p:sldId id="270" r:id="rId8"/>
    <p:sldId id="271" r:id="rId9"/>
    <p:sldId id="273" r:id="rId10"/>
    <p:sldId id="274" r:id="rId11"/>
    <p:sldId id="275" r:id="rId12"/>
    <p:sldId id="276" r:id="rId13"/>
    <p:sldId id="277" r:id="rId14"/>
    <p:sldId id="278" r:id="rId15"/>
    <p:sldId id="279" r:id="rId16"/>
    <p:sldId id="280" r:id="rId17"/>
    <p:sldId id="281" r:id="rId18"/>
    <p:sldId id="272" r:id="rId19"/>
    <p:sldId id="2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2A16"/>
    <a:srgbClr val="B234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0775D-DE1C-0AE5-0A21-63FAFDAC69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799D0A-1321-C07B-7253-3590D0F34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E8A3A8-781E-8C02-6225-3F71A05B1698}"/>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B41D4643-6B4F-C875-E0A0-82039EED60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AAD386-3F20-C148-B2C2-576DD26BAF54}"/>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4256052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39429-B695-9D5E-432F-407926A7F5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B1CD77-49BA-9C39-2F71-A803F300A3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C99F62-9798-4140-E302-9A5878A7C2CA}"/>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FD460AD0-0685-74EC-D68B-3AD28EE5A3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C7E4C5-4857-014E-0D70-618318FAA528}"/>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940916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4616C2-38F4-9D7E-991C-6B7387EE296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ED6B36-2522-6DBD-A2EC-7008C4F7DD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2160F5-72E9-29FE-7417-58ACD46A7A4A}"/>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25126A89-04DD-7743-1A26-1C032C1A53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417686-3D5D-5F52-0723-9377F7FFD9DF}"/>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4097799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509E8-60EE-9F05-4520-562E37B7DA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131590-99EA-E2CB-EBCD-B43C5834B0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51D95E-A55A-6A08-E861-BC12B8A1D58A}"/>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D2928B20-7A7A-3DDD-488F-4E0D9D1335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67E0A1-3843-E0B0-9CF5-EEF910DF7425}"/>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120893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A5B49-D395-DA56-0950-EA32CF7349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DAFEE27-D3D9-EB18-0B24-87097D4AB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1DC093-ABDF-86E4-80BE-70FD6FABD807}"/>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F88FEC6F-F235-9BEA-7716-959DF2306C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788A7A-6298-FB1A-F982-626D220265C2}"/>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66406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FAA7-95A4-FB6A-0031-DB2AE2CD91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78DEAD-6D15-F139-D5A6-ECA6D335E1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899308D-4CF1-D917-B9D9-E91CCF310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C6C929-522E-4087-5759-85AFF0C0FCA3}"/>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6" name="Footer Placeholder 5">
            <a:extLst>
              <a:ext uri="{FF2B5EF4-FFF2-40B4-BE49-F238E27FC236}">
                <a16:creationId xmlns:a16="http://schemas.microsoft.com/office/drawing/2014/main" id="{A061BD91-45B8-08FB-7935-AC11A4302D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E3BD0B-4A17-38A1-5909-C103F59B849D}"/>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372276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FC005-A599-7BD9-2B38-0303194B09C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7A4FFD-908E-9EAD-B7ED-CF49853EC6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885D98-CA5D-4264-0AB5-404DAADF00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8AA6DB1-6F55-2A42-D4FE-4DDD960642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44CFCE-1106-CF32-F5DA-79407BA522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2A0427-C150-782A-B801-B647130125A3}"/>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8" name="Footer Placeholder 7">
            <a:extLst>
              <a:ext uri="{FF2B5EF4-FFF2-40B4-BE49-F238E27FC236}">
                <a16:creationId xmlns:a16="http://schemas.microsoft.com/office/drawing/2014/main" id="{D6D91036-AD43-39FE-76F7-B583B373D06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DE9D34-A812-D9AA-C915-63244D4E1A2F}"/>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681690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1AE45-0287-A969-342B-0060987762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F75A11A-240E-269A-BD5B-69936A971C8D}"/>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4" name="Footer Placeholder 3">
            <a:extLst>
              <a:ext uri="{FF2B5EF4-FFF2-40B4-BE49-F238E27FC236}">
                <a16:creationId xmlns:a16="http://schemas.microsoft.com/office/drawing/2014/main" id="{B0F6C532-9CBB-CD5F-C662-F0CA6D1902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DD8A920-12F6-93DC-A14E-7CEF8F8D6879}"/>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76808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77FF41-0E2E-106D-B453-9D50AE0E39B1}"/>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3" name="Footer Placeholder 2">
            <a:extLst>
              <a:ext uri="{FF2B5EF4-FFF2-40B4-BE49-F238E27FC236}">
                <a16:creationId xmlns:a16="http://schemas.microsoft.com/office/drawing/2014/main" id="{2AE69C4B-9B8D-4ACB-86FD-06120D9746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D6A586D-6CC6-5700-947E-E6689EB9948C}"/>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1589608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98524-B770-2F7D-15C4-A34EB1C658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5935A3-3C27-17BF-993C-D9BB8B3ED6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CF190AB-16BF-71F3-30AA-E3303CCD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A52E99-E088-8083-8698-AE05D5C07275}"/>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6" name="Footer Placeholder 5">
            <a:extLst>
              <a:ext uri="{FF2B5EF4-FFF2-40B4-BE49-F238E27FC236}">
                <a16:creationId xmlns:a16="http://schemas.microsoft.com/office/drawing/2014/main" id="{F7248520-157C-242D-2E90-BDCEA51A52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4A7BE6-5FFD-8FB2-B5DE-4C550E225835}"/>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85586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9920-57D6-338F-B08C-C6E0BFC0D8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E4F86A3-B03D-83B5-97EE-DC5A62B3C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B25EBA-4A57-1696-FB81-306E773C7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E6FD8A-3D5D-85DD-46ED-05DBE25CAAC7}"/>
              </a:ext>
            </a:extLst>
          </p:cNvPr>
          <p:cNvSpPr>
            <a:spLocks noGrp="1"/>
          </p:cNvSpPr>
          <p:nvPr>
            <p:ph type="dt" sz="half" idx="10"/>
          </p:nvPr>
        </p:nvSpPr>
        <p:spPr/>
        <p:txBody>
          <a:bodyPr/>
          <a:lstStyle/>
          <a:p>
            <a:fld id="{2DEFC9DF-C677-437F-8301-A5DEAD0AF1C6}" type="datetimeFigureOut">
              <a:rPr lang="en-GB" smtClean="0"/>
              <a:t>04/09/2023</a:t>
            </a:fld>
            <a:endParaRPr lang="en-GB"/>
          </a:p>
        </p:txBody>
      </p:sp>
      <p:sp>
        <p:nvSpPr>
          <p:cNvPr id="6" name="Footer Placeholder 5">
            <a:extLst>
              <a:ext uri="{FF2B5EF4-FFF2-40B4-BE49-F238E27FC236}">
                <a16:creationId xmlns:a16="http://schemas.microsoft.com/office/drawing/2014/main" id="{9CE832D5-F8D2-771E-756F-31A586AA43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913D9A-9314-AC79-BC50-5A4ED0AFA2B3}"/>
              </a:ext>
            </a:extLst>
          </p:cNvPr>
          <p:cNvSpPr>
            <a:spLocks noGrp="1"/>
          </p:cNvSpPr>
          <p:nvPr>
            <p:ph type="sldNum" sz="quarter" idx="12"/>
          </p:nvPr>
        </p:nvSpPr>
        <p:spPr/>
        <p:txBody>
          <a:bodyPr/>
          <a:lstStyle/>
          <a:p>
            <a:fld id="{8474DCDC-2A93-476E-B7FB-37C713177B6D}" type="slidenum">
              <a:rPr lang="en-GB" smtClean="0"/>
              <a:t>‹#›</a:t>
            </a:fld>
            <a:endParaRPr lang="en-GB"/>
          </a:p>
        </p:txBody>
      </p:sp>
    </p:spTree>
    <p:extLst>
      <p:ext uri="{BB962C8B-B14F-4D97-AF65-F5344CB8AC3E}">
        <p14:creationId xmlns:p14="http://schemas.microsoft.com/office/powerpoint/2010/main" val="321802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83B7A8-1C8D-E41A-CB1B-D9D566A2AD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B62C9C-4409-5BB3-E882-F3825939CB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CF9F98-3F1E-79DA-E053-385DC95B7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FC9DF-C677-437F-8301-A5DEAD0AF1C6}" type="datetimeFigureOut">
              <a:rPr lang="en-GB" smtClean="0"/>
              <a:t>04/09/2023</a:t>
            </a:fld>
            <a:endParaRPr lang="en-GB"/>
          </a:p>
        </p:txBody>
      </p:sp>
      <p:sp>
        <p:nvSpPr>
          <p:cNvPr id="5" name="Footer Placeholder 4">
            <a:extLst>
              <a:ext uri="{FF2B5EF4-FFF2-40B4-BE49-F238E27FC236}">
                <a16:creationId xmlns:a16="http://schemas.microsoft.com/office/drawing/2014/main" id="{49A26F1E-57EB-C9FC-6BC4-99F3ECE0D8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45CDB2-9857-5D43-E933-58412EC4C5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4DCDC-2A93-476E-B7FB-37C713177B6D}" type="slidenum">
              <a:rPr lang="en-GB" smtClean="0"/>
              <a:t>‹#›</a:t>
            </a:fld>
            <a:endParaRPr lang="en-GB"/>
          </a:p>
        </p:txBody>
      </p:sp>
    </p:spTree>
    <p:extLst>
      <p:ext uri="{BB962C8B-B14F-4D97-AF65-F5344CB8AC3E}">
        <p14:creationId xmlns:p14="http://schemas.microsoft.com/office/powerpoint/2010/main" val="2592576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554545"/>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1. The Acts of the Apostles </a:t>
            </a:r>
          </a:p>
          <a:p>
            <a:pPr algn="ctr"/>
            <a:r>
              <a:rPr lang="en-GB" sz="4000" b="1" dirty="0">
                <a:solidFill>
                  <a:srgbClr val="662A16"/>
                </a:solidFill>
                <a:latin typeface="Arial" panose="020B0604020202020204" pitchFamily="34" charset="0"/>
                <a:ea typeface="Zilla Slab" pitchFamily="2" charset="0"/>
                <a:cs typeface="Arial" panose="020B0604020202020204" pitchFamily="34" charset="0"/>
              </a:rPr>
              <a:t>= </a:t>
            </a:r>
          </a:p>
          <a:p>
            <a:r>
              <a:rPr lang="en-GB" sz="4000" b="1" dirty="0">
                <a:solidFill>
                  <a:schemeClr val="bg1"/>
                </a:solidFill>
                <a:latin typeface="Arial" panose="020B0604020202020204" pitchFamily="34" charset="0"/>
                <a:ea typeface="Zilla Slab" pitchFamily="2" charset="0"/>
                <a:cs typeface="Arial" panose="020B0604020202020204" pitchFamily="34" charset="0"/>
              </a:rPr>
              <a:t>“The Acts </a:t>
            </a:r>
            <a:r>
              <a:rPr lang="en-GB" sz="4000" b="1">
                <a:solidFill>
                  <a:schemeClr val="bg1"/>
                </a:solidFill>
                <a:latin typeface="Arial" panose="020B0604020202020204" pitchFamily="34" charset="0"/>
                <a:ea typeface="Zilla Slab" pitchFamily="2" charset="0"/>
                <a:cs typeface="Arial" panose="020B0604020202020204" pitchFamily="34" charset="0"/>
              </a:rPr>
              <a:t>of King Jesus </a:t>
            </a:r>
            <a:r>
              <a:rPr lang="en-GB" sz="4000" b="1" dirty="0">
                <a:solidFill>
                  <a:schemeClr val="bg1"/>
                </a:solidFill>
                <a:latin typeface="Arial" panose="020B0604020202020204" pitchFamily="34" charset="0"/>
                <a:ea typeface="Zilla Slab" pitchFamily="2" charset="0"/>
                <a:cs typeface="Arial" panose="020B0604020202020204" pitchFamily="34" charset="0"/>
              </a:rPr>
              <a:t>– the sequel”…</a:t>
            </a:r>
          </a:p>
        </p:txBody>
      </p:sp>
    </p:spTree>
    <p:extLst>
      <p:ext uri="{BB962C8B-B14F-4D97-AF65-F5344CB8AC3E}">
        <p14:creationId xmlns:p14="http://schemas.microsoft.com/office/powerpoint/2010/main" val="153083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493812"/>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giving instructions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through the Holy Spirit</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 to the apostles he had chosen</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he presented himself to them and gave many convincing proofs that he was alive.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Do not leave Jerusalem, but wait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the Holy Spirit</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4112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632311"/>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he presented himself to them and gave many convincing proofs that he was alive.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a:t>
            </a:r>
            <a:r>
              <a:rPr lang="en-GB" sz="36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wait</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Holy Spirit.”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419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632311"/>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he presented himself to them and gave many convincing proofs that he was alive.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a:t>
            </a:r>
            <a:r>
              <a:rPr lang="en-GB" sz="36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wait</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for the gift my Father promised</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the Holy Spirit</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019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square with a white circle&#10;&#10;Description automatically generated">
            <a:extLst>
              <a:ext uri="{FF2B5EF4-FFF2-40B4-BE49-F238E27FC236}">
                <a16:creationId xmlns:a16="http://schemas.microsoft.com/office/drawing/2014/main" id="{C9653183-4319-41A6-859B-DBE56DCE52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E87334DA-3DD6-0307-A6F8-CC693213B5C9}"/>
              </a:ext>
            </a:extLst>
          </p:cNvPr>
          <p:cNvSpPr txBox="1"/>
          <p:nvPr/>
        </p:nvSpPr>
        <p:spPr>
          <a:xfrm>
            <a:off x="323850" y="164664"/>
            <a:ext cx="10010775" cy="6186309"/>
          </a:xfrm>
          <a:prstGeom prst="rect">
            <a:avLst/>
          </a:prstGeom>
          <a:noFill/>
        </p:spPr>
        <p:txBody>
          <a:bodyPr wrap="square">
            <a:spAutoFit/>
          </a:bodyPr>
          <a:lstStyle/>
          <a:p>
            <a:r>
              <a:rPr lang="en-GB" sz="3600" dirty="0">
                <a:solidFill>
                  <a:schemeClr val="bg1"/>
                </a:solidFill>
                <a:effectLst/>
                <a:latin typeface="Arial" panose="020B0604020202020204" pitchFamily="34" charset="0"/>
                <a:ea typeface="Calibri" panose="020F0502020204030204" pitchFamily="34" charset="0"/>
              </a:rPr>
              <a:t>Jesus told his followers to wait for the coming of the Holy Spirit “before they tried to do anything too much. That is important advice. Far too often, to this day, people blunder ahead, assuming that if they know a little about Jesus, and about God’s kingdom, they can just go off and put things into action in whatever way occurs to them. Luke would tell us to wait: to pray for the presence and power of the holy spirit, and to find our calling and our energy from that source.”</a:t>
            </a:r>
            <a:endParaRPr lang="en-GB" sz="3600" dirty="0">
              <a:solidFill>
                <a:schemeClr val="bg1"/>
              </a:solidFill>
            </a:endParaRPr>
          </a:p>
        </p:txBody>
      </p:sp>
      <p:sp>
        <p:nvSpPr>
          <p:cNvPr id="5" name="TextBox 4">
            <a:extLst>
              <a:ext uri="{FF2B5EF4-FFF2-40B4-BE49-F238E27FC236}">
                <a16:creationId xmlns:a16="http://schemas.microsoft.com/office/drawing/2014/main" id="{9D4980A4-3ED0-5831-BA8F-F3002B7AFCB3}"/>
              </a:ext>
            </a:extLst>
          </p:cNvPr>
          <p:cNvSpPr txBox="1"/>
          <p:nvPr/>
        </p:nvSpPr>
        <p:spPr>
          <a:xfrm>
            <a:off x="6253163" y="5897881"/>
            <a:ext cx="3695700" cy="646331"/>
          </a:xfrm>
          <a:prstGeom prst="rect">
            <a:avLst/>
          </a:prstGeom>
          <a:noFill/>
        </p:spPr>
        <p:txBody>
          <a:bodyPr wrap="square" rtlCol="0">
            <a:spAutoFit/>
          </a:bodyPr>
          <a:lstStyle/>
          <a:p>
            <a:pPr algn="ctr"/>
            <a:r>
              <a:rPr lang="en-US" sz="3600" i="1" dirty="0">
                <a:solidFill>
                  <a:srgbClr val="662A16"/>
                </a:solidFill>
                <a:latin typeface="Arial" panose="020B0604020202020204" pitchFamily="34" charset="0"/>
                <a:cs typeface="Arial" panose="020B0604020202020204" pitchFamily="34" charset="0"/>
              </a:rPr>
              <a:t>Tom Wright</a:t>
            </a:r>
            <a:endParaRPr lang="en-GB" sz="3600" i="1" dirty="0">
              <a:solidFill>
                <a:srgbClr val="662A1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0978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1938992"/>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The Holy Spirit is promised, present and powerfully at work in </a:t>
            </a:r>
            <a:r>
              <a:rPr lang="en-GB" sz="4000" b="1" dirty="0">
                <a:solidFill>
                  <a:schemeClr val="bg1"/>
                </a:solidFill>
                <a:latin typeface="Arial" panose="020B0604020202020204" pitchFamily="34" charset="0"/>
                <a:ea typeface="Zilla Slab" pitchFamily="2" charset="0"/>
                <a:cs typeface="Arial" panose="020B0604020202020204" pitchFamily="34" charset="0"/>
              </a:rPr>
              <a:t>NMBC…</a:t>
            </a:r>
          </a:p>
        </p:txBody>
      </p:sp>
    </p:spTree>
    <p:extLst>
      <p:ext uri="{BB962C8B-B14F-4D97-AF65-F5344CB8AC3E}">
        <p14:creationId xmlns:p14="http://schemas.microsoft.com/office/powerpoint/2010/main" val="278543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3416320"/>
          </a:xfrm>
          <a:prstGeom prst="rect">
            <a:avLst/>
          </a:prstGeom>
          <a:noFill/>
        </p:spPr>
        <p:txBody>
          <a:bodyPr wrap="square" rtlCol="0">
            <a:spAutoFit/>
          </a:bodyPr>
          <a:lstStyle/>
          <a:p>
            <a:pPr marL="742950" indent="-742950">
              <a:buAutoNum type="arabicPeriod"/>
            </a:pPr>
            <a:r>
              <a:rPr lang="en-GB" sz="3600" b="1" dirty="0">
                <a:solidFill>
                  <a:schemeClr val="bg1"/>
                </a:solidFill>
                <a:latin typeface="Arial" panose="020B0604020202020204" pitchFamily="34" charset="0"/>
                <a:ea typeface="Zilla Slab" pitchFamily="2" charset="0"/>
                <a:cs typeface="Arial" panose="020B0604020202020204" pitchFamily="34" charset="0"/>
              </a:rPr>
              <a:t>Jesus Christ </a:t>
            </a:r>
            <a:r>
              <a:rPr lang="en-GB" sz="3600" b="1" dirty="0">
                <a:solidFill>
                  <a:srgbClr val="662A16"/>
                </a:solidFill>
                <a:latin typeface="Arial" panose="020B0604020202020204" pitchFamily="34" charset="0"/>
                <a:ea typeface="Zilla Slab" pitchFamily="2" charset="0"/>
                <a:cs typeface="Arial" panose="020B0604020202020204" pitchFamily="34" charset="0"/>
              </a:rPr>
              <a:t>(life, death and resurrection) </a:t>
            </a:r>
            <a:r>
              <a:rPr lang="en-GB" sz="3600" b="1" dirty="0">
                <a:solidFill>
                  <a:schemeClr val="bg1"/>
                </a:solidFill>
                <a:latin typeface="Arial" panose="020B0604020202020204" pitchFamily="34" charset="0"/>
                <a:ea typeface="Zilla Slab" pitchFamily="2" charset="0"/>
                <a:cs typeface="Arial" panose="020B0604020202020204" pitchFamily="34" charset="0"/>
              </a:rPr>
              <a:t>is</a:t>
            </a:r>
            <a:r>
              <a:rPr lang="en-GB" sz="3600" b="1" dirty="0">
                <a:solidFill>
                  <a:srgbClr val="662A16"/>
                </a:solidFill>
                <a:latin typeface="Arial" panose="020B0604020202020204" pitchFamily="34" charset="0"/>
                <a:ea typeface="Zilla Slab" pitchFamily="2" charset="0"/>
                <a:cs typeface="Arial" panose="020B0604020202020204" pitchFamily="34" charset="0"/>
              </a:rPr>
              <a:t> </a:t>
            </a:r>
            <a:r>
              <a:rPr lang="en-GB" sz="3600" b="1" dirty="0">
                <a:solidFill>
                  <a:schemeClr val="bg1"/>
                </a:solidFill>
                <a:latin typeface="Arial" panose="020B0604020202020204" pitchFamily="34" charset="0"/>
                <a:ea typeface="Zilla Slab" pitchFamily="2" charset="0"/>
                <a:cs typeface="Arial" panose="020B0604020202020204" pitchFamily="34" charset="0"/>
              </a:rPr>
              <a:t>the</a:t>
            </a:r>
            <a:r>
              <a:rPr lang="en-GB" sz="3600" b="1" dirty="0">
                <a:solidFill>
                  <a:srgbClr val="662A16"/>
                </a:solidFill>
                <a:latin typeface="Arial" panose="020B0604020202020204" pitchFamily="34" charset="0"/>
                <a:ea typeface="Zilla Slab" pitchFamily="2" charset="0"/>
                <a:cs typeface="Arial" panose="020B0604020202020204" pitchFamily="34" charset="0"/>
              </a:rPr>
              <a:t> </a:t>
            </a:r>
            <a:r>
              <a:rPr lang="en-GB" sz="3600" b="1" dirty="0">
                <a:solidFill>
                  <a:schemeClr val="bg1"/>
                </a:solidFill>
                <a:latin typeface="Arial" panose="020B0604020202020204" pitchFamily="34" charset="0"/>
                <a:ea typeface="Zilla Slab" pitchFamily="2" charset="0"/>
                <a:cs typeface="Arial" panose="020B0604020202020204" pitchFamily="34" charset="0"/>
              </a:rPr>
              <a:t>foundation of the church</a:t>
            </a:r>
          </a:p>
          <a:p>
            <a:pPr marL="742950" indent="-742950">
              <a:buFontTx/>
              <a:buAutoNum type="arabicPeriod"/>
            </a:pPr>
            <a:r>
              <a:rPr lang="en-GB" sz="3600" b="1" dirty="0">
                <a:solidFill>
                  <a:schemeClr val="bg1"/>
                </a:solidFill>
                <a:latin typeface="Arial" panose="020B0604020202020204" pitchFamily="34" charset="0"/>
                <a:ea typeface="Zilla Slab" pitchFamily="2" charset="0"/>
                <a:cs typeface="Arial" panose="020B0604020202020204" pitchFamily="34" charset="0"/>
              </a:rPr>
              <a:t>The</a:t>
            </a:r>
            <a:r>
              <a:rPr lang="en-GB" sz="3600" b="1" dirty="0">
                <a:solidFill>
                  <a:srgbClr val="662A16"/>
                </a:solidFill>
                <a:latin typeface="Arial" panose="020B0604020202020204" pitchFamily="34" charset="0"/>
                <a:ea typeface="Zilla Slab" pitchFamily="2" charset="0"/>
                <a:cs typeface="Arial" panose="020B0604020202020204" pitchFamily="34" charset="0"/>
              </a:rPr>
              <a:t> </a:t>
            </a:r>
            <a:r>
              <a:rPr lang="en-GB" sz="3600" b="1" dirty="0">
                <a:solidFill>
                  <a:schemeClr val="bg1"/>
                </a:solidFill>
                <a:latin typeface="Arial" panose="020B0604020202020204" pitchFamily="34" charset="0"/>
                <a:ea typeface="Zilla Slab" pitchFamily="2" charset="0"/>
                <a:cs typeface="Arial" panose="020B0604020202020204" pitchFamily="34" charset="0"/>
              </a:rPr>
              <a:t>Holy Spirit</a:t>
            </a:r>
            <a:r>
              <a:rPr lang="en-GB" sz="3600" b="1" dirty="0">
                <a:solidFill>
                  <a:srgbClr val="662A16"/>
                </a:solidFill>
                <a:latin typeface="Arial" panose="020B0604020202020204" pitchFamily="34" charset="0"/>
                <a:ea typeface="Zilla Slab" pitchFamily="2" charset="0"/>
                <a:cs typeface="Arial" panose="020B0604020202020204" pitchFamily="34" charset="0"/>
              </a:rPr>
              <a:t> </a:t>
            </a:r>
            <a:r>
              <a:rPr lang="en-GB" sz="3600" b="1" dirty="0">
                <a:solidFill>
                  <a:schemeClr val="bg1"/>
                </a:solidFill>
                <a:latin typeface="Arial" panose="020B0604020202020204" pitchFamily="34" charset="0"/>
                <a:ea typeface="Zilla Slab" pitchFamily="2" charset="0"/>
                <a:cs typeface="Arial" panose="020B0604020202020204" pitchFamily="34" charset="0"/>
              </a:rPr>
              <a:t>is</a:t>
            </a:r>
            <a:r>
              <a:rPr lang="en-GB" sz="3600" b="1" dirty="0">
                <a:solidFill>
                  <a:srgbClr val="662A16"/>
                </a:solidFill>
                <a:latin typeface="Arial" panose="020B0604020202020204" pitchFamily="34" charset="0"/>
                <a:ea typeface="Zilla Slab" pitchFamily="2" charset="0"/>
                <a:cs typeface="Arial" panose="020B0604020202020204" pitchFamily="34" charset="0"/>
              </a:rPr>
              <a:t> promised, present and powerfully </a:t>
            </a:r>
            <a:r>
              <a:rPr lang="en-GB" sz="3600" b="1" dirty="0">
                <a:solidFill>
                  <a:schemeClr val="bg1"/>
                </a:solidFill>
                <a:latin typeface="Arial" panose="020B0604020202020204" pitchFamily="34" charset="0"/>
                <a:ea typeface="Zilla Slab" pitchFamily="2" charset="0"/>
                <a:cs typeface="Arial" panose="020B0604020202020204" pitchFamily="34" charset="0"/>
              </a:rPr>
              <a:t>at work in the church</a:t>
            </a:r>
          </a:p>
        </p:txBody>
      </p:sp>
    </p:spTree>
    <p:extLst>
      <p:ext uri="{BB962C8B-B14F-4D97-AF65-F5344CB8AC3E}">
        <p14:creationId xmlns:p14="http://schemas.microsoft.com/office/powerpoint/2010/main" val="3759791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862322"/>
          </a:xfrm>
          <a:prstGeom prst="rect">
            <a:avLst/>
          </a:prstGeom>
          <a:noFill/>
        </p:spPr>
        <p:txBody>
          <a:bodyPr wrap="square" rtlCol="0">
            <a:spAutoFit/>
          </a:bodyPr>
          <a:lstStyle/>
          <a:p>
            <a:r>
              <a:rPr lang="en-GB" sz="3600" b="1" dirty="0">
                <a:solidFill>
                  <a:schemeClr val="bg1"/>
                </a:solidFill>
                <a:latin typeface="Arial" panose="020B0604020202020204" pitchFamily="34" charset="0"/>
                <a:ea typeface="Zilla Slab" pitchFamily="2" charset="0"/>
                <a:cs typeface="Arial" panose="020B0604020202020204" pitchFamily="34" charset="0"/>
              </a:rPr>
              <a:t>Jesus Christ</a:t>
            </a:r>
            <a:r>
              <a:rPr lang="en-GB" sz="3600" b="1" dirty="0">
                <a:solidFill>
                  <a:srgbClr val="662A16"/>
                </a:solidFill>
                <a:latin typeface="Arial" panose="020B0604020202020204" pitchFamily="34" charset="0"/>
                <a:ea typeface="Zilla Slab" pitchFamily="2" charset="0"/>
                <a:cs typeface="Arial" panose="020B0604020202020204" pitchFamily="34" charset="0"/>
              </a:rPr>
              <a:t>, through </a:t>
            </a:r>
            <a:r>
              <a:rPr lang="en-GB" sz="3600" b="1" dirty="0">
                <a:solidFill>
                  <a:schemeClr val="bg1"/>
                </a:solidFill>
                <a:latin typeface="Arial" panose="020B0604020202020204" pitchFamily="34" charset="0"/>
                <a:ea typeface="Zilla Slab" pitchFamily="2" charset="0"/>
                <a:cs typeface="Arial" panose="020B0604020202020204" pitchFamily="34" charset="0"/>
              </a:rPr>
              <a:t>the power of the Holy Spirit,</a:t>
            </a:r>
            <a:r>
              <a:rPr lang="en-GB" sz="3600" b="1" dirty="0">
                <a:solidFill>
                  <a:srgbClr val="662A16"/>
                </a:solidFill>
                <a:latin typeface="Arial" panose="020B0604020202020204" pitchFamily="34" charset="0"/>
                <a:ea typeface="Zilla Slab" pitchFamily="2" charset="0"/>
                <a:cs typeface="Arial" panose="020B0604020202020204" pitchFamily="34" charset="0"/>
              </a:rPr>
              <a:t> is doing </a:t>
            </a:r>
            <a:r>
              <a:rPr lang="en-GB" sz="3600" b="1" dirty="0">
                <a:solidFill>
                  <a:schemeClr val="bg1"/>
                </a:solidFill>
                <a:latin typeface="Arial" panose="020B0604020202020204" pitchFamily="34" charset="0"/>
                <a:ea typeface="Zilla Slab" pitchFamily="2" charset="0"/>
                <a:cs typeface="Arial" panose="020B0604020202020204" pitchFamily="34" charset="0"/>
              </a:rPr>
              <a:t>a new thing</a:t>
            </a:r>
            <a:r>
              <a:rPr lang="en-GB" sz="3600" b="1" dirty="0">
                <a:solidFill>
                  <a:srgbClr val="662A16"/>
                </a:solidFill>
                <a:latin typeface="Arial" panose="020B0604020202020204" pitchFamily="34" charset="0"/>
                <a:ea typeface="Zilla Slab" pitchFamily="2" charset="0"/>
                <a:cs typeface="Arial" panose="020B0604020202020204" pitchFamily="34" charset="0"/>
              </a:rPr>
              <a:t>…in the church today, in </a:t>
            </a:r>
            <a:r>
              <a:rPr lang="en-GB" sz="3600" b="1" u="sng" dirty="0">
                <a:solidFill>
                  <a:srgbClr val="662A16"/>
                </a:solidFill>
                <a:latin typeface="Arial" panose="020B0604020202020204" pitchFamily="34" charset="0"/>
                <a:ea typeface="Zilla Slab" pitchFamily="2" charset="0"/>
                <a:cs typeface="Arial" panose="020B0604020202020204" pitchFamily="34" charset="0"/>
              </a:rPr>
              <a:t>our</a:t>
            </a:r>
            <a:r>
              <a:rPr lang="en-GB" sz="3600" b="1" dirty="0">
                <a:solidFill>
                  <a:srgbClr val="662A16"/>
                </a:solidFill>
                <a:latin typeface="Arial" panose="020B0604020202020204" pitchFamily="34" charset="0"/>
                <a:ea typeface="Zilla Slab" pitchFamily="2" charset="0"/>
                <a:cs typeface="Arial" panose="020B0604020202020204" pitchFamily="34" charset="0"/>
              </a:rPr>
              <a:t> church today, in </a:t>
            </a:r>
            <a:r>
              <a:rPr lang="en-GB" sz="3600" b="1" u="sng" dirty="0">
                <a:solidFill>
                  <a:srgbClr val="662A16"/>
                </a:solidFill>
                <a:latin typeface="Arial" panose="020B0604020202020204" pitchFamily="34" charset="0"/>
                <a:ea typeface="Zilla Slab" pitchFamily="2" charset="0"/>
                <a:cs typeface="Arial" panose="020B0604020202020204" pitchFamily="34" charset="0"/>
              </a:rPr>
              <a:t>God’s</a:t>
            </a:r>
            <a:r>
              <a:rPr lang="en-GB" sz="3600" b="1" dirty="0">
                <a:solidFill>
                  <a:srgbClr val="662A16"/>
                </a:solidFill>
                <a:latin typeface="Arial" panose="020B0604020202020204" pitchFamily="34" charset="0"/>
                <a:ea typeface="Zilla Slab" pitchFamily="2" charset="0"/>
                <a:cs typeface="Arial" panose="020B0604020202020204" pitchFamily="34" charset="0"/>
              </a:rPr>
              <a:t> church today…</a:t>
            </a:r>
          </a:p>
        </p:txBody>
      </p:sp>
    </p:spTree>
    <p:extLst>
      <p:ext uri="{BB962C8B-B14F-4D97-AF65-F5344CB8AC3E}">
        <p14:creationId xmlns:p14="http://schemas.microsoft.com/office/powerpoint/2010/main" val="732122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862322"/>
          </a:xfrm>
          <a:prstGeom prst="rect">
            <a:avLst/>
          </a:prstGeom>
          <a:noFill/>
        </p:spPr>
        <p:txBody>
          <a:bodyPr wrap="square" rtlCol="0">
            <a:spAutoFit/>
          </a:bodyPr>
          <a:lstStyle/>
          <a:p>
            <a:r>
              <a:rPr lang="en-GB" sz="3600" b="1" dirty="0">
                <a:solidFill>
                  <a:schemeClr val="bg1"/>
                </a:solidFill>
                <a:latin typeface="Arial" panose="020B0604020202020204" pitchFamily="34" charset="0"/>
                <a:ea typeface="Zilla Slab" pitchFamily="2" charset="0"/>
                <a:cs typeface="Arial" panose="020B0604020202020204" pitchFamily="34" charset="0"/>
              </a:rPr>
              <a:t>Jesus Christ</a:t>
            </a:r>
            <a:r>
              <a:rPr lang="en-GB" sz="3600" b="1" dirty="0">
                <a:solidFill>
                  <a:srgbClr val="662A16"/>
                </a:solidFill>
                <a:latin typeface="Arial" panose="020B0604020202020204" pitchFamily="34" charset="0"/>
                <a:ea typeface="Zilla Slab" pitchFamily="2" charset="0"/>
                <a:cs typeface="Arial" panose="020B0604020202020204" pitchFamily="34" charset="0"/>
              </a:rPr>
              <a:t>, through </a:t>
            </a:r>
            <a:r>
              <a:rPr lang="en-GB" sz="3600" b="1" dirty="0">
                <a:solidFill>
                  <a:schemeClr val="bg1"/>
                </a:solidFill>
                <a:latin typeface="Arial" panose="020B0604020202020204" pitchFamily="34" charset="0"/>
                <a:ea typeface="Zilla Slab" pitchFamily="2" charset="0"/>
                <a:cs typeface="Arial" panose="020B0604020202020204" pitchFamily="34" charset="0"/>
              </a:rPr>
              <a:t>the power of the Holy Spirit,</a:t>
            </a:r>
            <a:r>
              <a:rPr lang="en-GB" sz="3600" b="1" dirty="0">
                <a:solidFill>
                  <a:srgbClr val="662A16"/>
                </a:solidFill>
                <a:latin typeface="Arial" panose="020B0604020202020204" pitchFamily="34" charset="0"/>
                <a:ea typeface="Zilla Slab" pitchFamily="2" charset="0"/>
                <a:cs typeface="Arial" panose="020B0604020202020204" pitchFamily="34" charset="0"/>
              </a:rPr>
              <a:t> is doing </a:t>
            </a:r>
            <a:r>
              <a:rPr lang="en-GB" sz="3600" b="1" dirty="0">
                <a:solidFill>
                  <a:schemeClr val="bg1"/>
                </a:solidFill>
                <a:latin typeface="Arial" panose="020B0604020202020204" pitchFamily="34" charset="0"/>
                <a:ea typeface="Zilla Slab" pitchFamily="2" charset="0"/>
                <a:cs typeface="Arial" panose="020B0604020202020204" pitchFamily="34" charset="0"/>
              </a:rPr>
              <a:t>a new thing</a:t>
            </a:r>
            <a:r>
              <a:rPr lang="en-GB" sz="3600" b="1" dirty="0">
                <a:solidFill>
                  <a:srgbClr val="662A16"/>
                </a:solidFill>
                <a:latin typeface="Arial" panose="020B0604020202020204" pitchFamily="34" charset="0"/>
                <a:ea typeface="Zilla Slab" pitchFamily="2" charset="0"/>
                <a:cs typeface="Arial" panose="020B0604020202020204" pitchFamily="34" charset="0"/>
              </a:rPr>
              <a:t>…in the church today, in </a:t>
            </a:r>
            <a:r>
              <a:rPr lang="en-GB" sz="3600" b="1" u="sng" dirty="0">
                <a:solidFill>
                  <a:srgbClr val="662A16"/>
                </a:solidFill>
                <a:latin typeface="Arial" panose="020B0604020202020204" pitchFamily="34" charset="0"/>
                <a:ea typeface="Zilla Slab" pitchFamily="2" charset="0"/>
                <a:cs typeface="Arial" panose="020B0604020202020204" pitchFamily="34" charset="0"/>
              </a:rPr>
              <a:t>our</a:t>
            </a:r>
            <a:r>
              <a:rPr lang="en-GB" sz="3600" b="1" dirty="0">
                <a:solidFill>
                  <a:srgbClr val="662A16"/>
                </a:solidFill>
                <a:latin typeface="Arial" panose="020B0604020202020204" pitchFamily="34" charset="0"/>
                <a:ea typeface="Zilla Slab" pitchFamily="2" charset="0"/>
                <a:cs typeface="Arial" panose="020B0604020202020204" pitchFamily="34" charset="0"/>
              </a:rPr>
              <a:t> church today, in </a:t>
            </a:r>
            <a:r>
              <a:rPr lang="en-GB" sz="3600" b="1" u="sng" dirty="0">
                <a:solidFill>
                  <a:srgbClr val="662A16"/>
                </a:solidFill>
                <a:latin typeface="Arial" panose="020B0604020202020204" pitchFamily="34" charset="0"/>
                <a:ea typeface="Zilla Slab" pitchFamily="2" charset="0"/>
                <a:cs typeface="Arial" panose="020B0604020202020204" pitchFamily="34" charset="0"/>
              </a:rPr>
              <a:t>God’s</a:t>
            </a:r>
            <a:r>
              <a:rPr lang="en-GB" sz="3600" b="1" dirty="0">
                <a:solidFill>
                  <a:srgbClr val="662A16"/>
                </a:solidFill>
                <a:latin typeface="Arial" panose="020B0604020202020204" pitchFamily="34" charset="0"/>
                <a:ea typeface="Zilla Slab" pitchFamily="2" charset="0"/>
                <a:cs typeface="Arial" panose="020B0604020202020204" pitchFamily="34" charset="0"/>
              </a:rPr>
              <a:t> church today…</a:t>
            </a:r>
          </a:p>
        </p:txBody>
      </p:sp>
      <p:sp>
        <p:nvSpPr>
          <p:cNvPr id="7" name="TextBox 6">
            <a:extLst>
              <a:ext uri="{FF2B5EF4-FFF2-40B4-BE49-F238E27FC236}">
                <a16:creationId xmlns:a16="http://schemas.microsoft.com/office/drawing/2014/main" id="{BA7D7B1A-8A3C-D9DA-EC38-1F676E0FDB07}"/>
              </a:ext>
            </a:extLst>
          </p:cNvPr>
          <p:cNvSpPr txBox="1"/>
          <p:nvPr/>
        </p:nvSpPr>
        <p:spPr>
          <a:xfrm>
            <a:off x="287137" y="6187997"/>
            <a:ext cx="7247138" cy="584775"/>
          </a:xfrm>
          <a:prstGeom prst="rect">
            <a:avLst/>
          </a:prstGeom>
          <a:noFill/>
        </p:spPr>
        <p:txBody>
          <a:bodyPr wrap="square">
            <a:spAutoFit/>
          </a:bodyPr>
          <a:lstStyle/>
          <a:p>
            <a:r>
              <a:rPr lang="en-GB" sz="3200" b="1" i="1" dirty="0">
                <a:solidFill>
                  <a:srgbClr val="662A16"/>
                </a:solidFill>
                <a:highlight>
                  <a:srgbClr val="FFFF00"/>
                </a:highlight>
                <a:latin typeface="Arial" panose="020B0604020202020204" pitchFamily="34" charset="0"/>
                <a:ea typeface="Zilla Slab" pitchFamily="2" charset="0"/>
                <a:cs typeface="Arial" panose="020B0604020202020204" pitchFamily="34" charset="0"/>
              </a:rPr>
              <a:t>LET’S HAVE SOME MORE OF THAT!</a:t>
            </a:r>
          </a:p>
        </p:txBody>
      </p:sp>
    </p:spTree>
    <p:extLst>
      <p:ext uri="{BB962C8B-B14F-4D97-AF65-F5344CB8AC3E}">
        <p14:creationId xmlns:p14="http://schemas.microsoft.com/office/powerpoint/2010/main" val="3967856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square with a white circle&#10;&#10;Description automatically generated">
            <a:extLst>
              <a:ext uri="{FF2B5EF4-FFF2-40B4-BE49-F238E27FC236}">
                <a16:creationId xmlns:a16="http://schemas.microsoft.com/office/drawing/2014/main" id="{C9653183-4319-41A6-859B-DBE56DCE52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20123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rgbClr val="B2342F"/>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a:t>
            </a:r>
          </a:p>
        </p:txBody>
      </p:sp>
      <p:sp>
        <p:nvSpPr>
          <p:cNvPr id="8" name="TextBox 7">
            <a:extLst>
              <a:ext uri="{FF2B5EF4-FFF2-40B4-BE49-F238E27FC236}">
                <a16:creationId xmlns:a16="http://schemas.microsoft.com/office/drawing/2014/main" id="{B7EF8009-D49B-029C-6592-67FBDBB4A8BC}"/>
              </a:ext>
            </a:extLst>
          </p:cNvPr>
          <p:cNvSpPr txBox="1"/>
          <p:nvPr/>
        </p:nvSpPr>
        <p:spPr>
          <a:xfrm>
            <a:off x="707254" y="3220445"/>
            <a:ext cx="7247138" cy="1938992"/>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Church Foundations: the resurrection of Jesus</a:t>
            </a:r>
          </a:p>
          <a:p>
            <a:r>
              <a:rPr lang="en-GB" sz="4000" dirty="0">
                <a:solidFill>
                  <a:srgbClr val="662A16"/>
                </a:solidFill>
                <a:latin typeface="Arial" panose="020B0604020202020204" pitchFamily="34" charset="0"/>
                <a:ea typeface="Zilla Slab" pitchFamily="2" charset="0"/>
                <a:cs typeface="Arial" panose="020B0604020202020204" pitchFamily="34" charset="0"/>
              </a:rPr>
              <a:t>ACTS 1: 1-5</a:t>
            </a:r>
          </a:p>
        </p:txBody>
      </p:sp>
    </p:spTree>
    <p:extLst>
      <p:ext uri="{BB962C8B-B14F-4D97-AF65-F5344CB8AC3E}">
        <p14:creationId xmlns:p14="http://schemas.microsoft.com/office/powerpoint/2010/main" val="3440882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554545"/>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2. The Acts of the Apostles </a:t>
            </a:r>
          </a:p>
          <a:p>
            <a:pPr algn="ctr"/>
            <a:r>
              <a:rPr lang="en-GB" sz="4000" b="1" dirty="0">
                <a:solidFill>
                  <a:srgbClr val="662A16"/>
                </a:solidFill>
                <a:latin typeface="Arial" panose="020B0604020202020204" pitchFamily="34" charset="0"/>
                <a:ea typeface="Zilla Slab" pitchFamily="2" charset="0"/>
                <a:cs typeface="Arial" panose="020B0604020202020204" pitchFamily="34" charset="0"/>
              </a:rPr>
              <a:t>= </a:t>
            </a:r>
          </a:p>
          <a:p>
            <a:r>
              <a:rPr lang="en-GB" sz="4000" b="1" dirty="0">
                <a:solidFill>
                  <a:schemeClr val="bg1"/>
                </a:solidFill>
                <a:latin typeface="Arial" panose="020B0604020202020204" pitchFamily="34" charset="0"/>
                <a:ea typeface="Zilla Slab" pitchFamily="2" charset="0"/>
                <a:cs typeface="Arial" panose="020B0604020202020204" pitchFamily="34" charset="0"/>
              </a:rPr>
              <a:t>An inspiring, yet realistic, picture of church life…</a:t>
            </a:r>
          </a:p>
        </p:txBody>
      </p:sp>
    </p:spTree>
    <p:extLst>
      <p:ext uri="{BB962C8B-B14F-4D97-AF65-F5344CB8AC3E}">
        <p14:creationId xmlns:p14="http://schemas.microsoft.com/office/powerpoint/2010/main" val="86315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554545"/>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3. The Acts of the Apostles… </a:t>
            </a:r>
          </a:p>
          <a:p>
            <a:r>
              <a:rPr lang="en-GB" sz="4000" b="1" dirty="0">
                <a:solidFill>
                  <a:schemeClr val="bg1"/>
                </a:solidFill>
                <a:latin typeface="Arial" panose="020B0604020202020204" pitchFamily="34" charset="0"/>
                <a:ea typeface="Zilla Slab" pitchFamily="2" charset="0"/>
                <a:cs typeface="Arial" panose="020B0604020202020204" pitchFamily="34" charset="0"/>
              </a:rPr>
              <a:t>…reveals the potential of the church when it is guided and powered by the Holy Spirit…</a:t>
            </a:r>
          </a:p>
        </p:txBody>
      </p:sp>
    </p:spTree>
    <p:extLst>
      <p:ext uri="{BB962C8B-B14F-4D97-AF65-F5344CB8AC3E}">
        <p14:creationId xmlns:p14="http://schemas.microsoft.com/office/powerpoint/2010/main" val="22950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493812"/>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he presented himself to them and gave many convincing proofs that he was alive.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wait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Holy Spirit.”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145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493812"/>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Theophilus</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he presented himself to them and gave many convincing proofs that he was alive.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wait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Holy Spirit.”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338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1938992"/>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1. Jesus Christ (life, death and resurrection) is the foundation of the church</a:t>
            </a:r>
            <a:endParaRPr lang="en-GB" sz="4000" b="1" dirty="0">
              <a:solidFill>
                <a:schemeClr val="bg1"/>
              </a:solidFill>
              <a:latin typeface="Arial" panose="020B0604020202020204" pitchFamily="34" charset="0"/>
              <a:ea typeface="Zilla Slab" pitchFamily="2" charset="0"/>
              <a:cs typeface="Arial" panose="020B0604020202020204" pitchFamily="34" charset="0"/>
            </a:endParaRPr>
          </a:p>
        </p:txBody>
      </p:sp>
    </p:spTree>
    <p:extLst>
      <p:ext uri="{BB962C8B-B14F-4D97-AF65-F5344CB8AC3E}">
        <p14:creationId xmlns:p14="http://schemas.microsoft.com/office/powerpoint/2010/main" val="82915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493812"/>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the day he was taken up to heaven</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his suffering</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he presented himself to them and gave many convincing proofs that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he was alive</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He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appeared</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to them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over a period of forty days and spoke about the kingdom of God</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wait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Holy Spirit.”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9380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0260C1A-441F-CBA8-A360-74522141C896}"/>
              </a:ext>
            </a:extLst>
          </p:cNvPr>
          <p:cNvSpPr txBox="1"/>
          <p:nvPr/>
        </p:nvSpPr>
        <p:spPr>
          <a:xfrm>
            <a:off x="259579" y="115163"/>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3B2D7525-6209-1BE9-EE36-3CAE915D8015}"/>
              </a:ext>
            </a:extLst>
          </p:cNvPr>
          <p:cNvSpPr txBox="1"/>
          <p:nvPr/>
        </p:nvSpPr>
        <p:spPr>
          <a:xfrm>
            <a:off x="259579" y="908774"/>
            <a:ext cx="8493896" cy="5493812"/>
          </a:xfrm>
          <a:prstGeom prst="rect">
            <a:avLst/>
          </a:prstGeom>
          <a:noFill/>
        </p:spPr>
        <p:txBody>
          <a:bodyPr wrap="square" rtlCol="0">
            <a:spAutoFit/>
          </a:bodyPr>
          <a:lstStyle/>
          <a:p>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my former book, Theophilus, I wrote about all that Jesus began to do and to teach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until the day he was taken up to heaven, after giving instructions through the Holy Spirit to the apostles he had chosen.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After his suffering,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he</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presented himself to them and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gave many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convincing proofs </a:t>
            </a:r>
            <a:r>
              <a:rPr lang="en-GB" sz="2700"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that he was </a:t>
            </a:r>
            <a:r>
              <a:rPr lang="en-GB" sz="2700" b="1" u="sng" dirty="0">
                <a:solidFill>
                  <a:srgbClr val="662A16"/>
                </a:solidFill>
                <a:effectLst/>
                <a:latin typeface="Arial" panose="020B0604020202020204" pitchFamily="34" charset="0"/>
                <a:ea typeface="Calibri" panose="020F0502020204030204" pitchFamily="34" charset="0"/>
                <a:cs typeface="Times New Roman" panose="02020603050405020304" pitchFamily="18" charset="0"/>
              </a:rPr>
              <a:t>alive</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He appeared to them over a period of forty days and spoke about the kingdom of God.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4 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On one occasion, while he was eating with them, he gave them this command: “Do not leave Jerusalem, but wait for the gift my Father promised, which you have heard me speak about. </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5 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 John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but in a few days you will be baptized with</a:t>
            </a:r>
            <a:r>
              <a:rPr lang="en-GB" sz="27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GB" sz="27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Holy Spirit.”</a:t>
            </a:r>
            <a:endParaRPr lang="en-GB"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6480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tack of books and leaves&#10;&#10;Description automatically generated">
            <a:extLst>
              <a:ext uri="{FF2B5EF4-FFF2-40B4-BE49-F238E27FC236}">
                <a16:creationId xmlns:a16="http://schemas.microsoft.com/office/drawing/2014/main" id="{B48C4639-60D5-AFD3-E925-47496644B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8BC778-8C28-DAF1-0783-4B7E2BB9A6C7}"/>
              </a:ext>
            </a:extLst>
          </p:cNvPr>
          <p:cNvSpPr>
            <a:spLocks noGrp="1"/>
          </p:cNvSpPr>
          <p:nvPr>
            <p:ph type="ctrTitle"/>
          </p:nvPr>
        </p:nvSpPr>
        <p:spPr>
          <a:xfrm>
            <a:off x="707254" y="1698563"/>
            <a:ext cx="10777491" cy="1416652"/>
          </a:xfrm>
        </p:spPr>
        <p:txBody>
          <a:bodyPr>
            <a:noAutofit/>
          </a:bodyPr>
          <a:lstStyle/>
          <a:p>
            <a:pPr algn="l"/>
            <a:r>
              <a:rPr lang="en-GB" sz="7200" b="1" dirty="0">
                <a:solidFill>
                  <a:schemeClr val="bg1"/>
                </a:solidFill>
                <a:latin typeface="Arial" panose="020B0604020202020204" pitchFamily="34" charset="0"/>
                <a:cs typeface="Arial" panose="020B0604020202020204" pitchFamily="34" charset="0"/>
              </a:rPr>
              <a:t>Learning from the Early Church</a:t>
            </a:r>
          </a:p>
        </p:txBody>
      </p:sp>
      <p:sp>
        <p:nvSpPr>
          <p:cNvPr id="6" name="TextBox 5">
            <a:extLst>
              <a:ext uri="{FF2B5EF4-FFF2-40B4-BE49-F238E27FC236}">
                <a16:creationId xmlns:a16="http://schemas.microsoft.com/office/drawing/2014/main" id="{80260C1A-441F-CBA8-A360-74522141C896}"/>
              </a:ext>
            </a:extLst>
          </p:cNvPr>
          <p:cNvSpPr txBox="1"/>
          <p:nvPr/>
        </p:nvSpPr>
        <p:spPr>
          <a:xfrm>
            <a:off x="707254" y="376669"/>
            <a:ext cx="3906174" cy="707886"/>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ACTS 1:1-5</a:t>
            </a:r>
          </a:p>
        </p:txBody>
      </p:sp>
      <p:sp>
        <p:nvSpPr>
          <p:cNvPr id="3" name="TextBox 2">
            <a:extLst>
              <a:ext uri="{FF2B5EF4-FFF2-40B4-BE49-F238E27FC236}">
                <a16:creationId xmlns:a16="http://schemas.microsoft.com/office/drawing/2014/main" id="{7E7D2FB4-AFBE-E5D3-55AF-240E169BE50A}"/>
              </a:ext>
            </a:extLst>
          </p:cNvPr>
          <p:cNvSpPr txBox="1"/>
          <p:nvPr/>
        </p:nvSpPr>
        <p:spPr>
          <a:xfrm>
            <a:off x="707254" y="3220445"/>
            <a:ext cx="7247138" cy="2554545"/>
          </a:xfrm>
          <a:prstGeom prst="rect">
            <a:avLst/>
          </a:prstGeom>
          <a:noFill/>
        </p:spPr>
        <p:txBody>
          <a:bodyPr wrap="square" rtlCol="0">
            <a:spAutoFit/>
          </a:bodyPr>
          <a:lstStyle/>
          <a:p>
            <a:r>
              <a:rPr lang="en-GB" sz="4000" b="1" dirty="0">
                <a:solidFill>
                  <a:srgbClr val="662A16"/>
                </a:solidFill>
                <a:latin typeface="Arial" panose="020B0604020202020204" pitchFamily="34" charset="0"/>
                <a:ea typeface="Zilla Slab" pitchFamily="2" charset="0"/>
                <a:cs typeface="Arial" panose="020B0604020202020204" pitchFamily="34" charset="0"/>
              </a:rPr>
              <a:t>2. The Holy Spirit is promised, present and powerfully at work in the church</a:t>
            </a:r>
            <a:endParaRPr lang="en-GB" sz="4000" b="1" dirty="0">
              <a:solidFill>
                <a:schemeClr val="bg1"/>
              </a:solidFill>
              <a:latin typeface="Arial" panose="020B0604020202020204" pitchFamily="34" charset="0"/>
              <a:ea typeface="Zilla Slab" pitchFamily="2" charset="0"/>
              <a:cs typeface="Arial" panose="020B0604020202020204" pitchFamily="34" charset="0"/>
            </a:endParaRPr>
          </a:p>
        </p:txBody>
      </p:sp>
    </p:spTree>
    <p:extLst>
      <p:ext uri="{BB962C8B-B14F-4D97-AF65-F5344CB8AC3E}">
        <p14:creationId xmlns:p14="http://schemas.microsoft.com/office/powerpoint/2010/main" val="207841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1418</Words>
  <Application>Microsoft Office PowerPoint</Application>
  <PresentationFormat>Widescreen</PresentationFormat>
  <Paragraphs>54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Learning from the Early Church</vt:lpstr>
      <vt:lpstr>Learning from the Early Church</vt:lpstr>
      <vt:lpstr>Learning from the Early Church</vt:lpstr>
      <vt:lpstr>PowerPoint Presentation</vt:lpstr>
      <vt:lpstr>PowerPoint Presentation</vt:lpstr>
      <vt:lpstr>Learning from the Early Church</vt:lpstr>
      <vt:lpstr>PowerPoint Presentation</vt:lpstr>
      <vt:lpstr>PowerPoint Presentation</vt:lpstr>
      <vt:lpstr>Learning from the Early Church</vt:lpstr>
      <vt:lpstr>PowerPoint Presentation</vt:lpstr>
      <vt:lpstr>PowerPoint Presentation</vt:lpstr>
      <vt:lpstr>PowerPoint Presentation</vt:lpstr>
      <vt:lpstr>PowerPoint Presentation</vt:lpstr>
      <vt:lpstr>Learning from the Early Church</vt:lpstr>
      <vt:lpstr>Learning from the Early Church</vt:lpstr>
      <vt:lpstr>Learning from the Early Church</vt:lpstr>
      <vt:lpstr>Learning from the Early Church</vt:lpstr>
      <vt:lpstr>PowerPoint Presentation</vt:lpstr>
      <vt:lpstr>Learning from the Early Church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from the Early Church</dc:title>
  <dc:creator>Andy Farmilo</dc:creator>
  <cp:lastModifiedBy>Robert Bishop</cp:lastModifiedBy>
  <cp:revision>9</cp:revision>
  <dcterms:created xsi:type="dcterms:W3CDTF">2023-08-28T09:08:19Z</dcterms:created>
  <dcterms:modified xsi:type="dcterms:W3CDTF">2023-09-04T16:00:12Z</dcterms:modified>
</cp:coreProperties>
</file>