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7" r:id="rId5"/>
    <p:sldId id="268" r:id="rId6"/>
    <p:sldId id="269" r:id="rId7"/>
    <p:sldId id="270" r:id="rId8"/>
    <p:sldId id="271" r:id="rId9"/>
    <p:sldId id="272" r:id="rId10"/>
    <p:sldId id="27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64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0" d="100"/>
          <a:sy n="60" d="100"/>
        </p:scale>
        <p:origin x="1550" y="5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nter, A" userId="13ee9579-ebeb-40fa-840b-7a063d52a4ef" providerId="ADAL" clId="{BB64D2A7-2318-481A-A725-289FF586412C}"/>
    <pc:docChg chg="modSld">
      <pc:chgData name="Winter, A" userId="13ee9579-ebeb-40fa-840b-7a063d52a4ef" providerId="ADAL" clId="{BB64D2A7-2318-481A-A725-289FF586412C}" dt="2023-10-21T09:57:40.583" v="1" actId="207"/>
      <pc:docMkLst>
        <pc:docMk/>
      </pc:docMkLst>
      <pc:sldChg chg="modSp mod">
        <pc:chgData name="Winter, A" userId="13ee9579-ebeb-40fa-840b-7a063d52a4ef" providerId="ADAL" clId="{BB64D2A7-2318-481A-A725-289FF586412C}" dt="2023-10-21T09:57:40.583" v="1" actId="207"/>
        <pc:sldMkLst>
          <pc:docMk/>
          <pc:sldMk cId="1750067558" sldId="256"/>
        </pc:sldMkLst>
        <pc:spChg chg="mod">
          <ac:chgData name="Winter, A" userId="13ee9579-ebeb-40fa-840b-7a063d52a4ef" providerId="ADAL" clId="{BB64D2A7-2318-481A-A725-289FF586412C}" dt="2023-10-21T09:57:40.583" v="1" actId="207"/>
          <ac:spMkLst>
            <pc:docMk/>
            <pc:sldMk cId="1750067558" sldId="256"/>
            <ac:spMk id="2" creationId="{82570B2E-AA90-BA8A-D2F9-0B9CD4BF69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4A61E-9C06-07CC-08F3-79C838F02E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7C4B1A-7BFC-DD54-8E62-AFFC7EA05E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DC7D932-C239-6130-7F34-A8E2344298F0}"/>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5" name="Footer Placeholder 4">
            <a:extLst>
              <a:ext uri="{FF2B5EF4-FFF2-40B4-BE49-F238E27FC236}">
                <a16:creationId xmlns:a16="http://schemas.microsoft.com/office/drawing/2014/main" id="{9651FF2C-BAC3-61F5-F689-6347548C80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A8BB23-8B9B-D782-8EFE-67B3CC15473C}"/>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152873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47DA7-1630-F2E1-6637-F50D601B9A0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0659E7-8F6E-7077-8101-631EF3510B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915152-E161-33AB-129B-F71FBB4A3CD8}"/>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5" name="Footer Placeholder 4">
            <a:extLst>
              <a:ext uri="{FF2B5EF4-FFF2-40B4-BE49-F238E27FC236}">
                <a16:creationId xmlns:a16="http://schemas.microsoft.com/office/drawing/2014/main" id="{23E5AC29-6BD1-12DB-E108-01D274F3EF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1C3D6-81E5-A00C-84A2-6700F5DF6706}"/>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3660281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F6FC49-7F07-EF96-B5EB-2AC4A5D8F7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A59BB9F-F0D1-71B0-BB57-78D9B6D2A7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09BC61-D8D8-0619-6319-261C32399F8D}"/>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5" name="Footer Placeholder 4">
            <a:extLst>
              <a:ext uri="{FF2B5EF4-FFF2-40B4-BE49-F238E27FC236}">
                <a16:creationId xmlns:a16="http://schemas.microsoft.com/office/drawing/2014/main" id="{E1E467F0-D180-40B5-67F3-BF9925B3BB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BC15B-9CF5-38F6-8769-B4E85A1D3D26}"/>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776525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C910C-052E-74D7-D623-7D1410E2E39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46584C-6E41-3801-7353-3EA06111E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47B5A-063D-DB80-89D5-6FF05CC437FA}"/>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5" name="Footer Placeholder 4">
            <a:extLst>
              <a:ext uri="{FF2B5EF4-FFF2-40B4-BE49-F238E27FC236}">
                <a16:creationId xmlns:a16="http://schemas.microsoft.com/office/drawing/2014/main" id="{845BDB98-36AA-D13E-B389-8E473BFD2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5AC685-D39C-A80F-B7FC-17A3CBF0B2A0}"/>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84594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FD7FC-D108-2E02-B3B1-BD9CAEB0E3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8ECDC2-090D-58C6-24A6-F5A1E4DB3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276163-394F-9DD2-055F-CA065E7E6DFA}"/>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5" name="Footer Placeholder 4">
            <a:extLst>
              <a:ext uri="{FF2B5EF4-FFF2-40B4-BE49-F238E27FC236}">
                <a16:creationId xmlns:a16="http://schemas.microsoft.com/office/drawing/2014/main" id="{D30F462A-D499-FF97-0CA5-2042ED1237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737E96-712B-64E9-3140-70DFF5BD916E}"/>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1533085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A8F51-962E-DDE8-BAC4-AD3326E1B66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D30C5F-21B2-90BB-66CB-748E908347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2C0CF8-83B0-D770-AF1A-61CFBAB23F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4E72155-795F-4F3E-5BD0-B5411F39B9D7}"/>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6" name="Footer Placeholder 5">
            <a:extLst>
              <a:ext uri="{FF2B5EF4-FFF2-40B4-BE49-F238E27FC236}">
                <a16:creationId xmlns:a16="http://schemas.microsoft.com/office/drawing/2014/main" id="{B6B2E27E-B2CC-6EB7-DD2D-D6281145FD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B5CDEA-C4B4-BC95-2645-743865288B28}"/>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148685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CC960-CE0F-5D06-1EF0-C65B8B7C257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9CE6C1C-A182-B8E1-5C7D-04559E22FB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6B5DB6-20B7-7189-0964-5245252E16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2E21729-04AE-023E-7B72-A647CFEB62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DAF27-4828-741F-86A2-AE3DD0D321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E7BC212-91A6-E626-2D9E-290E2FE598CD}"/>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8" name="Footer Placeholder 7">
            <a:extLst>
              <a:ext uri="{FF2B5EF4-FFF2-40B4-BE49-F238E27FC236}">
                <a16:creationId xmlns:a16="http://schemas.microsoft.com/office/drawing/2014/main" id="{52EA0CC7-9BD7-6B85-D4A5-4C3EDB6AD18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63775B4-CBFF-2F53-F596-D60EB654C040}"/>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2383662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82DD1-838F-0A04-2FE3-722EADBDF6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319EF69-15D9-1BA5-F50D-3457664E4CFD}"/>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4" name="Footer Placeholder 3">
            <a:extLst>
              <a:ext uri="{FF2B5EF4-FFF2-40B4-BE49-F238E27FC236}">
                <a16:creationId xmlns:a16="http://schemas.microsoft.com/office/drawing/2014/main" id="{62E37D7E-22EA-0062-5BFD-93A82DC1CC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1A279E-222C-75C9-B518-5100222EC9A1}"/>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4224188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70582D-B01B-8439-A4BB-C94FC3B054B2}"/>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3" name="Footer Placeholder 2">
            <a:extLst>
              <a:ext uri="{FF2B5EF4-FFF2-40B4-BE49-F238E27FC236}">
                <a16:creationId xmlns:a16="http://schemas.microsoft.com/office/drawing/2014/main" id="{AF26C8C8-5A2C-C4EB-9996-5006C62E78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15C0282-F176-385E-6BE3-A0CEE5BD412B}"/>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2004252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C39FF-CAEA-526B-8A39-DF6EC79D51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337FFF-349C-5E88-8B51-E1B2581F2F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2DD8D-298D-BB15-DE32-AF5C43E426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7C216-2D31-B0AF-BFC0-63325950DFFC}"/>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6" name="Footer Placeholder 5">
            <a:extLst>
              <a:ext uri="{FF2B5EF4-FFF2-40B4-BE49-F238E27FC236}">
                <a16:creationId xmlns:a16="http://schemas.microsoft.com/office/drawing/2014/main" id="{CCD5C9ED-D805-DBD1-4F89-6E384CA544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7193DDF-1938-F852-4ED9-62E650E7FEA2}"/>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1520584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30DE7-4DB0-41FD-02C8-97EF7B719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63764F5-4287-9392-FCCA-BB0FD205B4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A0C6FE-F650-0203-E314-AC3F1D8042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AF5E0-BDD8-DC18-B9C7-95C62B330595}"/>
              </a:ext>
            </a:extLst>
          </p:cNvPr>
          <p:cNvSpPr>
            <a:spLocks noGrp="1"/>
          </p:cNvSpPr>
          <p:nvPr>
            <p:ph type="dt" sz="half" idx="10"/>
          </p:nvPr>
        </p:nvSpPr>
        <p:spPr/>
        <p:txBody>
          <a:bodyPr/>
          <a:lstStyle/>
          <a:p>
            <a:fld id="{4CD25974-3537-47B9-9C3F-CD46F3E0196B}" type="datetimeFigureOut">
              <a:rPr lang="en-GB" smtClean="0"/>
              <a:t>21/10/2023</a:t>
            </a:fld>
            <a:endParaRPr lang="en-GB"/>
          </a:p>
        </p:txBody>
      </p:sp>
      <p:sp>
        <p:nvSpPr>
          <p:cNvPr id="6" name="Footer Placeholder 5">
            <a:extLst>
              <a:ext uri="{FF2B5EF4-FFF2-40B4-BE49-F238E27FC236}">
                <a16:creationId xmlns:a16="http://schemas.microsoft.com/office/drawing/2014/main" id="{D06242B4-4F3D-1A07-991C-2E974AEBA5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E44F4D-805E-9537-552D-DB28EA66DBC9}"/>
              </a:ext>
            </a:extLst>
          </p:cNvPr>
          <p:cNvSpPr>
            <a:spLocks noGrp="1"/>
          </p:cNvSpPr>
          <p:nvPr>
            <p:ph type="sldNum" sz="quarter" idx="12"/>
          </p:nvPr>
        </p:nvSpPr>
        <p:spPr/>
        <p:txBody>
          <a:bodyPr/>
          <a:lstStyle/>
          <a:p>
            <a:fld id="{DC3FB39C-77D4-46CC-A590-D4AA4B96DDFF}" type="slidenum">
              <a:rPr lang="en-GB" smtClean="0"/>
              <a:t>‹#›</a:t>
            </a:fld>
            <a:endParaRPr lang="en-GB"/>
          </a:p>
        </p:txBody>
      </p:sp>
    </p:spTree>
    <p:extLst>
      <p:ext uri="{BB962C8B-B14F-4D97-AF65-F5344CB8AC3E}">
        <p14:creationId xmlns:p14="http://schemas.microsoft.com/office/powerpoint/2010/main" val="235818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CBADA-8615-E803-4657-4A328500BE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BC884-5F4E-3615-C31F-7BFED0A31F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3AE0BB-3969-3A37-1855-8BA0D77F41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25974-3537-47B9-9C3F-CD46F3E0196B}" type="datetimeFigureOut">
              <a:rPr lang="en-GB" smtClean="0"/>
              <a:t>21/10/2023</a:t>
            </a:fld>
            <a:endParaRPr lang="en-GB"/>
          </a:p>
        </p:txBody>
      </p:sp>
      <p:sp>
        <p:nvSpPr>
          <p:cNvPr id="5" name="Footer Placeholder 4">
            <a:extLst>
              <a:ext uri="{FF2B5EF4-FFF2-40B4-BE49-F238E27FC236}">
                <a16:creationId xmlns:a16="http://schemas.microsoft.com/office/drawing/2014/main" id="{5321126A-9700-99D9-C546-231BFFCB62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CB39616-8355-6A68-5531-5954091B6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3FB39C-77D4-46CC-A590-D4AA4B96DDFF}" type="slidenum">
              <a:rPr lang="en-GB" smtClean="0"/>
              <a:t>‹#›</a:t>
            </a:fld>
            <a:endParaRPr lang="en-GB"/>
          </a:p>
        </p:txBody>
      </p:sp>
    </p:spTree>
    <p:extLst>
      <p:ext uri="{BB962C8B-B14F-4D97-AF65-F5344CB8AC3E}">
        <p14:creationId xmlns:p14="http://schemas.microsoft.com/office/powerpoint/2010/main" val="1747929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9474F6-700F-64C5-7501-0E3A4589614E}"/>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rcRect b="7289"/>
          <a:stretch/>
        </p:blipFill>
        <p:spPr>
          <a:xfrm>
            <a:off x="0" y="-12732"/>
            <a:ext cx="12192000" cy="6870732"/>
          </a:xfrm>
          <a:prstGeom prst="rect">
            <a:avLst/>
          </a:prstGeom>
        </p:spPr>
      </p:pic>
      <p:sp>
        <p:nvSpPr>
          <p:cNvPr id="2" name="Title 1">
            <a:extLst>
              <a:ext uri="{FF2B5EF4-FFF2-40B4-BE49-F238E27FC236}">
                <a16:creationId xmlns:a16="http://schemas.microsoft.com/office/drawing/2014/main" id="{82570B2E-AA90-BA8A-D2F9-0B9CD4BF69F9}"/>
              </a:ext>
            </a:extLst>
          </p:cNvPr>
          <p:cNvSpPr>
            <a:spLocks noGrp="1"/>
          </p:cNvSpPr>
          <p:nvPr>
            <p:ph type="ctrTitle"/>
          </p:nvPr>
        </p:nvSpPr>
        <p:spPr>
          <a:xfrm>
            <a:off x="1524000" y="159837"/>
            <a:ext cx="9144000" cy="1655762"/>
          </a:xfrm>
          <a:solidFill>
            <a:srgbClr val="796463">
              <a:alpha val="27059"/>
            </a:srgbClr>
          </a:solidFill>
        </p:spPr>
        <p:txBody>
          <a:bodyPr>
            <a:normAutofit fontScale="90000"/>
          </a:bodyPr>
          <a:lstStyle/>
          <a:p>
            <a:r>
              <a:rPr lang="en-GB" sz="11500" b="1" dirty="0">
                <a:solidFill>
                  <a:srgbClr val="002060"/>
                </a:solidFill>
                <a:effectLst>
                  <a:outerShdw blurRad="38100" dist="38100" dir="2700000" algn="tl">
                    <a:srgbClr val="000000">
                      <a:alpha val="43137"/>
                    </a:srgbClr>
                  </a:outerShdw>
                </a:effectLst>
                <a:latin typeface="Gill Sans MT" panose="020B0502020104020203" pitchFamily="34" charset="0"/>
              </a:rPr>
              <a:t>Church </a:t>
            </a:r>
            <a:endParaRPr lang="en-GB" b="1" dirty="0">
              <a:solidFill>
                <a:srgbClr val="002060"/>
              </a:solidFill>
              <a:effectLst>
                <a:outerShdw blurRad="38100" dist="38100" dir="2700000" algn="tl">
                  <a:srgbClr val="000000">
                    <a:alpha val="43137"/>
                  </a:srgbClr>
                </a:outerShdw>
              </a:effectLst>
              <a:latin typeface="Gill Sans MT" panose="020B0502020104020203" pitchFamily="34" charset="0"/>
            </a:endParaRPr>
          </a:p>
        </p:txBody>
      </p:sp>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524000" y="3419978"/>
            <a:ext cx="9144000" cy="1655762"/>
          </a:xfrm>
        </p:spPr>
        <p:txBody>
          <a:bodyPr>
            <a:normAutofit lnSpcReduction="10000"/>
          </a:bodyPr>
          <a:lstStyle/>
          <a:p>
            <a:r>
              <a:rPr lang="en-GB" sz="6000" b="1" dirty="0">
                <a:solidFill>
                  <a:schemeClr val="bg1"/>
                </a:solidFill>
                <a:latin typeface="Gill Sans MT" panose="020B0502020104020203" pitchFamily="34" charset="0"/>
              </a:rPr>
              <a:t>Living a new life together in Christ</a:t>
            </a:r>
            <a:endParaRPr lang="en-GB" dirty="0">
              <a:solidFill>
                <a:schemeClr val="bg1"/>
              </a:solidFill>
            </a:endParaRPr>
          </a:p>
        </p:txBody>
      </p:sp>
    </p:spTree>
    <p:extLst>
      <p:ext uri="{BB962C8B-B14F-4D97-AF65-F5344CB8AC3E}">
        <p14:creationId xmlns:p14="http://schemas.microsoft.com/office/powerpoint/2010/main" val="1750067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736600" y="2201224"/>
            <a:ext cx="10579100" cy="3589975"/>
          </a:xfrm>
        </p:spPr>
        <p:txBody>
          <a:bodyPr>
            <a:normAutofit lnSpcReduction="10000"/>
          </a:bodyPr>
          <a:lstStyle/>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Every day they continued to meet together in the temple courts. They broke bread in their homes and ate together with glad and sincere hearts, praising God and enjoying the favour of all the people. </a:t>
            </a:r>
            <a:endParaRPr lang="en-GB" sz="4400" i="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0" y="235804"/>
            <a:ext cx="11632407" cy="1661993"/>
          </a:xfrm>
          <a:prstGeom prst="rect">
            <a:avLst/>
          </a:prstGeom>
          <a:noFill/>
        </p:spPr>
        <p:txBody>
          <a:bodyPr wrap="square">
            <a:spAutoFit/>
          </a:bodyPr>
          <a:lstStyle/>
          <a:p>
            <a:pPr algn="r"/>
            <a:r>
              <a:rPr lang="en-GB" sz="54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Met in the Temple and their homes </a:t>
            </a: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v46-47</a:t>
            </a:r>
            <a:endParaRPr lang="en-GB" sz="4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4287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336884" y="480375"/>
            <a:ext cx="11229474" cy="5760004"/>
          </a:xfrm>
        </p:spPr>
        <p:txBody>
          <a:bodyPr>
            <a:normAutofit/>
          </a:bodyPr>
          <a:lstStyle/>
          <a:p>
            <a:pPr>
              <a:lnSpc>
                <a:spcPct val="107000"/>
              </a:lnSpc>
              <a:spcAft>
                <a:spcPts val="800"/>
              </a:spcAft>
            </a:pPr>
            <a:r>
              <a:rPr lang="en-GB" sz="6000" b="1" kern="100" dirty="0">
                <a:effectLst/>
                <a:latin typeface="Gill Sans MT" panose="020B0502020104020203" pitchFamily="34" charset="0"/>
                <a:ea typeface="Calibri" panose="020F0502020204030204" pitchFamily="34" charset="0"/>
                <a:cs typeface="Calibri" panose="020F0502020204030204" pitchFamily="34" charset="0"/>
              </a:rPr>
              <a:t> </a:t>
            </a:r>
            <a:r>
              <a:rPr lang="en-GB" sz="6000" b="1"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God continues to save </a:t>
            </a:r>
            <a:r>
              <a:rPr lang="en-GB" sz="4800" b="1"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a:t>
            </a: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47 </a:t>
            </a:r>
            <a:endParaRPr lang="en-GB" sz="4000"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endParaRPr>
          </a:p>
          <a:p>
            <a:pPr>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…and the Lord added to their number daily </a:t>
            </a:r>
          </a:p>
          <a:p>
            <a:pPr>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those who were being saved. </a:t>
            </a:r>
            <a:endParaRPr lang="en-GB" sz="4400" i="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891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978568" y="2370138"/>
            <a:ext cx="10234863" cy="3071478"/>
          </a:xfrm>
        </p:spPr>
        <p:txBody>
          <a:bodyPr>
            <a:normAutofit/>
          </a:bodyPr>
          <a:lstStyle/>
          <a:p>
            <a:pPr algn="l"/>
            <a:r>
              <a:rPr lang="en-GB" sz="6000" b="1" dirty="0">
                <a:solidFill>
                  <a:schemeClr val="bg1"/>
                </a:solidFill>
                <a:effectLst>
                  <a:outerShdw blurRad="38100" dist="38100" dir="2700000" algn="tl">
                    <a:srgbClr val="000000">
                      <a:alpha val="43137"/>
                    </a:srgbClr>
                  </a:outerShdw>
                </a:effectLst>
                <a:latin typeface="Gill Sans MT" panose="020B0502020104020203" pitchFamily="34" charset="0"/>
              </a:rPr>
              <a:t>Gospel</a:t>
            </a:r>
          </a:p>
          <a:p>
            <a:r>
              <a:rPr lang="en-GB" sz="6000" b="1" dirty="0">
                <a:solidFill>
                  <a:schemeClr val="bg1"/>
                </a:solidFill>
                <a:effectLst>
                  <a:outerShdw blurRad="38100" dist="38100" dir="2700000" algn="tl">
                    <a:srgbClr val="000000">
                      <a:alpha val="43137"/>
                    </a:srgbClr>
                  </a:outerShdw>
                </a:effectLst>
                <a:latin typeface="Gill Sans MT" panose="020B0502020104020203" pitchFamily="34" charset="0"/>
              </a:rPr>
              <a:t>Gathering</a:t>
            </a:r>
          </a:p>
          <a:p>
            <a:pPr algn="r"/>
            <a:r>
              <a:rPr lang="en-GB" sz="6000" b="1" dirty="0">
                <a:solidFill>
                  <a:schemeClr val="bg1"/>
                </a:solidFill>
                <a:effectLst>
                  <a:outerShdw blurRad="38100" dist="38100" dir="2700000" algn="tl">
                    <a:srgbClr val="000000">
                      <a:alpha val="43137"/>
                    </a:srgbClr>
                  </a:outerShdw>
                </a:effectLst>
                <a:latin typeface="Gill Sans MT" panose="020B0502020104020203" pitchFamily="34" charset="0"/>
              </a:rPr>
              <a:t>						Growing</a:t>
            </a:r>
          </a:p>
          <a:p>
            <a:pPr algn="l"/>
            <a:endParaRPr lang="en-GB" dirty="0"/>
          </a:p>
        </p:txBody>
      </p:sp>
    </p:spTree>
    <p:extLst>
      <p:ext uri="{BB962C8B-B14F-4D97-AF65-F5344CB8AC3E}">
        <p14:creationId xmlns:p14="http://schemas.microsoft.com/office/powerpoint/2010/main" val="2297050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609724" y="2442525"/>
            <a:ext cx="10582275" cy="3071478"/>
          </a:xfrm>
        </p:spPr>
        <p:txBody>
          <a:bodyPr>
            <a:normAutofit/>
          </a:bodyPr>
          <a:lstStyle/>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They devoted themselves to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 apostles’ teaching and to fellowship,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the breaking of bread and to prayer. </a:t>
            </a:r>
            <a:endParaRPr lang="en-GB" sz="4400" kern="100" dirty="0">
              <a:solidFill>
                <a:schemeClr val="bg1"/>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1870531" cy="830997"/>
          </a:xfrm>
          <a:prstGeom prst="rect">
            <a:avLst/>
          </a:prstGeom>
          <a:noFill/>
        </p:spPr>
        <p:txBody>
          <a:bodyPr wrap="square">
            <a:spAutoFit/>
          </a:bodyPr>
          <a:lstStyle/>
          <a:p>
            <a:pPr algn="ct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They focused on and lived for Jesus </a:t>
            </a:r>
            <a:r>
              <a:rPr lang="en-GB" sz="36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v42</a:t>
            </a:r>
            <a:endParaRPr lang="en-GB" sz="4400" dirty="0"/>
          </a:p>
        </p:txBody>
      </p:sp>
    </p:spTree>
    <p:extLst>
      <p:ext uri="{BB962C8B-B14F-4D97-AF65-F5344CB8AC3E}">
        <p14:creationId xmlns:p14="http://schemas.microsoft.com/office/powerpoint/2010/main" val="103254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609724" y="2442525"/>
            <a:ext cx="10582275" cy="3071478"/>
          </a:xfrm>
        </p:spPr>
        <p:txBody>
          <a:bodyPr>
            <a:normAutofit/>
          </a:bodyPr>
          <a:lstStyle/>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They devoted themselves to </a:t>
            </a:r>
          </a:p>
          <a:p>
            <a:pPr algn="just">
              <a:lnSpc>
                <a:spcPct val="107000"/>
              </a:lnSpc>
              <a:spcAft>
                <a:spcPts val="800"/>
              </a:spcAft>
            </a:pPr>
            <a:r>
              <a:rPr lang="en-GB" sz="4400" i="1" kern="0" dirty="0">
                <a:solidFill>
                  <a:srgbClr val="FFC000"/>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 apostles’ teaching </a:t>
            </a: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and to fellowship,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the breaking of bread and to prayer. </a:t>
            </a:r>
            <a:endParaRPr lang="en-GB" sz="4400" kern="100" dirty="0">
              <a:solidFill>
                <a:schemeClr val="bg1"/>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1870531" cy="830997"/>
          </a:xfrm>
          <a:prstGeom prst="rect">
            <a:avLst/>
          </a:prstGeom>
          <a:noFill/>
        </p:spPr>
        <p:txBody>
          <a:bodyPr wrap="square">
            <a:spAutoFit/>
          </a:bodyPr>
          <a:lstStyle/>
          <a:p>
            <a:pPr algn="ct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They focused on and lived for Jesus </a:t>
            </a:r>
            <a:r>
              <a:rPr lang="en-GB" sz="36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v42</a:t>
            </a:r>
            <a:endParaRPr lang="en-GB" sz="4400" dirty="0"/>
          </a:p>
        </p:txBody>
      </p:sp>
    </p:spTree>
    <p:extLst>
      <p:ext uri="{BB962C8B-B14F-4D97-AF65-F5344CB8AC3E}">
        <p14:creationId xmlns:p14="http://schemas.microsoft.com/office/powerpoint/2010/main" val="399865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609724" y="2442525"/>
            <a:ext cx="10582275" cy="3071478"/>
          </a:xfrm>
        </p:spPr>
        <p:txBody>
          <a:bodyPr>
            <a:normAutofit/>
          </a:bodyPr>
          <a:lstStyle/>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They devoted themselves to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 apostles’ teaching and </a:t>
            </a:r>
            <a:r>
              <a:rPr lang="en-GB" sz="4400" i="1" kern="0" dirty="0">
                <a:solidFill>
                  <a:srgbClr val="FFC000"/>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fellowship,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the breaking of bread and to prayer. </a:t>
            </a:r>
            <a:endParaRPr lang="en-GB" sz="4400" kern="100" dirty="0">
              <a:solidFill>
                <a:schemeClr val="bg1"/>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1870531" cy="830997"/>
          </a:xfrm>
          <a:prstGeom prst="rect">
            <a:avLst/>
          </a:prstGeom>
          <a:noFill/>
        </p:spPr>
        <p:txBody>
          <a:bodyPr wrap="square">
            <a:spAutoFit/>
          </a:bodyPr>
          <a:lstStyle/>
          <a:p>
            <a:pPr algn="ct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They focused on and lived for Jesus </a:t>
            </a:r>
            <a:r>
              <a:rPr lang="en-GB" sz="36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v42</a:t>
            </a:r>
            <a:endParaRPr lang="en-GB" sz="4400" dirty="0"/>
          </a:p>
        </p:txBody>
      </p:sp>
    </p:spTree>
    <p:extLst>
      <p:ext uri="{BB962C8B-B14F-4D97-AF65-F5344CB8AC3E}">
        <p14:creationId xmlns:p14="http://schemas.microsoft.com/office/powerpoint/2010/main" val="331542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609724" y="2442525"/>
            <a:ext cx="10582275" cy="3071478"/>
          </a:xfrm>
        </p:spPr>
        <p:txBody>
          <a:bodyPr>
            <a:normAutofit/>
          </a:bodyPr>
          <a:lstStyle/>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They devoted themselves to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 apostles’ teaching and to fellowship, </a:t>
            </a:r>
          </a:p>
          <a:p>
            <a:pPr algn="just">
              <a:lnSpc>
                <a:spcPct val="107000"/>
              </a:lnSpc>
              <a:spcAft>
                <a:spcPts val="800"/>
              </a:spcAft>
            </a:pPr>
            <a:r>
              <a:rPr lang="en-GB" sz="4400" i="1" kern="0" dirty="0">
                <a:solidFill>
                  <a:srgbClr val="FFC000"/>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the breaking of bread </a:t>
            </a: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and to prayer. </a:t>
            </a:r>
            <a:endParaRPr lang="en-GB" sz="4400" kern="100" dirty="0">
              <a:solidFill>
                <a:schemeClr val="bg1"/>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1870531" cy="830997"/>
          </a:xfrm>
          <a:prstGeom prst="rect">
            <a:avLst/>
          </a:prstGeom>
          <a:noFill/>
        </p:spPr>
        <p:txBody>
          <a:bodyPr wrap="square">
            <a:spAutoFit/>
          </a:bodyPr>
          <a:lstStyle/>
          <a:p>
            <a:pPr algn="ct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They focused on and lived for Jesus </a:t>
            </a:r>
            <a:r>
              <a:rPr lang="en-GB" sz="36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v42</a:t>
            </a:r>
            <a:endParaRPr lang="en-GB" sz="4400" dirty="0"/>
          </a:p>
        </p:txBody>
      </p:sp>
    </p:spTree>
    <p:extLst>
      <p:ext uri="{BB962C8B-B14F-4D97-AF65-F5344CB8AC3E}">
        <p14:creationId xmlns:p14="http://schemas.microsoft.com/office/powerpoint/2010/main" val="123476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609724" y="2442525"/>
            <a:ext cx="10582275" cy="3071478"/>
          </a:xfrm>
        </p:spPr>
        <p:txBody>
          <a:bodyPr>
            <a:normAutofit/>
          </a:bodyPr>
          <a:lstStyle/>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They devoted themselves to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 apostles’ teaching and to fellowship, </a:t>
            </a:r>
          </a:p>
          <a:p>
            <a:pPr algn="just">
              <a:lnSpc>
                <a:spcPct val="107000"/>
              </a:lnSpc>
              <a:spcAft>
                <a:spcPts val="800"/>
              </a:spcAft>
            </a:pPr>
            <a:r>
              <a:rPr lang="en-GB" sz="44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the breaking of bread and </a:t>
            </a:r>
            <a:r>
              <a:rPr lang="en-GB" sz="4400" i="1" kern="0" dirty="0">
                <a:solidFill>
                  <a:srgbClr val="FFC000"/>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prayer. </a:t>
            </a:r>
            <a:endParaRPr lang="en-GB" sz="4400" kern="100" dirty="0">
              <a:solidFill>
                <a:srgbClr val="FFC00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1870531" cy="830997"/>
          </a:xfrm>
          <a:prstGeom prst="rect">
            <a:avLst/>
          </a:prstGeom>
          <a:noFill/>
        </p:spPr>
        <p:txBody>
          <a:bodyPr wrap="square">
            <a:spAutoFit/>
          </a:bodyPr>
          <a:lstStyle/>
          <a:p>
            <a:pPr algn="ctr"/>
            <a:r>
              <a:rPr lang="en-GB" sz="48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They focused on and lived for Jesus </a:t>
            </a:r>
            <a:r>
              <a:rPr lang="en-GB" sz="36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v42</a:t>
            </a:r>
            <a:endParaRPr lang="en-GB" sz="4400" dirty="0"/>
          </a:p>
        </p:txBody>
      </p:sp>
    </p:spTree>
    <p:extLst>
      <p:ext uri="{BB962C8B-B14F-4D97-AF65-F5344CB8AC3E}">
        <p14:creationId xmlns:p14="http://schemas.microsoft.com/office/powerpoint/2010/main" val="21985417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943100" y="2442525"/>
            <a:ext cx="10248899" cy="3071478"/>
          </a:xfrm>
        </p:spPr>
        <p:txBody>
          <a:bodyPr>
            <a:normAutofit/>
          </a:bodyPr>
          <a:lstStyle/>
          <a:p>
            <a:pPr algn="l">
              <a:lnSpc>
                <a:spcPct val="107000"/>
              </a:lnSpc>
              <a:spcBef>
                <a:spcPts val="60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Everyone was filled with awe at </a:t>
            </a:r>
          </a:p>
          <a:p>
            <a:pPr algn="l">
              <a:lnSpc>
                <a:spcPct val="107000"/>
              </a:lnSpc>
              <a:spcBef>
                <a:spcPts val="60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 many wonders and signs </a:t>
            </a:r>
          </a:p>
          <a:p>
            <a:pPr algn="l">
              <a:lnSpc>
                <a:spcPct val="107000"/>
              </a:lnSpc>
              <a:spcBef>
                <a:spcPts val="60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performed by the apostles. </a:t>
            </a:r>
            <a:endParaRPr lang="en-GB" sz="4800" i="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1870531" cy="923330"/>
          </a:xfrm>
          <a:prstGeom prst="rect">
            <a:avLst/>
          </a:prstGeom>
          <a:noFill/>
        </p:spPr>
        <p:txBody>
          <a:bodyPr wrap="square">
            <a:spAutoFit/>
          </a:bodyPr>
          <a:lstStyle/>
          <a:p>
            <a:pPr algn="ctr"/>
            <a:r>
              <a:rPr lang="en-GB" sz="54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God showed he was at work v43</a:t>
            </a:r>
            <a:endParaRPr lang="en-GB" sz="4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313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496BC27-FD9B-2A89-5B95-52C7C672BD98}"/>
              </a:ext>
            </a:extLst>
          </p:cNvPr>
          <p:cNvSpPr>
            <a:spLocks noGrp="1"/>
          </p:cNvSpPr>
          <p:nvPr>
            <p:ph type="subTitle" idx="1"/>
          </p:nvPr>
        </p:nvSpPr>
        <p:spPr>
          <a:xfrm>
            <a:off x="1943100" y="2442525"/>
            <a:ext cx="10248899" cy="3071478"/>
          </a:xfrm>
        </p:spPr>
        <p:txBody>
          <a:bodyPr>
            <a:normAutofit/>
          </a:bodyPr>
          <a:lstStyle/>
          <a:p>
            <a:pPr algn="l">
              <a:lnSpc>
                <a:spcPct val="107000"/>
              </a:lnSpc>
              <a:spcBef>
                <a:spcPts val="60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All the believers were together </a:t>
            </a:r>
          </a:p>
          <a:p>
            <a:pPr algn="l">
              <a:lnSpc>
                <a:spcPct val="100000"/>
              </a:lnSpc>
              <a:spcBef>
                <a:spcPts val="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and had everything in common. </a:t>
            </a:r>
          </a:p>
          <a:p>
            <a:pPr algn="l">
              <a:lnSpc>
                <a:spcPct val="100000"/>
              </a:lnSpc>
              <a:spcBef>
                <a:spcPts val="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They sold property and possessions </a:t>
            </a:r>
          </a:p>
          <a:p>
            <a:pPr algn="l">
              <a:lnSpc>
                <a:spcPct val="100000"/>
              </a:lnSpc>
              <a:spcBef>
                <a:spcPts val="0"/>
              </a:spcBef>
            </a:pPr>
            <a:r>
              <a:rPr lang="en-GB" sz="4800" i="1" kern="0" dirty="0">
                <a:solidFill>
                  <a:schemeClr val="bg1"/>
                </a:solidFill>
                <a:effectLst>
                  <a:outerShdw blurRad="38100" dist="38100" dir="2700000" algn="tl">
                    <a:srgbClr val="000000">
                      <a:alpha val="43137"/>
                    </a:srgbClr>
                  </a:outerShdw>
                </a:effectLst>
                <a:latin typeface="Gill Sans MT" panose="020B0502020104020203" pitchFamily="34" charset="0"/>
                <a:ea typeface="Times New Roman" panose="02020603050405020304" pitchFamily="18" charset="0"/>
                <a:cs typeface="Calibri" panose="020F0502020204030204" pitchFamily="34" charset="0"/>
              </a:rPr>
              <a:t>to give to anyone who had need.</a:t>
            </a:r>
            <a:endParaRPr lang="en-GB" sz="4800" i="1" kern="1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1C0FDF-A981-BA1D-188D-A7C94853AC1F}"/>
              </a:ext>
            </a:extLst>
          </p:cNvPr>
          <p:cNvSpPr txBox="1"/>
          <p:nvPr/>
        </p:nvSpPr>
        <p:spPr>
          <a:xfrm>
            <a:off x="140493" y="320159"/>
            <a:ext cx="12051507" cy="923330"/>
          </a:xfrm>
          <a:prstGeom prst="rect">
            <a:avLst/>
          </a:prstGeom>
          <a:noFill/>
        </p:spPr>
        <p:txBody>
          <a:bodyPr wrap="square">
            <a:spAutoFit/>
          </a:bodyPr>
          <a:lstStyle/>
          <a:p>
            <a:pPr algn="ctr"/>
            <a:r>
              <a:rPr lang="en-GB" sz="54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Money was for mutual ministry </a:t>
            </a:r>
            <a:r>
              <a:rPr lang="en-GB" sz="4000" b="1" kern="100" dirty="0">
                <a:solidFill>
                  <a:srgbClr val="002060"/>
                </a:solidFill>
                <a:effectLst>
                  <a:outerShdw blurRad="38100" dist="38100" dir="2700000" algn="tl">
                    <a:srgbClr val="000000">
                      <a:alpha val="43137"/>
                    </a:srgbClr>
                  </a:outerShdw>
                </a:effectLst>
                <a:latin typeface="Gill Sans MT" panose="020B0502020104020203" pitchFamily="34" charset="0"/>
                <a:ea typeface="Calibri" panose="020F0502020204030204" pitchFamily="34" charset="0"/>
                <a:cs typeface="Calibri" panose="020F0502020204030204" pitchFamily="34" charset="0"/>
              </a:rPr>
              <a:t>v44-45</a:t>
            </a:r>
            <a:endParaRPr lang="en-GB" sz="4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9170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282</Words>
  <Application>Microsoft Office PowerPoint</Application>
  <PresentationFormat>Widescreen</PresentationFormat>
  <Paragraphs>40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Gill Sans MT</vt:lpstr>
      <vt:lpstr>Office Theme</vt:lpstr>
      <vt:lpstr>Church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dc:title>
  <dc:creator>Winter, Charlotte</dc:creator>
  <cp:lastModifiedBy>Winter, A</cp:lastModifiedBy>
  <cp:revision>1</cp:revision>
  <dcterms:created xsi:type="dcterms:W3CDTF">2023-10-21T09:17:20Z</dcterms:created>
  <dcterms:modified xsi:type="dcterms:W3CDTF">2023-10-21T09:57:45Z</dcterms:modified>
</cp:coreProperties>
</file>