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2" r:id="rId3"/>
    <p:sldId id="283" r:id="rId4"/>
    <p:sldId id="284" r:id="rId5"/>
    <p:sldId id="267" r:id="rId6"/>
    <p:sldId id="285" r:id="rId7"/>
    <p:sldId id="286" r:id="rId8"/>
    <p:sldId id="288" r:id="rId9"/>
    <p:sldId id="287" r:id="rId10"/>
    <p:sldId id="289" r:id="rId11"/>
    <p:sldId id="290" r:id="rId12"/>
    <p:sldId id="299" r:id="rId13"/>
    <p:sldId id="256" r:id="rId14"/>
    <p:sldId id="291" r:id="rId15"/>
    <p:sldId id="292" r:id="rId16"/>
    <p:sldId id="293" r:id="rId17"/>
    <p:sldId id="294" r:id="rId18"/>
    <p:sldId id="295" r:id="rId19"/>
    <p:sldId id="296" r:id="rId20"/>
    <p:sldId id="297" r:id="rId21"/>
    <p:sldId id="298"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2A16"/>
    <a:srgbClr val="B23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amwell" userId="bca58ee0-e8a9-4cba-a1a5-7dc7b1466e81" providerId="ADAL" clId="{AA747A7B-1D12-4AF2-B4C8-BA16C615D964}"/>
    <pc:docChg chg="addSld modSld">
      <pc:chgData name="Simon Bramwell" userId="bca58ee0-e8a9-4cba-a1a5-7dc7b1466e81" providerId="ADAL" clId="{AA747A7B-1D12-4AF2-B4C8-BA16C615D964}" dt="2023-11-04T13:27:32.085" v="12" actId="20577"/>
      <pc:docMkLst>
        <pc:docMk/>
      </pc:docMkLst>
      <pc:sldChg chg="add">
        <pc:chgData name="Simon Bramwell" userId="bca58ee0-e8a9-4cba-a1a5-7dc7b1466e81" providerId="ADAL" clId="{AA747A7B-1D12-4AF2-B4C8-BA16C615D964}" dt="2023-11-04T12:23:19.287" v="0"/>
        <pc:sldMkLst>
          <pc:docMk/>
          <pc:sldMk cId="3960456078" sldId="298"/>
        </pc:sldMkLst>
      </pc:sldChg>
      <pc:sldChg chg="modSp add mod">
        <pc:chgData name="Simon Bramwell" userId="bca58ee0-e8a9-4cba-a1a5-7dc7b1466e81" providerId="ADAL" clId="{AA747A7B-1D12-4AF2-B4C8-BA16C615D964}" dt="2023-11-04T13:27:32.085" v="12" actId="20577"/>
        <pc:sldMkLst>
          <pc:docMk/>
          <pc:sldMk cId="2682848108" sldId="299"/>
        </pc:sldMkLst>
        <pc:spChg chg="mod">
          <ac:chgData name="Simon Bramwell" userId="bca58ee0-e8a9-4cba-a1a5-7dc7b1466e81" providerId="ADAL" clId="{AA747A7B-1D12-4AF2-B4C8-BA16C615D964}" dt="2023-11-04T13:27:32.085" v="12" actId="20577"/>
          <ac:spMkLst>
            <pc:docMk/>
            <pc:sldMk cId="2682848108" sldId="299"/>
            <ac:spMk id="3" creationId="{3B2D7525-6209-1BE9-EE36-3CAE915D8015}"/>
          </ac:spMkLst>
        </pc:spChg>
        <pc:spChg chg="mod">
          <ac:chgData name="Simon Bramwell" userId="bca58ee0-e8a9-4cba-a1a5-7dc7b1466e81" providerId="ADAL" clId="{AA747A7B-1D12-4AF2-B4C8-BA16C615D964}" dt="2023-11-04T13:27:18.205" v="8" actId="20577"/>
          <ac:spMkLst>
            <pc:docMk/>
            <pc:sldMk cId="2682848108" sldId="299"/>
            <ac:spMk id="6" creationId="{80260C1A-441F-CBA8-A360-74522141C89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775D-DE1C-0AE5-0A21-63FAFDAC6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799D0A-1321-C07B-7253-3590D0F34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E8A3A8-781E-8C02-6225-3F71A05B1698}"/>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5" name="Footer Placeholder 4">
            <a:extLst>
              <a:ext uri="{FF2B5EF4-FFF2-40B4-BE49-F238E27FC236}">
                <a16:creationId xmlns:a16="http://schemas.microsoft.com/office/drawing/2014/main" id="{B41D4643-6B4F-C875-E0A0-82039EED6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AAD386-3F20-C148-B2C2-576DD26BAF54}"/>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425605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9429-B695-9D5E-432F-407926A7F5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1CD77-49BA-9C39-2F71-A803F300A3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C99F62-9798-4140-E302-9A5878A7C2CA}"/>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5" name="Footer Placeholder 4">
            <a:extLst>
              <a:ext uri="{FF2B5EF4-FFF2-40B4-BE49-F238E27FC236}">
                <a16:creationId xmlns:a16="http://schemas.microsoft.com/office/drawing/2014/main" id="{FD460AD0-0685-74EC-D68B-3AD28EE5A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7E4C5-4857-014E-0D70-618318FAA528}"/>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94091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616C2-38F4-9D7E-991C-6B7387EE29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ED6B36-2522-6DBD-A2EC-7008C4F7D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160F5-72E9-29FE-7417-58ACD46A7A4A}"/>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5" name="Footer Placeholder 4">
            <a:extLst>
              <a:ext uri="{FF2B5EF4-FFF2-40B4-BE49-F238E27FC236}">
                <a16:creationId xmlns:a16="http://schemas.microsoft.com/office/drawing/2014/main" id="{25126A89-04DD-7743-1A26-1C032C1A5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17686-3D5D-5F52-0723-9377F7FFD9DF}"/>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409779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9E8-60EE-9F05-4520-562E37B7DA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131590-99EA-E2CB-EBCD-B43C5834B0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1D95E-A55A-6A08-E861-BC12B8A1D58A}"/>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5" name="Footer Placeholder 4">
            <a:extLst>
              <a:ext uri="{FF2B5EF4-FFF2-40B4-BE49-F238E27FC236}">
                <a16:creationId xmlns:a16="http://schemas.microsoft.com/office/drawing/2014/main" id="{D2928B20-7A7A-3DDD-488F-4E0D9D133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67E0A1-3843-E0B0-9CF5-EEF910DF7425}"/>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12089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5B49-D395-DA56-0950-EA32CF734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AFEE27-D3D9-EB18-0B24-87097D4AB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DC093-ABDF-86E4-80BE-70FD6FABD807}"/>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5" name="Footer Placeholder 4">
            <a:extLst>
              <a:ext uri="{FF2B5EF4-FFF2-40B4-BE49-F238E27FC236}">
                <a16:creationId xmlns:a16="http://schemas.microsoft.com/office/drawing/2014/main" id="{F88FEC6F-F235-9BEA-7716-959DF2306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88A7A-6298-FB1A-F982-626D220265C2}"/>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66406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FAA7-95A4-FB6A-0031-DB2AE2CD91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78DEAD-6D15-F139-D5A6-ECA6D335E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99308D-4CF1-D917-B9D9-E91CCF310B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C6C929-522E-4087-5759-85AFF0C0FCA3}"/>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6" name="Footer Placeholder 5">
            <a:extLst>
              <a:ext uri="{FF2B5EF4-FFF2-40B4-BE49-F238E27FC236}">
                <a16:creationId xmlns:a16="http://schemas.microsoft.com/office/drawing/2014/main" id="{A061BD91-45B8-08FB-7935-AC11A4302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E3BD0B-4A17-38A1-5909-C103F59B849D}"/>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372276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C005-A599-7BD9-2B38-0303194B09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7A4FFD-908E-9EAD-B7ED-CF49853EC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85D98-CA5D-4264-0AB5-404DAADF0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AA6DB1-6F55-2A42-D4FE-4DDD96064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4CFCE-1106-CF32-F5DA-79407BA52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2A0427-C150-782A-B801-B647130125A3}"/>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8" name="Footer Placeholder 7">
            <a:extLst>
              <a:ext uri="{FF2B5EF4-FFF2-40B4-BE49-F238E27FC236}">
                <a16:creationId xmlns:a16="http://schemas.microsoft.com/office/drawing/2014/main" id="{D6D91036-AD43-39FE-76F7-B583B373D0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DE9D34-A812-D9AA-C915-63244D4E1A2F}"/>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68169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AE45-0287-A969-342B-0060987762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75A11A-240E-269A-BD5B-69936A971C8D}"/>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4" name="Footer Placeholder 3">
            <a:extLst>
              <a:ext uri="{FF2B5EF4-FFF2-40B4-BE49-F238E27FC236}">
                <a16:creationId xmlns:a16="http://schemas.microsoft.com/office/drawing/2014/main" id="{B0F6C532-9CBB-CD5F-C662-F0CA6D1902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D8A920-12F6-93DC-A14E-7CEF8F8D6879}"/>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76808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7FF41-0E2E-106D-B453-9D50AE0E39B1}"/>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3" name="Footer Placeholder 2">
            <a:extLst>
              <a:ext uri="{FF2B5EF4-FFF2-40B4-BE49-F238E27FC236}">
                <a16:creationId xmlns:a16="http://schemas.microsoft.com/office/drawing/2014/main" id="{2AE69C4B-9B8D-4ACB-86FD-06120D9746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6A586D-6CC6-5700-947E-E6689EB9948C}"/>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158960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8524-B770-2F7D-15C4-A34EB1C65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5935A3-3C27-17BF-993C-D9BB8B3ED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F190AB-16BF-71F3-30AA-E3303CCD7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52E99-E088-8083-8698-AE05D5C07275}"/>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6" name="Footer Placeholder 5">
            <a:extLst>
              <a:ext uri="{FF2B5EF4-FFF2-40B4-BE49-F238E27FC236}">
                <a16:creationId xmlns:a16="http://schemas.microsoft.com/office/drawing/2014/main" id="{F7248520-157C-242D-2E90-BDCEA51A52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4A7BE6-5FFD-8FB2-B5DE-4C550E225835}"/>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85586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9920-57D6-338F-B08C-C6E0BFC0D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4F86A3-B03D-83B5-97EE-DC5A62B3C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B25EBA-4A57-1696-FB81-306E773C7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FD8A-3D5D-85DD-46ED-05DBE25CAAC7}"/>
              </a:ext>
            </a:extLst>
          </p:cNvPr>
          <p:cNvSpPr>
            <a:spLocks noGrp="1"/>
          </p:cNvSpPr>
          <p:nvPr>
            <p:ph type="dt" sz="half" idx="10"/>
          </p:nvPr>
        </p:nvSpPr>
        <p:spPr/>
        <p:txBody>
          <a:bodyPr/>
          <a:lstStyle/>
          <a:p>
            <a:fld id="{2DEFC9DF-C677-437F-8301-A5DEAD0AF1C6}" type="datetimeFigureOut">
              <a:rPr lang="en-GB" smtClean="0"/>
              <a:t>04/11/2023</a:t>
            </a:fld>
            <a:endParaRPr lang="en-GB"/>
          </a:p>
        </p:txBody>
      </p:sp>
      <p:sp>
        <p:nvSpPr>
          <p:cNvPr id="6" name="Footer Placeholder 5">
            <a:extLst>
              <a:ext uri="{FF2B5EF4-FFF2-40B4-BE49-F238E27FC236}">
                <a16:creationId xmlns:a16="http://schemas.microsoft.com/office/drawing/2014/main" id="{9CE832D5-F8D2-771E-756F-31A586AA43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913D9A-9314-AC79-BC50-5A4ED0AFA2B3}"/>
              </a:ext>
            </a:extLst>
          </p:cNvPr>
          <p:cNvSpPr>
            <a:spLocks noGrp="1"/>
          </p:cNvSpPr>
          <p:nvPr>
            <p:ph type="sldNum" sz="quarter" idx="12"/>
          </p:nvPr>
        </p:nvSpPr>
        <p:spPr/>
        <p:txBody>
          <a:bodyPr/>
          <a:lstStyle/>
          <a:p>
            <a:fld id="{8474DCDC-2A93-476E-B7FB-37C713177B6D}" type="slidenum">
              <a:rPr lang="en-GB" smtClean="0"/>
              <a:t>‹#›</a:t>
            </a:fld>
            <a:endParaRPr lang="en-GB"/>
          </a:p>
        </p:txBody>
      </p:sp>
    </p:spTree>
    <p:extLst>
      <p:ext uri="{BB962C8B-B14F-4D97-AF65-F5344CB8AC3E}">
        <p14:creationId xmlns:p14="http://schemas.microsoft.com/office/powerpoint/2010/main" val="321802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3B7A8-1C8D-E41A-CB1B-D9D566A2A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62C9C-4409-5BB3-E882-F3825939C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F9F98-3F1E-79DA-E053-385DC95B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FC9DF-C677-437F-8301-A5DEAD0AF1C6}" type="datetimeFigureOut">
              <a:rPr lang="en-GB" smtClean="0"/>
              <a:t>04/11/2023</a:t>
            </a:fld>
            <a:endParaRPr lang="en-GB"/>
          </a:p>
        </p:txBody>
      </p:sp>
      <p:sp>
        <p:nvSpPr>
          <p:cNvPr id="5" name="Footer Placeholder 4">
            <a:extLst>
              <a:ext uri="{FF2B5EF4-FFF2-40B4-BE49-F238E27FC236}">
                <a16:creationId xmlns:a16="http://schemas.microsoft.com/office/drawing/2014/main" id="{49A26F1E-57EB-C9FC-6BC4-99F3ECE0D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45CDB2-9857-5D43-E933-58412EC4C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4DCDC-2A93-476E-B7FB-37C713177B6D}" type="slidenum">
              <a:rPr lang="en-GB" smtClean="0"/>
              <a:t>‹#›</a:t>
            </a:fld>
            <a:endParaRPr lang="en-GB"/>
          </a:p>
        </p:txBody>
      </p:sp>
    </p:spTree>
    <p:extLst>
      <p:ext uri="{BB962C8B-B14F-4D97-AF65-F5344CB8AC3E}">
        <p14:creationId xmlns:p14="http://schemas.microsoft.com/office/powerpoint/2010/main" val="259257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a white circle&#10;&#10;Description automatically generated">
            <a:extLst>
              <a:ext uri="{FF2B5EF4-FFF2-40B4-BE49-F238E27FC236}">
                <a16:creationId xmlns:a16="http://schemas.microsoft.com/office/drawing/2014/main" id="{C9653183-4319-41A6-859B-DBE56DCE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726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3:8b-10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8636772" cy="5925340"/>
          </a:xfrm>
          <a:prstGeom prst="rect">
            <a:avLst/>
          </a:prstGeom>
          <a:noFill/>
        </p:spPr>
        <p:txBody>
          <a:bodyPr wrap="square" rtlCol="0">
            <a:spAutoFit/>
          </a:bodyPr>
          <a:lstStyle/>
          <a:p>
            <a:pPr>
              <a:lnSpc>
                <a:spcPct val="150000"/>
              </a:lnSpc>
            </a:pPr>
            <a:r>
              <a:rPr lang="en-GB" sz="3200" b="1" dirty="0">
                <a:solidFill>
                  <a:srgbClr val="662A16"/>
                </a:solidFill>
                <a:effectLst/>
                <a:ea typeface="Calibri" panose="020F0502020204030204" pitchFamily="34" charset="0"/>
              </a:rPr>
              <a:t>‘</a:t>
            </a:r>
            <a:r>
              <a:rPr lang="en-GB" sz="3200" b="1" u="sng" dirty="0">
                <a:solidFill>
                  <a:srgbClr val="662A16"/>
                </a:solidFill>
                <a:effectLst/>
                <a:ea typeface="Calibri" panose="020F0502020204030204" pitchFamily="34" charset="0"/>
              </a:rPr>
              <a:t>In tithes and offerings</a:t>
            </a:r>
            <a:r>
              <a:rPr lang="en-GB" sz="3200" b="1" dirty="0">
                <a:solidFill>
                  <a:srgbClr val="662A16"/>
                </a:solidFill>
                <a:effectLst/>
                <a:ea typeface="Calibri" panose="020F0502020204030204" pitchFamily="34" charset="0"/>
              </a:rPr>
              <a:t>. </a:t>
            </a:r>
            <a:r>
              <a:rPr lang="en-GB" sz="3200" b="1" baseline="30000" dirty="0">
                <a:solidFill>
                  <a:srgbClr val="662A16"/>
                </a:solidFill>
                <a:effectLst/>
                <a:ea typeface="Calibri" panose="020F0502020204030204" pitchFamily="34" charset="0"/>
              </a:rPr>
              <a:t>9 </a:t>
            </a:r>
            <a:r>
              <a:rPr lang="en-GB" sz="3200" b="1" dirty="0">
                <a:solidFill>
                  <a:srgbClr val="662A16"/>
                </a:solidFill>
                <a:effectLst/>
                <a:ea typeface="Calibri" panose="020F0502020204030204" pitchFamily="34" charset="0"/>
              </a:rPr>
              <a:t>You are under a curse – your whole nation – because </a:t>
            </a:r>
            <a:r>
              <a:rPr lang="en-GB" sz="3200" b="1" u="sng" dirty="0">
                <a:solidFill>
                  <a:srgbClr val="662A16"/>
                </a:solidFill>
                <a:effectLst/>
                <a:ea typeface="Calibri" panose="020F0502020204030204" pitchFamily="34" charset="0"/>
              </a:rPr>
              <a:t>you are robbing me</a:t>
            </a:r>
            <a:r>
              <a:rPr lang="en-GB" sz="3200" b="1" dirty="0">
                <a:solidFill>
                  <a:srgbClr val="662A16"/>
                </a:solidFill>
                <a:effectLst/>
                <a:ea typeface="Calibri" panose="020F0502020204030204" pitchFamily="34" charset="0"/>
              </a:rPr>
              <a:t>. </a:t>
            </a:r>
            <a:r>
              <a:rPr lang="en-GB" sz="3200" b="1" baseline="30000" dirty="0">
                <a:solidFill>
                  <a:srgbClr val="662A16"/>
                </a:solidFill>
                <a:effectLst/>
                <a:ea typeface="Calibri" panose="020F0502020204030204" pitchFamily="34" charset="0"/>
              </a:rPr>
              <a:t>10 </a:t>
            </a:r>
            <a:r>
              <a:rPr lang="en-GB" sz="3200" b="1" u="sng" dirty="0">
                <a:solidFill>
                  <a:srgbClr val="662A16"/>
                </a:solidFill>
                <a:effectLst/>
                <a:ea typeface="Calibri" panose="020F0502020204030204" pitchFamily="34" charset="0"/>
              </a:rPr>
              <a:t>Bring the whole tithe </a:t>
            </a:r>
            <a:r>
              <a:rPr lang="en-GB" sz="3200" b="1" dirty="0">
                <a:solidFill>
                  <a:srgbClr val="662A16"/>
                </a:solidFill>
                <a:effectLst/>
                <a:ea typeface="Calibri" panose="020F0502020204030204" pitchFamily="34" charset="0"/>
              </a:rPr>
              <a:t>into the storehouse, that there may be food in my house. Test me in this,’ says the </a:t>
            </a:r>
            <a:r>
              <a:rPr lang="en-GB" sz="3200" b="1" cap="small" dirty="0">
                <a:solidFill>
                  <a:srgbClr val="662A16"/>
                </a:solidFill>
                <a:effectLst/>
                <a:ea typeface="Calibri" panose="020F0502020204030204" pitchFamily="34" charset="0"/>
              </a:rPr>
              <a:t>Lord</a:t>
            </a:r>
            <a:r>
              <a:rPr lang="en-GB" sz="3200" b="1" dirty="0">
                <a:solidFill>
                  <a:srgbClr val="662A16"/>
                </a:solidFill>
                <a:effectLst/>
                <a:ea typeface="Calibri" panose="020F0502020204030204" pitchFamily="34" charset="0"/>
              </a:rPr>
              <a:t> Almighty, ‘</a:t>
            </a:r>
            <a:r>
              <a:rPr lang="en-GB" sz="3200" b="1" u="sng" dirty="0">
                <a:solidFill>
                  <a:srgbClr val="662A16"/>
                </a:solidFill>
                <a:effectLst/>
                <a:ea typeface="Calibri" panose="020F0502020204030204" pitchFamily="34" charset="0"/>
              </a:rPr>
              <a:t>and see if I will not throw open the floodgates of heaven and pour out so much blessing that there will not be room enough to store it</a:t>
            </a:r>
            <a:r>
              <a:rPr lang="en-GB" sz="3200" b="1" dirty="0">
                <a:solidFill>
                  <a:srgbClr val="662A16"/>
                </a:solidFill>
                <a:effectLst/>
                <a:ea typeface="Calibri" panose="020F0502020204030204" pitchFamily="34" charset="0"/>
              </a:rPr>
              <a:t>. </a:t>
            </a:r>
            <a:endParaRPr lang="en-GB" sz="3200" b="1" dirty="0">
              <a:solidFill>
                <a:srgbClr val="662A16"/>
              </a:solidFill>
              <a:effectLst/>
              <a:ea typeface="Times New Roman" panose="02020603050405020304" pitchFamily="18" charset="0"/>
            </a:endParaRPr>
          </a:p>
        </p:txBody>
      </p:sp>
      <p:pic>
        <p:nvPicPr>
          <p:cNvPr id="2" name="Picture 1" descr="A large pile of hay&#10;&#10;Description automatically generated">
            <a:extLst>
              <a:ext uri="{FF2B5EF4-FFF2-40B4-BE49-F238E27FC236}">
                <a16:creationId xmlns:a16="http://schemas.microsoft.com/office/drawing/2014/main" id="{36D6C2FE-D3D1-4A32-B413-E31CBE6C0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272969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6288179"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2 CORINTHIANS 9:6-8</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9417822" cy="5925340"/>
          </a:xfrm>
          <a:prstGeom prst="rect">
            <a:avLst/>
          </a:prstGeom>
          <a:noFill/>
        </p:spPr>
        <p:txBody>
          <a:bodyPr wrap="square" rtlCol="0">
            <a:spAutoFit/>
          </a:bodyPr>
          <a:lstStyle/>
          <a:p>
            <a:pPr>
              <a:lnSpc>
                <a:spcPct val="150000"/>
              </a:lnSpc>
            </a:pPr>
            <a:r>
              <a:rPr lang="en-GB" sz="3200" b="1" baseline="30000" dirty="0">
                <a:solidFill>
                  <a:srgbClr val="662A16"/>
                </a:solidFill>
                <a:effectLst/>
                <a:ea typeface="Calibri" panose="020F0502020204030204" pitchFamily="34" charset="0"/>
              </a:rPr>
              <a:t>6 </a:t>
            </a:r>
            <a:r>
              <a:rPr lang="en-GB" sz="3200" b="1" dirty="0">
                <a:solidFill>
                  <a:srgbClr val="662A16"/>
                </a:solidFill>
                <a:effectLst/>
                <a:ea typeface="Calibri" panose="020F0502020204030204" pitchFamily="34" charset="0"/>
              </a:rPr>
              <a:t>Remember this: whoever sows sparingly will also reap sparingly, and whoever sows </a:t>
            </a:r>
            <a:r>
              <a:rPr lang="en-GB" sz="3200" b="1" u="sng" dirty="0">
                <a:solidFill>
                  <a:srgbClr val="662A16"/>
                </a:solidFill>
                <a:effectLst/>
                <a:ea typeface="Calibri" panose="020F0502020204030204" pitchFamily="34" charset="0"/>
              </a:rPr>
              <a:t>generously</a:t>
            </a:r>
            <a:r>
              <a:rPr lang="en-GB" sz="3200" b="1" dirty="0">
                <a:solidFill>
                  <a:srgbClr val="662A16"/>
                </a:solidFill>
                <a:effectLst/>
                <a:ea typeface="Calibri" panose="020F0502020204030204" pitchFamily="34" charset="0"/>
              </a:rPr>
              <a:t> will also reap generously. </a:t>
            </a:r>
            <a:r>
              <a:rPr lang="en-GB" sz="3200" b="1" baseline="30000" dirty="0">
                <a:solidFill>
                  <a:srgbClr val="662A16"/>
                </a:solidFill>
                <a:effectLst/>
                <a:ea typeface="Calibri" panose="020F0502020204030204" pitchFamily="34" charset="0"/>
              </a:rPr>
              <a:t>7 </a:t>
            </a:r>
            <a:r>
              <a:rPr lang="en-GB" sz="3200" b="1" dirty="0">
                <a:solidFill>
                  <a:srgbClr val="662A16"/>
                </a:solidFill>
                <a:effectLst/>
                <a:ea typeface="Calibri" panose="020F0502020204030204" pitchFamily="34" charset="0"/>
              </a:rPr>
              <a:t>Each of </a:t>
            </a:r>
            <a:r>
              <a:rPr lang="en-GB" sz="3200" b="1" u="sng" dirty="0">
                <a:solidFill>
                  <a:srgbClr val="662A16"/>
                </a:solidFill>
                <a:effectLst/>
                <a:ea typeface="Calibri" panose="020F0502020204030204" pitchFamily="34" charset="0"/>
              </a:rPr>
              <a:t>you should give what you have decided in your heart to give</a:t>
            </a:r>
            <a:r>
              <a:rPr lang="en-GB" sz="3200" b="1" dirty="0">
                <a:solidFill>
                  <a:srgbClr val="662A16"/>
                </a:solidFill>
                <a:effectLst/>
                <a:ea typeface="Calibri" panose="020F0502020204030204" pitchFamily="34" charset="0"/>
              </a:rPr>
              <a:t>, not reluctantly or under compulsion, for </a:t>
            </a:r>
            <a:r>
              <a:rPr lang="en-GB" sz="3200" b="1" u="sng" dirty="0">
                <a:solidFill>
                  <a:srgbClr val="662A16"/>
                </a:solidFill>
                <a:effectLst/>
                <a:ea typeface="Calibri" panose="020F0502020204030204" pitchFamily="34" charset="0"/>
              </a:rPr>
              <a:t>God loves a cheerful giver</a:t>
            </a:r>
            <a:r>
              <a:rPr lang="en-GB" sz="3200" b="1" dirty="0">
                <a:solidFill>
                  <a:srgbClr val="662A16"/>
                </a:solidFill>
                <a:effectLst/>
                <a:ea typeface="Calibri" panose="020F0502020204030204" pitchFamily="34" charset="0"/>
              </a:rPr>
              <a:t>. </a:t>
            </a:r>
            <a:r>
              <a:rPr lang="en-GB" sz="3200" b="1" baseline="30000" dirty="0">
                <a:solidFill>
                  <a:srgbClr val="662A16"/>
                </a:solidFill>
                <a:effectLst/>
                <a:ea typeface="Calibri" panose="020F0502020204030204" pitchFamily="34" charset="0"/>
              </a:rPr>
              <a:t>8 </a:t>
            </a:r>
            <a:r>
              <a:rPr lang="en-GB" sz="3200" b="1" dirty="0">
                <a:solidFill>
                  <a:srgbClr val="662A16"/>
                </a:solidFill>
                <a:effectLst/>
                <a:ea typeface="Calibri" panose="020F0502020204030204" pitchFamily="34" charset="0"/>
              </a:rPr>
              <a:t>And God is able to bless you abundantly, so that in all things at all times, having all that you need, you will abound in every good work.</a:t>
            </a:r>
            <a:endParaRPr lang="en-GB" sz="4800" b="1" dirty="0">
              <a:solidFill>
                <a:srgbClr val="662A16"/>
              </a:solidFill>
              <a:effectLst/>
              <a:ea typeface="Times New Roman" panose="02020603050405020304" pitchFamily="18" charset="0"/>
            </a:endParaRPr>
          </a:p>
        </p:txBody>
      </p:sp>
      <p:pic>
        <p:nvPicPr>
          <p:cNvPr id="2" name="Picture 1" descr="A large pile of hay&#10;&#10;Description automatically generated">
            <a:extLst>
              <a:ext uri="{FF2B5EF4-FFF2-40B4-BE49-F238E27FC236}">
                <a16:creationId xmlns:a16="http://schemas.microsoft.com/office/drawing/2014/main" id="{56196161-C907-3D9C-FFB0-C8BCCD38F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81346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3:6</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9" y="908774"/>
            <a:ext cx="8493896" cy="1665521"/>
          </a:xfrm>
          <a:prstGeom prst="rect">
            <a:avLst/>
          </a:prstGeom>
          <a:noFill/>
        </p:spPr>
        <p:txBody>
          <a:bodyPr wrap="square" rtlCol="0">
            <a:spAutoFit/>
          </a:bodyPr>
          <a:lstStyle/>
          <a:p>
            <a:pPr>
              <a:lnSpc>
                <a:spcPct val="150000"/>
              </a:lnSpc>
            </a:pPr>
            <a:r>
              <a:rPr lang="en-GB" sz="2400" b="1" baseline="30000" dirty="0">
                <a:solidFill>
                  <a:srgbClr val="662A16"/>
                </a:solidFill>
                <a:effectLst/>
                <a:ea typeface="Times New Roman" panose="02020603050405020304" pitchFamily="18" charset="0"/>
              </a:rPr>
              <a:t> </a:t>
            </a:r>
            <a:r>
              <a:rPr lang="en-GB" sz="3600" b="1" dirty="0">
                <a:solidFill>
                  <a:srgbClr val="662A16"/>
                </a:solidFill>
                <a:effectLst/>
                <a:ea typeface="Times New Roman" panose="02020603050405020304" pitchFamily="18" charset="0"/>
              </a:rPr>
              <a:t>‘</a:t>
            </a:r>
            <a:r>
              <a:rPr lang="en-GB" sz="3600" b="1" dirty="0">
                <a:solidFill>
                  <a:schemeClr val="bg1"/>
                </a:solidFill>
                <a:effectLst/>
                <a:ea typeface="Times New Roman" panose="02020603050405020304" pitchFamily="18" charset="0"/>
              </a:rPr>
              <a:t>I the </a:t>
            </a:r>
            <a:r>
              <a:rPr lang="en-GB" sz="3600" b="1" cap="small" dirty="0">
                <a:solidFill>
                  <a:schemeClr val="bg1"/>
                </a:solidFill>
                <a:effectLst/>
                <a:ea typeface="Times New Roman" panose="02020603050405020304" pitchFamily="18" charset="0"/>
              </a:rPr>
              <a:t>Lord</a:t>
            </a:r>
            <a:r>
              <a:rPr lang="en-GB" sz="3600" b="1" dirty="0">
                <a:solidFill>
                  <a:schemeClr val="bg1"/>
                </a:solidFill>
                <a:effectLst/>
                <a:ea typeface="Times New Roman" panose="02020603050405020304" pitchFamily="18" charset="0"/>
              </a:rPr>
              <a:t> do not change</a:t>
            </a:r>
            <a:r>
              <a:rPr lang="en-GB" sz="3600" b="1" dirty="0">
                <a:solidFill>
                  <a:srgbClr val="662A16"/>
                </a:solidFill>
                <a:effectLst/>
                <a:ea typeface="Times New Roman" panose="02020603050405020304" pitchFamily="18" charset="0"/>
              </a:rPr>
              <a:t>. So you, the descendants of Jacob, are not destroyed. </a:t>
            </a:r>
            <a:endParaRPr lang="en-GB" sz="1800" dirty="0">
              <a:effectLst/>
              <a:latin typeface="Times New Roman" panose="02020603050405020304" pitchFamily="18" charset="0"/>
              <a:ea typeface="Times New Roman" panose="02020603050405020304" pitchFamily="18" charset="0"/>
            </a:endParaRPr>
          </a:p>
        </p:txBody>
      </p:sp>
      <p:pic>
        <p:nvPicPr>
          <p:cNvPr id="4" name="Picture 3" descr="A large pile of hay&#10;&#10;Description automatically generated">
            <a:extLst>
              <a:ext uri="{FF2B5EF4-FFF2-40B4-BE49-F238E27FC236}">
                <a16:creationId xmlns:a16="http://schemas.microsoft.com/office/drawing/2014/main" id="{2512F4DD-F3DD-AE24-7609-66DD855BA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268284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MBC_V&amp;V_Bookmark_fro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422" y="0"/>
            <a:ext cx="6411086" cy="6863042"/>
          </a:xfrm>
          <a:prstGeom prst="rect">
            <a:avLst/>
          </a:prstGeom>
        </p:spPr>
      </p:pic>
      <p:sp>
        <p:nvSpPr>
          <p:cNvPr id="5" name="Oval 4">
            <a:extLst>
              <a:ext uri="{FF2B5EF4-FFF2-40B4-BE49-F238E27FC236}">
                <a16:creationId xmlns:a16="http://schemas.microsoft.com/office/drawing/2014/main" id="{25CFC2F2-1906-A52F-4DB5-5A51E2AA348D}"/>
              </a:ext>
            </a:extLst>
          </p:cNvPr>
          <p:cNvSpPr/>
          <p:nvPr/>
        </p:nvSpPr>
        <p:spPr>
          <a:xfrm>
            <a:off x="2533650" y="3209925"/>
            <a:ext cx="7191375" cy="1428750"/>
          </a:xfrm>
          <a:prstGeom prst="ellipse">
            <a:avLst/>
          </a:prstGeom>
          <a:no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805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3:10</a:t>
            </a:r>
          </a:p>
        </p:txBody>
      </p:sp>
      <p:sp>
        <p:nvSpPr>
          <p:cNvPr id="3" name="TextBox 2">
            <a:extLst>
              <a:ext uri="{FF2B5EF4-FFF2-40B4-BE49-F238E27FC236}">
                <a16:creationId xmlns:a16="http://schemas.microsoft.com/office/drawing/2014/main" id="{3B2D7525-6209-1BE9-EE36-3CAE915D8015}"/>
              </a:ext>
            </a:extLst>
          </p:cNvPr>
          <p:cNvSpPr txBox="1"/>
          <p:nvPr/>
        </p:nvSpPr>
        <p:spPr>
          <a:xfrm>
            <a:off x="192903" y="823049"/>
            <a:ext cx="8636772" cy="4992457"/>
          </a:xfrm>
          <a:prstGeom prst="rect">
            <a:avLst/>
          </a:prstGeom>
          <a:noFill/>
        </p:spPr>
        <p:txBody>
          <a:bodyPr wrap="square" rtlCol="0">
            <a:spAutoFit/>
          </a:bodyPr>
          <a:lstStyle/>
          <a:p>
            <a:pPr>
              <a:lnSpc>
                <a:spcPct val="150000"/>
              </a:lnSpc>
            </a:pPr>
            <a:r>
              <a:rPr lang="en-GB" sz="3600" b="1" baseline="30000" dirty="0">
                <a:solidFill>
                  <a:srgbClr val="662A16"/>
                </a:solidFill>
                <a:effectLst/>
                <a:ea typeface="Calibri" panose="020F0502020204030204" pitchFamily="34" charset="0"/>
              </a:rPr>
              <a:t>10 </a:t>
            </a:r>
            <a:r>
              <a:rPr lang="en-GB" sz="3600" b="1" dirty="0">
                <a:solidFill>
                  <a:srgbClr val="662A16"/>
                </a:solidFill>
                <a:effectLst/>
                <a:ea typeface="Calibri" panose="020F0502020204030204" pitchFamily="34" charset="0"/>
              </a:rPr>
              <a:t>Bring the </a:t>
            </a:r>
            <a:r>
              <a:rPr lang="en-GB" sz="3600" b="1" dirty="0">
                <a:solidFill>
                  <a:schemeClr val="bg1"/>
                </a:solidFill>
                <a:effectLst/>
                <a:ea typeface="Calibri" panose="020F0502020204030204" pitchFamily="34" charset="0"/>
              </a:rPr>
              <a:t>whole</a:t>
            </a:r>
            <a:r>
              <a:rPr lang="en-GB" sz="3600" b="1" dirty="0">
                <a:solidFill>
                  <a:srgbClr val="662A16"/>
                </a:solidFill>
                <a:effectLst/>
                <a:ea typeface="Calibri" panose="020F0502020204030204" pitchFamily="34" charset="0"/>
              </a:rPr>
              <a:t> tithe into the storehouse, that there may be food in my house. Test me in this,’ says the </a:t>
            </a:r>
            <a:r>
              <a:rPr lang="en-GB" sz="3600" b="1" cap="small" dirty="0">
                <a:solidFill>
                  <a:srgbClr val="662A16"/>
                </a:solidFill>
                <a:effectLst/>
                <a:ea typeface="Calibri" panose="020F0502020204030204" pitchFamily="34" charset="0"/>
              </a:rPr>
              <a:t>Lord</a:t>
            </a:r>
            <a:r>
              <a:rPr lang="en-GB" sz="3600" b="1" dirty="0">
                <a:solidFill>
                  <a:srgbClr val="662A16"/>
                </a:solidFill>
                <a:effectLst/>
                <a:ea typeface="Calibri" panose="020F0502020204030204" pitchFamily="34" charset="0"/>
              </a:rPr>
              <a:t> Almighty, ‘and see if I will not throw open the floodgates of heaven and pour out so much blessing that there will not be room enough to store it. </a:t>
            </a:r>
            <a:endParaRPr lang="en-GB" sz="3600" b="1" dirty="0">
              <a:solidFill>
                <a:srgbClr val="662A16"/>
              </a:solidFill>
              <a:effectLst/>
              <a:ea typeface="Times New Roman" panose="02020603050405020304" pitchFamily="18" charset="0"/>
            </a:endParaRPr>
          </a:p>
        </p:txBody>
      </p:sp>
      <p:pic>
        <p:nvPicPr>
          <p:cNvPr id="2" name="Picture 1" descr="A large pile of hay&#10;&#10;Description automatically generated">
            <a:extLst>
              <a:ext uri="{FF2B5EF4-FFF2-40B4-BE49-F238E27FC236}">
                <a16:creationId xmlns:a16="http://schemas.microsoft.com/office/drawing/2014/main" id="{96F54594-AAFD-D4F3-0B82-AC0E0ABF8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276710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MBC_V&amp;V_Bookmark_fro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422" y="0"/>
            <a:ext cx="6411086" cy="6863042"/>
          </a:xfrm>
          <a:prstGeom prst="rect">
            <a:avLst/>
          </a:prstGeom>
        </p:spPr>
      </p:pic>
      <p:sp>
        <p:nvSpPr>
          <p:cNvPr id="5" name="Oval 4">
            <a:extLst>
              <a:ext uri="{FF2B5EF4-FFF2-40B4-BE49-F238E27FC236}">
                <a16:creationId xmlns:a16="http://schemas.microsoft.com/office/drawing/2014/main" id="{25CFC2F2-1906-A52F-4DB5-5A51E2AA348D}"/>
              </a:ext>
            </a:extLst>
          </p:cNvPr>
          <p:cNvSpPr/>
          <p:nvPr/>
        </p:nvSpPr>
        <p:spPr>
          <a:xfrm>
            <a:off x="2533650" y="3209925"/>
            <a:ext cx="7191375" cy="1428750"/>
          </a:xfrm>
          <a:prstGeom prst="ellipse">
            <a:avLst/>
          </a:prstGeom>
          <a:no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99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6288179"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ACTS 3:1-10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9417822" cy="4467057"/>
          </a:xfrm>
          <a:prstGeom prst="rect">
            <a:avLst/>
          </a:prstGeom>
          <a:noFill/>
        </p:spPr>
        <p:txBody>
          <a:bodyPr wrap="square" rtlCol="0">
            <a:spAutoFit/>
          </a:bodyPr>
          <a:lstStyle/>
          <a:p>
            <a:pPr>
              <a:lnSpc>
                <a:spcPct val="150000"/>
              </a:lnSpc>
            </a:pPr>
            <a:r>
              <a:rPr lang="en-GB" sz="2400" b="1" dirty="0">
                <a:solidFill>
                  <a:srgbClr val="662A16"/>
                </a:solidFill>
                <a:effectLst/>
                <a:ea typeface="Times New Roman" panose="02020603050405020304" pitchFamily="18" charset="0"/>
              </a:rPr>
              <a:t>The time of prayer was about three o'clock in the afternoon, and Peter and John were going into the temple. </a:t>
            </a:r>
            <a:r>
              <a:rPr lang="en-GB" sz="2400" b="1" baseline="30000" dirty="0">
                <a:solidFill>
                  <a:srgbClr val="662A16"/>
                </a:solidFill>
                <a:effectLst/>
                <a:ea typeface="Times New Roman" panose="02020603050405020304" pitchFamily="18" charset="0"/>
              </a:rPr>
              <a:t>2 </a:t>
            </a:r>
            <a:r>
              <a:rPr lang="en-GB" sz="2400" b="1" dirty="0">
                <a:solidFill>
                  <a:srgbClr val="662A16"/>
                </a:solidFill>
                <a:effectLst/>
                <a:ea typeface="Times New Roman" panose="02020603050405020304" pitchFamily="18" charset="0"/>
              </a:rPr>
              <a:t>A man who had been born lame was being carried to the temple door. Each day he was placed beside this door, known as the Beautiful Gate. He sat there and begged from the people who were going in.</a:t>
            </a:r>
          </a:p>
          <a:p>
            <a:pPr>
              <a:lnSpc>
                <a:spcPct val="150000"/>
              </a:lnSpc>
            </a:pPr>
            <a:r>
              <a:rPr lang="en-GB" sz="2400" b="1" baseline="30000" dirty="0">
                <a:solidFill>
                  <a:srgbClr val="662A16"/>
                </a:solidFill>
                <a:effectLst/>
                <a:ea typeface="Times New Roman" panose="02020603050405020304" pitchFamily="18" charset="0"/>
              </a:rPr>
              <a:t>3 </a:t>
            </a:r>
            <a:r>
              <a:rPr lang="en-GB" sz="2400" b="1" dirty="0">
                <a:solidFill>
                  <a:srgbClr val="662A16"/>
                </a:solidFill>
                <a:effectLst/>
                <a:ea typeface="Times New Roman" panose="02020603050405020304" pitchFamily="18" charset="0"/>
              </a:rPr>
              <a:t>The man saw Peter and John entering the temple, and he asked them for money. </a:t>
            </a:r>
            <a:r>
              <a:rPr lang="en-GB" sz="2400" b="1" baseline="30000" dirty="0">
                <a:solidFill>
                  <a:srgbClr val="662A16"/>
                </a:solidFill>
                <a:effectLst/>
                <a:ea typeface="Times New Roman" panose="02020603050405020304" pitchFamily="18" charset="0"/>
              </a:rPr>
              <a:t>4 </a:t>
            </a:r>
            <a:r>
              <a:rPr lang="en-GB" sz="2400" b="1" dirty="0">
                <a:solidFill>
                  <a:srgbClr val="662A16"/>
                </a:solidFill>
                <a:effectLst/>
                <a:ea typeface="Times New Roman" panose="02020603050405020304" pitchFamily="18" charset="0"/>
              </a:rPr>
              <a:t>But they looked straight at him and said, “Look up at us!”</a:t>
            </a:r>
          </a:p>
          <a:p>
            <a:pPr>
              <a:lnSpc>
                <a:spcPct val="150000"/>
              </a:lnSpc>
            </a:pPr>
            <a:r>
              <a:rPr lang="en-GB" sz="2400" b="1" baseline="30000" dirty="0">
                <a:solidFill>
                  <a:srgbClr val="662A16"/>
                </a:solidFill>
                <a:effectLst/>
                <a:ea typeface="Times New Roman" panose="02020603050405020304" pitchFamily="18" charset="0"/>
              </a:rPr>
              <a:t>5 </a:t>
            </a:r>
            <a:r>
              <a:rPr lang="en-GB" sz="2400" b="1" dirty="0">
                <a:solidFill>
                  <a:srgbClr val="662A16"/>
                </a:solidFill>
                <a:effectLst/>
                <a:ea typeface="Times New Roman" panose="02020603050405020304" pitchFamily="18" charset="0"/>
              </a:rPr>
              <a:t>The man stared at them and thought he was going to get something. </a:t>
            </a:r>
          </a:p>
        </p:txBody>
      </p:sp>
    </p:spTree>
    <p:extLst>
      <p:ext uri="{BB962C8B-B14F-4D97-AF65-F5344CB8AC3E}">
        <p14:creationId xmlns:p14="http://schemas.microsoft.com/office/powerpoint/2010/main" val="302535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6288179"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ACTS 3:1-10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9417822" cy="5021055"/>
          </a:xfrm>
          <a:prstGeom prst="rect">
            <a:avLst/>
          </a:prstGeom>
          <a:noFill/>
        </p:spPr>
        <p:txBody>
          <a:bodyPr wrap="square" rtlCol="0">
            <a:spAutoFit/>
          </a:bodyPr>
          <a:lstStyle/>
          <a:p>
            <a:pPr>
              <a:lnSpc>
                <a:spcPct val="150000"/>
              </a:lnSpc>
            </a:pPr>
            <a:r>
              <a:rPr lang="en-GB" sz="2400" b="1" baseline="30000" dirty="0">
                <a:solidFill>
                  <a:srgbClr val="662A16"/>
                </a:solidFill>
                <a:effectLst/>
                <a:ea typeface="Times New Roman" panose="02020603050405020304" pitchFamily="18" charset="0"/>
              </a:rPr>
              <a:t>6 </a:t>
            </a:r>
            <a:r>
              <a:rPr lang="en-GB" sz="2400" b="1" dirty="0">
                <a:solidFill>
                  <a:srgbClr val="662A16"/>
                </a:solidFill>
                <a:effectLst/>
                <a:ea typeface="Times New Roman" panose="02020603050405020304" pitchFamily="18" charset="0"/>
              </a:rPr>
              <a:t>But Peter said, “I don't have any silver or gold! But I will give you what I do have. In the name of Jesus Christ from Nazareth, get up and start walking.” </a:t>
            </a:r>
            <a:r>
              <a:rPr lang="en-GB" sz="2400" b="1" baseline="30000" dirty="0">
                <a:solidFill>
                  <a:srgbClr val="662A16"/>
                </a:solidFill>
                <a:effectLst/>
                <a:ea typeface="Times New Roman" panose="02020603050405020304" pitchFamily="18" charset="0"/>
              </a:rPr>
              <a:t>7 </a:t>
            </a:r>
            <a:r>
              <a:rPr lang="en-GB" sz="2400" b="1" dirty="0">
                <a:solidFill>
                  <a:srgbClr val="662A16"/>
                </a:solidFill>
                <a:effectLst/>
                <a:ea typeface="Times New Roman" panose="02020603050405020304" pitchFamily="18" charset="0"/>
              </a:rPr>
              <a:t>Peter then took him by the right hand and helped him up.</a:t>
            </a:r>
          </a:p>
          <a:p>
            <a:pPr>
              <a:lnSpc>
                <a:spcPct val="150000"/>
              </a:lnSpc>
            </a:pPr>
            <a:r>
              <a:rPr lang="en-GB" sz="2400" b="1" dirty="0">
                <a:solidFill>
                  <a:srgbClr val="662A16"/>
                </a:solidFill>
                <a:effectLst/>
                <a:ea typeface="Times New Roman" panose="02020603050405020304" pitchFamily="18" charset="0"/>
              </a:rPr>
              <a:t>At once the man's feet and ankles became strong, </a:t>
            </a:r>
            <a:r>
              <a:rPr lang="en-GB" sz="2400" b="1" baseline="30000" dirty="0">
                <a:solidFill>
                  <a:srgbClr val="662A16"/>
                </a:solidFill>
                <a:effectLst/>
                <a:ea typeface="Times New Roman" panose="02020603050405020304" pitchFamily="18" charset="0"/>
              </a:rPr>
              <a:t>8 </a:t>
            </a:r>
            <a:r>
              <a:rPr lang="en-GB" sz="2400" b="1" dirty="0">
                <a:solidFill>
                  <a:srgbClr val="662A16"/>
                </a:solidFill>
                <a:effectLst/>
                <a:ea typeface="Times New Roman" panose="02020603050405020304" pitchFamily="18" charset="0"/>
              </a:rPr>
              <a:t>and he jumped up and started walking. He went with Peter and John into the temple, walking and jumping and praising God. </a:t>
            </a:r>
            <a:r>
              <a:rPr lang="en-GB" sz="2400" b="1" baseline="30000" dirty="0">
                <a:solidFill>
                  <a:srgbClr val="662A16"/>
                </a:solidFill>
                <a:effectLst/>
                <a:ea typeface="Times New Roman" panose="02020603050405020304" pitchFamily="18" charset="0"/>
              </a:rPr>
              <a:t>9 </a:t>
            </a:r>
            <a:r>
              <a:rPr lang="en-GB" sz="2400" b="1" dirty="0">
                <a:solidFill>
                  <a:srgbClr val="662A16"/>
                </a:solidFill>
                <a:effectLst/>
                <a:ea typeface="Times New Roman" panose="02020603050405020304" pitchFamily="18" charset="0"/>
              </a:rPr>
              <a:t>Everyone saw him walking around and praising God. </a:t>
            </a:r>
            <a:r>
              <a:rPr lang="en-GB" sz="2400" b="1" baseline="30000" dirty="0">
                <a:solidFill>
                  <a:srgbClr val="662A16"/>
                </a:solidFill>
                <a:effectLst/>
                <a:ea typeface="Times New Roman" panose="02020603050405020304" pitchFamily="18" charset="0"/>
              </a:rPr>
              <a:t>10 </a:t>
            </a:r>
            <a:r>
              <a:rPr lang="en-GB" sz="2400" b="1" dirty="0">
                <a:solidFill>
                  <a:srgbClr val="662A16"/>
                </a:solidFill>
                <a:effectLst/>
                <a:ea typeface="Times New Roman" panose="02020603050405020304" pitchFamily="18" charset="0"/>
              </a:rPr>
              <a:t>They knew he was the beggar who had been lying beside the Beautiful Gate, and they were completely surprised. They could not imagine what had happened to the man.</a:t>
            </a:r>
          </a:p>
        </p:txBody>
      </p:sp>
    </p:spTree>
    <p:extLst>
      <p:ext uri="{BB962C8B-B14F-4D97-AF65-F5344CB8AC3E}">
        <p14:creationId xmlns:p14="http://schemas.microsoft.com/office/powerpoint/2010/main" val="120708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6288179"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ACTS 3:1-10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9417822" cy="5021055"/>
          </a:xfrm>
          <a:prstGeom prst="rect">
            <a:avLst/>
          </a:prstGeom>
          <a:noFill/>
        </p:spPr>
        <p:txBody>
          <a:bodyPr wrap="square" rtlCol="0">
            <a:spAutoFit/>
          </a:bodyPr>
          <a:lstStyle/>
          <a:p>
            <a:pPr>
              <a:lnSpc>
                <a:spcPct val="150000"/>
              </a:lnSpc>
            </a:pPr>
            <a:r>
              <a:rPr lang="en-GB" sz="2400" b="1" baseline="30000" dirty="0">
                <a:solidFill>
                  <a:srgbClr val="662A16"/>
                </a:solidFill>
                <a:effectLst/>
                <a:ea typeface="Times New Roman" panose="02020603050405020304" pitchFamily="18" charset="0"/>
              </a:rPr>
              <a:t>6 </a:t>
            </a:r>
            <a:r>
              <a:rPr lang="en-GB" sz="2400" b="1" dirty="0">
                <a:solidFill>
                  <a:srgbClr val="662A16"/>
                </a:solidFill>
                <a:effectLst/>
                <a:ea typeface="Times New Roman" panose="02020603050405020304" pitchFamily="18" charset="0"/>
              </a:rPr>
              <a:t>But Peter said, </a:t>
            </a:r>
            <a:r>
              <a:rPr lang="en-GB" sz="2400" b="1" u="sng" dirty="0">
                <a:solidFill>
                  <a:srgbClr val="662A16"/>
                </a:solidFill>
                <a:effectLst/>
                <a:ea typeface="Times New Roman" panose="02020603050405020304" pitchFamily="18" charset="0"/>
              </a:rPr>
              <a:t>“I don't have any silver or gold! But I will give you what I do have. In the name of Jesus Christ from Nazareth, get up and start walking.” </a:t>
            </a:r>
            <a:r>
              <a:rPr lang="en-GB" sz="2400" b="1" u="sng" baseline="30000" dirty="0">
                <a:solidFill>
                  <a:srgbClr val="662A16"/>
                </a:solidFill>
                <a:effectLst/>
                <a:ea typeface="Times New Roman" panose="02020603050405020304" pitchFamily="18" charset="0"/>
              </a:rPr>
              <a:t>7 </a:t>
            </a:r>
            <a:r>
              <a:rPr lang="en-GB" sz="2400" b="1" u="sng" dirty="0">
                <a:solidFill>
                  <a:srgbClr val="662A16"/>
                </a:solidFill>
                <a:effectLst/>
                <a:ea typeface="Times New Roman" panose="02020603050405020304" pitchFamily="18" charset="0"/>
              </a:rPr>
              <a:t>Peter then took him by the right hand and helped him up.</a:t>
            </a:r>
          </a:p>
          <a:p>
            <a:pPr>
              <a:lnSpc>
                <a:spcPct val="150000"/>
              </a:lnSpc>
            </a:pPr>
            <a:r>
              <a:rPr lang="en-GB" sz="2400" b="1" dirty="0">
                <a:solidFill>
                  <a:srgbClr val="662A16"/>
                </a:solidFill>
                <a:effectLst/>
                <a:ea typeface="Times New Roman" panose="02020603050405020304" pitchFamily="18" charset="0"/>
              </a:rPr>
              <a:t>At once the man's feet and ankles became strong, </a:t>
            </a:r>
            <a:r>
              <a:rPr lang="en-GB" sz="2400" b="1" baseline="30000" dirty="0">
                <a:solidFill>
                  <a:srgbClr val="662A16"/>
                </a:solidFill>
                <a:effectLst/>
                <a:ea typeface="Times New Roman" panose="02020603050405020304" pitchFamily="18" charset="0"/>
              </a:rPr>
              <a:t>8 </a:t>
            </a:r>
            <a:r>
              <a:rPr lang="en-GB" sz="2400" b="1" dirty="0">
                <a:solidFill>
                  <a:srgbClr val="662A16"/>
                </a:solidFill>
                <a:effectLst/>
                <a:ea typeface="Times New Roman" panose="02020603050405020304" pitchFamily="18" charset="0"/>
              </a:rPr>
              <a:t>and he jumped up and started walking. He went with Peter and John into the temple, walking and jumping and praising God. </a:t>
            </a:r>
            <a:r>
              <a:rPr lang="en-GB" sz="2400" b="1" baseline="30000" dirty="0">
                <a:solidFill>
                  <a:srgbClr val="662A16"/>
                </a:solidFill>
                <a:effectLst/>
                <a:ea typeface="Times New Roman" panose="02020603050405020304" pitchFamily="18" charset="0"/>
              </a:rPr>
              <a:t>9 </a:t>
            </a:r>
            <a:r>
              <a:rPr lang="en-GB" sz="2400" b="1" dirty="0">
                <a:solidFill>
                  <a:srgbClr val="662A16"/>
                </a:solidFill>
                <a:effectLst/>
                <a:ea typeface="Times New Roman" panose="02020603050405020304" pitchFamily="18" charset="0"/>
              </a:rPr>
              <a:t>Everyone saw him walking around and praising God. </a:t>
            </a:r>
            <a:r>
              <a:rPr lang="en-GB" sz="2400" b="1" baseline="30000" dirty="0">
                <a:solidFill>
                  <a:srgbClr val="662A16"/>
                </a:solidFill>
                <a:effectLst/>
                <a:ea typeface="Times New Roman" panose="02020603050405020304" pitchFamily="18" charset="0"/>
              </a:rPr>
              <a:t>10 </a:t>
            </a:r>
            <a:r>
              <a:rPr lang="en-GB" sz="2400" b="1" dirty="0">
                <a:solidFill>
                  <a:srgbClr val="662A16"/>
                </a:solidFill>
                <a:effectLst/>
                <a:ea typeface="Times New Roman" panose="02020603050405020304" pitchFamily="18" charset="0"/>
              </a:rPr>
              <a:t>They knew he was the beggar who had been lying beside the Beautiful Gate, and they were completely surprised. They could not imagine what had happened to the man.</a:t>
            </a:r>
          </a:p>
        </p:txBody>
      </p:sp>
    </p:spTree>
    <p:extLst>
      <p:ext uri="{BB962C8B-B14F-4D97-AF65-F5344CB8AC3E}">
        <p14:creationId xmlns:p14="http://schemas.microsoft.com/office/powerpoint/2010/main" val="344278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6288179"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ACTS 3:1-10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9417822" cy="5021055"/>
          </a:xfrm>
          <a:prstGeom prst="rect">
            <a:avLst/>
          </a:prstGeom>
          <a:noFill/>
        </p:spPr>
        <p:txBody>
          <a:bodyPr wrap="square" rtlCol="0">
            <a:spAutoFit/>
          </a:bodyPr>
          <a:lstStyle/>
          <a:p>
            <a:pPr>
              <a:lnSpc>
                <a:spcPct val="150000"/>
              </a:lnSpc>
            </a:pPr>
            <a:r>
              <a:rPr lang="en-GB" sz="2400" b="1" baseline="30000" dirty="0">
                <a:solidFill>
                  <a:srgbClr val="662A16"/>
                </a:solidFill>
                <a:effectLst/>
                <a:ea typeface="Times New Roman" panose="02020603050405020304" pitchFamily="18" charset="0"/>
              </a:rPr>
              <a:t>6 </a:t>
            </a:r>
            <a:r>
              <a:rPr lang="en-GB" sz="2400" b="1" dirty="0">
                <a:solidFill>
                  <a:srgbClr val="662A16"/>
                </a:solidFill>
                <a:effectLst/>
                <a:ea typeface="Times New Roman" panose="02020603050405020304" pitchFamily="18" charset="0"/>
              </a:rPr>
              <a:t>But Peter said, “I don't have any silver or gold! But I will give you what I do have. In the name of Jesus Christ from Nazareth, get up and start walking.” </a:t>
            </a:r>
            <a:r>
              <a:rPr lang="en-GB" sz="2400" b="1" baseline="30000" dirty="0">
                <a:solidFill>
                  <a:srgbClr val="662A16"/>
                </a:solidFill>
                <a:effectLst/>
                <a:ea typeface="Times New Roman" panose="02020603050405020304" pitchFamily="18" charset="0"/>
              </a:rPr>
              <a:t>7 </a:t>
            </a:r>
            <a:r>
              <a:rPr lang="en-GB" sz="2400" b="1" dirty="0">
                <a:solidFill>
                  <a:srgbClr val="662A16"/>
                </a:solidFill>
                <a:effectLst/>
                <a:ea typeface="Times New Roman" panose="02020603050405020304" pitchFamily="18" charset="0"/>
              </a:rPr>
              <a:t>Peter then took him by the right hand and helped him up.</a:t>
            </a:r>
          </a:p>
          <a:p>
            <a:pPr>
              <a:lnSpc>
                <a:spcPct val="150000"/>
              </a:lnSpc>
            </a:pPr>
            <a:r>
              <a:rPr lang="en-GB" sz="2400" b="1" u="sng" dirty="0">
                <a:solidFill>
                  <a:srgbClr val="662A16"/>
                </a:solidFill>
                <a:effectLst/>
                <a:ea typeface="Times New Roman" panose="02020603050405020304" pitchFamily="18" charset="0"/>
              </a:rPr>
              <a:t>At once the man's feet and ankles became strong, </a:t>
            </a:r>
            <a:r>
              <a:rPr lang="en-GB" sz="2400" b="1" u="sng" baseline="30000" dirty="0">
                <a:solidFill>
                  <a:srgbClr val="662A16"/>
                </a:solidFill>
                <a:effectLst/>
                <a:ea typeface="Times New Roman" panose="02020603050405020304" pitchFamily="18" charset="0"/>
              </a:rPr>
              <a:t>8 </a:t>
            </a:r>
            <a:r>
              <a:rPr lang="en-GB" sz="2400" b="1" u="sng" dirty="0">
                <a:solidFill>
                  <a:srgbClr val="662A16"/>
                </a:solidFill>
                <a:effectLst/>
                <a:ea typeface="Times New Roman" panose="02020603050405020304" pitchFamily="18" charset="0"/>
              </a:rPr>
              <a:t>and he jumped up and started walking. He went with Peter and John into the temple, walking and jumping and praising God. </a:t>
            </a:r>
            <a:r>
              <a:rPr lang="en-GB" sz="2400" b="1" baseline="30000" dirty="0">
                <a:solidFill>
                  <a:srgbClr val="662A16"/>
                </a:solidFill>
                <a:effectLst/>
                <a:ea typeface="Times New Roman" panose="02020603050405020304" pitchFamily="18" charset="0"/>
              </a:rPr>
              <a:t>9 </a:t>
            </a:r>
            <a:r>
              <a:rPr lang="en-GB" sz="2400" b="1" dirty="0">
                <a:solidFill>
                  <a:srgbClr val="662A16"/>
                </a:solidFill>
                <a:effectLst/>
                <a:ea typeface="Times New Roman" panose="02020603050405020304" pitchFamily="18" charset="0"/>
              </a:rPr>
              <a:t>Everyone saw him walking around and praising God. </a:t>
            </a:r>
            <a:r>
              <a:rPr lang="en-GB" sz="2400" b="1" baseline="30000" dirty="0">
                <a:solidFill>
                  <a:srgbClr val="662A16"/>
                </a:solidFill>
                <a:effectLst/>
                <a:ea typeface="Times New Roman" panose="02020603050405020304" pitchFamily="18" charset="0"/>
              </a:rPr>
              <a:t>10 </a:t>
            </a:r>
            <a:r>
              <a:rPr lang="en-GB" sz="2400" b="1" dirty="0">
                <a:solidFill>
                  <a:srgbClr val="662A16"/>
                </a:solidFill>
                <a:effectLst/>
                <a:ea typeface="Times New Roman" panose="02020603050405020304" pitchFamily="18" charset="0"/>
              </a:rPr>
              <a:t>They knew he was the beggar who had been lying beside the Beautiful Gate, and they were completely surprised. They could not imagine what had happened to the man.</a:t>
            </a:r>
          </a:p>
        </p:txBody>
      </p:sp>
    </p:spTree>
    <p:extLst>
      <p:ext uri="{BB962C8B-B14F-4D97-AF65-F5344CB8AC3E}">
        <p14:creationId xmlns:p14="http://schemas.microsoft.com/office/powerpoint/2010/main" val="112135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a white circle&#10;&#10;Description automatically generated">
            <a:extLst>
              <a:ext uri="{FF2B5EF4-FFF2-40B4-BE49-F238E27FC236}">
                <a16:creationId xmlns:a16="http://schemas.microsoft.com/office/drawing/2014/main" id="{C9653183-4319-41A6-859B-DBE56DCE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large pile of hay&#10;&#10;Description automatically generated">
            <a:extLst>
              <a:ext uri="{FF2B5EF4-FFF2-40B4-BE49-F238E27FC236}">
                <a16:creationId xmlns:a16="http://schemas.microsoft.com/office/drawing/2014/main" id="{3241A54E-D286-645A-DE5E-E362393C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a:ln>
            <a:noFill/>
          </a:ln>
          <a:effectLst>
            <a:softEdge rad="112500"/>
          </a:effectLst>
        </p:spPr>
      </p:pic>
    </p:spTree>
    <p:extLst>
      <p:ext uri="{BB962C8B-B14F-4D97-AF65-F5344CB8AC3E}">
        <p14:creationId xmlns:p14="http://schemas.microsoft.com/office/powerpoint/2010/main" val="300144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7284222"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 AND ACTS 3</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830917"/>
            <a:ext cx="9170172" cy="249946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3600" b="1" dirty="0">
                <a:solidFill>
                  <a:srgbClr val="662A16"/>
                </a:solidFill>
                <a:ea typeface="Times New Roman" panose="02020603050405020304" pitchFamily="18" charset="0"/>
              </a:rPr>
              <a:t>What is God asking us to bring to him?</a:t>
            </a:r>
            <a:endParaRPr lang="en-GB" sz="3600" b="1" dirty="0">
              <a:solidFill>
                <a:srgbClr val="662A16"/>
              </a:solidFill>
              <a:effectLst/>
              <a:ea typeface="Times New Roman" panose="02020603050405020304" pitchFamily="18" charset="0"/>
            </a:endParaRPr>
          </a:p>
          <a:p>
            <a:pPr marL="342900" indent="-342900">
              <a:lnSpc>
                <a:spcPct val="150000"/>
              </a:lnSpc>
              <a:buFont typeface="Arial" panose="020B0604020202020204" pitchFamily="34" charset="0"/>
              <a:buChar char="•"/>
            </a:pPr>
            <a:r>
              <a:rPr lang="en-GB" sz="3600" b="1" dirty="0">
                <a:solidFill>
                  <a:srgbClr val="662A16"/>
                </a:solidFill>
                <a:ea typeface="Times New Roman" panose="02020603050405020304" pitchFamily="18" charset="0"/>
              </a:rPr>
              <a:t>How is God challenging you to love him more and to live generously for him?</a:t>
            </a:r>
          </a:p>
        </p:txBody>
      </p:sp>
    </p:spTree>
    <p:extLst>
      <p:ext uri="{BB962C8B-B14F-4D97-AF65-F5344CB8AC3E}">
        <p14:creationId xmlns:p14="http://schemas.microsoft.com/office/powerpoint/2010/main" val="45573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a white circle&#10;&#10;Description automatically generated">
            <a:extLst>
              <a:ext uri="{FF2B5EF4-FFF2-40B4-BE49-F238E27FC236}">
                <a16:creationId xmlns:a16="http://schemas.microsoft.com/office/drawing/2014/main" id="{C9653183-4319-41A6-859B-DBE56DCE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large pile of hay&#10;&#10;Description automatically generated">
            <a:extLst>
              <a:ext uri="{FF2B5EF4-FFF2-40B4-BE49-F238E27FC236}">
                <a16:creationId xmlns:a16="http://schemas.microsoft.com/office/drawing/2014/main" id="{3241A54E-D286-645A-DE5E-E362393C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a:ln>
            <a:noFill/>
          </a:ln>
          <a:effectLst>
            <a:softEdge rad="112500"/>
          </a:effectLst>
        </p:spPr>
      </p:pic>
    </p:spTree>
    <p:extLst>
      <p:ext uri="{BB962C8B-B14F-4D97-AF65-F5344CB8AC3E}">
        <p14:creationId xmlns:p14="http://schemas.microsoft.com/office/powerpoint/2010/main" val="396045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a white circle&#10;&#10;Description automatically generated">
            <a:extLst>
              <a:ext uri="{FF2B5EF4-FFF2-40B4-BE49-F238E27FC236}">
                <a16:creationId xmlns:a16="http://schemas.microsoft.com/office/drawing/2014/main" id="{C9653183-4319-41A6-859B-DBE56DCE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ainting of a person with their hands up&#10;&#10;Description automatically generated">
            <a:extLst>
              <a:ext uri="{FF2B5EF4-FFF2-40B4-BE49-F238E27FC236}">
                <a16:creationId xmlns:a16="http://schemas.microsoft.com/office/drawing/2014/main" id="{3D96B796-9F07-275C-3142-E1B5A8286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0201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a white circle&#10;&#10;Description automatically generated">
            <a:extLst>
              <a:ext uri="{FF2B5EF4-FFF2-40B4-BE49-F238E27FC236}">
                <a16:creationId xmlns:a16="http://schemas.microsoft.com/office/drawing/2014/main" id="{C9653183-4319-41A6-859B-DBE56DCE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large pile of hay&#10;&#10;Description automatically generated">
            <a:extLst>
              <a:ext uri="{FF2B5EF4-FFF2-40B4-BE49-F238E27FC236}">
                <a16:creationId xmlns:a16="http://schemas.microsoft.com/office/drawing/2014/main" id="{3241A54E-D286-645A-DE5E-E362393C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a:ln>
            <a:noFill/>
          </a:ln>
          <a:effectLst>
            <a:softEdge rad="112500"/>
          </a:effectLst>
        </p:spPr>
      </p:pic>
      <p:sp>
        <p:nvSpPr>
          <p:cNvPr id="2" name="TextBox 1">
            <a:extLst>
              <a:ext uri="{FF2B5EF4-FFF2-40B4-BE49-F238E27FC236}">
                <a16:creationId xmlns:a16="http://schemas.microsoft.com/office/drawing/2014/main" id="{AA94F875-5964-44D3-9CC2-AAEDE98209A2}"/>
              </a:ext>
            </a:extLst>
          </p:cNvPr>
          <p:cNvSpPr txBox="1"/>
          <p:nvPr/>
        </p:nvSpPr>
        <p:spPr>
          <a:xfrm>
            <a:off x="114300" y="619125"/>
            <a:ext cx="3409950" cy="707886"/>
          </a:xfrm>
          <a:prstGeom prst="rect">
            <a:avLst/>
          </a:prstGeom>
          <a:noFill/>
        </p:spPr>
        <p:txBody>
          <a:bodyPr wrap="square" rtlCol="0">
            <a:spAutoFit/>
          </a:bodyPr>
          <a:lstStyle/>
          <a:p>
            <a:r>
              <a:rPr lang="en-US" sz="4000" dirty="0">
                <a:solidFill>
                  <a:srgbClr val="662A16"/>
                </a:solidFill>
              </a:rPr>
              <a:t>“The church”…</a:t>
            </a:r>
            <a:endParaRPr lang="en-GB" sz="4000" dirty="0">
              <a:solidFill>
                <a:srgbClr val="662A16"/>
              </a:solidFill>
            </a:endParaRPr>
          </a:p>
        </p:txBody>
      </p:sp>
    </p:spTree>
    <p:extLst>
      <p:ext uri="{BB962C8B-B14F-4D97-AF65-F5344CB8AC3E}">
        <p14:creationId xmlns:p14="http://schemas.microsoft.com/office/powerpoint/2010/main" val="379905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a white circle&#10;&#10;Description automatically generated">
            <a:extLst>
              <a:ext uri="{FF2B5EF4-FFF2-40B4-BE49-F238E27FC236}">
                <a16:creationId xmlns:a16="http://schemas.microsoft.com/office/drawing/2014/main" id="{C9653183-4319-41A6-859B-DBE56DCE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large pile of hay&#10;&#10;Description automatically generated">
            <a:extLst>
              <a:ext uri="{FF2B5EF4-FFF2-40B4-BE49-F238E27FC236}">
                <a16:creationId xmlns:a16="http://schemas.microsoft.com/office/drawing/2014/main" id="{3241A54E-D286-645A-DE5E-E362393C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a:ln>
            <a:noFill/>
          </a:ln>
          <a:effectLst>
            <a:softEdge rad="112500"/>
          </a:effectLst>
        </p:spPr>
      </p:pic>
      <p:sp>
        <p:nvSpPr>
          <p:cNvPr id="2" name="TextBox 1">
            <a:extLst>
              <a:ext uri="{FF2B5EF4-FFF2-40B4-BE49-F238E27FC236}">
                <a16:creationId xmlns:a16="http://schemas.microsoft.com/office/drawing/2014/main" id="{AA94F875-5964-44D3-9CC2-AAEDE98209A2}"/>
              </a:ext>
            </a:extLst>
          </p:cNvPr>
          <p:cNvSpPr txBox="1"/>
          <p:nvPr/>
        </p:nvSpPr>
        <p:spPr>
          <a:xfrm>
            <a:off x="114299" y="619125"/>
            <a:ext cx="3526971" cy="1938992"/>
          </a:xfrm>
          <a:prstGeom prst="rect">
            <a:avLst/>
          </a:prstGeom>
          <a:noFill/>
        </p:spPr>
        <p:txBody>
          <a:bodyPr wrap="square" rtlCol="0">
            <a:spAutoFit/>
          </a:bodyPr>
          <a:lstStyle/>
          <a:p>
            <a:r>
              <a:rPr lang="en-US" sz="4000" dirty="0">
                <a:solidFill>
                  <a:srgbClr val="662A16"/>
                </a:solidFill>
              </a:rPr>
              <a:t>“The church”…</a:t>
            </a:r>
          </a:p>
          <a:p>
            <a:endParaRPr lang="en-US" sz="4000" dirty="0">
              <a:solidFill>
                <a:srgbClr val="662A16"/>
              </a:solidFill>
            </a:endParaRPr>
          </a:p>
          <a:p>
            <a:r>
              <a:rPr lang="en-US" sz="4000" dirty="0">
                <a:solidFill>
                  <a:srgbClr val="662A16"/>
                </a:solidFill>
              </a:rPr>
              <a:t>…“storehouses”</a:t>
            </a:r>
            <a:endParaRPr lang="en-GB" sz="4000" dirty="0">
              <a:solidFill>
                <a:srgbClr val="662A16"/>
              </a:solidFill>
            </a:endParaRPr>
          </a:p>
        </p:txBody>
      </p:sp>
    </p:spTree>
    <p:extLst>
      <p:ext uri="{BB962C8B-B14F-4D97-AF65-F5344CB8AC3E}">
        <p14:creationId xmlns:p14="http://schemas.microsoft.com/office/powerpoint/2010/main" val="166605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3:6-10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9" y="908774"/>
            <a:ext cx="8493896" cy="4336059"/>
          </a:xfrm>
          <a:prstGeom prst="rect">
            <a:avLst/>
          </a:prstGeom>
          <a:noFill/>
        </p:spPr>
        <p:txBody>
          <a:bodyPr wrap="square" rtlCol="0">
            <a:spAutoFit/>
          </a:bodyPr>
          <a:lstStyle/>
          <a:p>
            <a:pPr>
              <a:lnSpc>
                <a:spcPct val="150000"/>
              </a:lnSpc>
            </a:pPr>
            <a:r>
              <a:rPr lang="en-GB" sz="2400" b="1" baseline="30000" dirty="0">
                <a:solidFill>
                  <a:srgbClr val="662A16"/>
                </a:solidFill>
                <a:effectLst/>
                <a:ea typeface="Times New Roman" panose="02020603050405020304" pitchFamily="18" charset="0"/>
              </a:rPr>
              <a:t>6 </a:t>
            </a:r>
            <a:r>
              <a:rPr lang="en-GB" sz="2400" b="1" dirty="0">
                <a:solidFill>
                  <a:srgbClr val="662A16"/>
                </a:solidFill>
                <a:effectLst/>
                <a:ea typeface="Times New Roman" panose="02020603050405020304" pitchFamily="18" charset="0"/>
              </a:rPr>
              <a:t>‘I the </a:t>
            </a:r>
            <a:r>
              <a:rPr lang="en-GB" sz="2400" b="1" cap="small" dirty="0">
                <a:solidFill>
                  <a:srgbClr val="662A16"/>
                </a:solidFill>
                <a:effectLst/>
                <a:ea typeface="Times New Roman" panose="02020603050405020304" pitchFamily="18" charset="0"/>
              </a:rPr>
              <a:t>Lord</a:t>
            </a:r>
            <a:r>
              <a:rPr lang="en-GB" sz="2400" b="1" dirty="0">
                <a:solidFill>
                  <a:srgbClr val="662A16"/>
                </a:solidFill>
                <a:effectLst/>
                <a:ea typeface="Times New Roman" panose="02020603050405020304" pitchFamily="18" charset="0"/>
              </a:rPr>
              <a:t> do not change. So you, the descendants of Jacob, are not destroyed. </a:t>
            </a:r>
            <a:r>
              <a:rPr lang="en-GB" sz="2400" b="1" baseline="30000" dirty="0">
                <a:solidFill>
                  <a:srgbClr val="662A16"/>
                </a:solidFill>
                <a:effectLst/>
                <a:ea typeface="Times New Roman" panose="02020603050405020304" pitchFamily="18" charset="0"/>
              </a:rPr>
              <a:t>7 </a:t>
            </a:r>
            <a:r>
              <a:rPr lang="en-GB" sz="2400" b="1" dirty="0">
                <a:solidFill>
                  <a:srgbClr val="662A16"/>
                </a:solidFill>
                <a:effectLst/>
                <a:ea typeface="Times New Roman" panose="02020603050405020304" pitchFamily="18" charset="0"/>
              </a:rPr>
              <a:t>Ever since the time of your ancestors you have turned away from my decrees and have not kept them. Return to me, and I will return to you,’ says the </a:t>
            </a:r>
            <a:r>
              <a:rPr lang="en-GB" sz="2400" b="1" cap="small" dirty="0">
                <a:solidFill>
                  <a:srgbClr val="662A16"/>
                </a:solidFill>
                <a:effectLst/>
                <a:ea typeface="Times New Roman" panose="02020603050405020304" pitchFamily="18" charset="0"/>
              </a:rPr>
              <a:t>Lord</a:t>
            </a:r>
            <a:r>
              <a:rPr lang="en-GB" sz="2400" b="1" dirty="0">
                <a:solidFill>
                  <a:srgbClr val="662A16"/>
                </a:solidFill>
                <a:effectLst/>
                <a:ea typeface="Times New Roman" panose="02020603050405020304" pitchFamily="18" charset="0"/>
              </a:rPr>
              <a:t> Almighty.</a:t>
            </a:r>
          </a:p>
          <a:p>
            <a:pPr>
              <a:lnSpc>
                <a:spcPct val="150000"/>
              </a:lnSpc>
            </a:pPr>
            <a:r>
              <a:rPr lang="en-GB" sz="2400" b="1" dirty="0">
                <a:solidFill>
                  <a:srgbClr val="662A16"/>
                </a:solidFill>
                <a:effectLst/>
                <a:ea typeface="Times New Roman" panose="02020603050405020304" pitchFamily="18" charset="0"/>
              </a:rPr>
              <a:t>‘But you ask, “How are we to return?”</a:t>
            </a:r>
          </a:p>
          <a:p>
            <a:pPr>
              <a:lnSpc>
                <a:spcPct val="150000"/>
              </a:lnSpc>
            </a:pPr>
            <a:r>
              <a:rPr lang="en-GB" sz="2400" b="1" baseline="30000" dirty="0">
                <a:solidFill>
                  <a:srgbClr val="662A16"/>
                </a:solidFill>
                <a:effectLst/>
                <a:ea typeface="Times New Roman" panose="02020603050405020304" pitchFamily="18" charset="0"/>
              </a:rPr>
              <a:t>8 </a:t>
            </a:r>
            <a:r>
              <a:rPr lang="en-GB" sz="2400" b="1" dirty="0">
                <a:solidFill>
                  <a:srgbClr val="662A16"/>
                </a:solidFill>
                <a:effectLst/>
                <a:ea typeface="Times New Roman" panose="02020603050405020304" pitchFamily="18" charset="0"/>
              </a:rPr>
              <a:t>‘Will a mere mortal rob God? Yet you rob me.</a:t>
            </a:r>
          </a:p>
          <a:p>
            <a:pPr>
              <a:lnSpc>
                <a:spcPct val="150000"/>
              </a:lnSpc>
            </a:pPr>
            <a:r>
              <a:rPr lang="en-GB" sz="2400" b="1" dirty="0">
                <a:solidFill>
                  <a:srgbClr val="662A16"/>
                </a:solidFill>
                <a:effectLst/>
                <a:ea typeface="Times New Roman" panose="02020603050405020304" pitchFamily="18" charset="0"/>
              </a:rPr>
              <a:t>‘But you ask, “How are we robbing you?”</a:t>
            </a:r>
          </a:p>
          <a:p>
            <a:pPr>
              <a:lnSpc>
                <a:spcPct val="150000"/>
              </a:lnSpc>
            </a:pPr>
            <a:endParaRPr lang="en-GB" sz="1800" dirty="0">
              <a:effectLst/>
              <a:latin typeface="Times New Roman" panose="02020603050405020304" pitchFamily="18" charset="0"/>
              <a:ea typeface="Times New Roman" panose="02020603050405020304" pitchFamily="18" charset="0"/>
            </a:endParaRPr>
          </a:p>
        </p:txBody>
      </p:sp>
      <p:pic>
        <p:nvPicPr>
          <p:cNvPr id="4" name="Picture 3" descr="A large pile of hay&#10;&#10;Description automatically generated">
            <a:extLst>
              <a:ext uri="{FF2B5EF4-FFF2-40B4-BE49-F238E27FC236}">
                <a16:creationId xmlns:a16="http://schemas.microsoft.com/office/drawing/2014/main" id="{2512F4DD-F3DD-AE24-7609-66DD855BA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159145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3:6-10</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738440"/>
            <a:ext cx="8636772" cy="5575052"/>
          </a:xfrm>
          <a:prstGeom prst="rect">
            <a:avLst/>
          </a:prstGeom>
          <a:noFill/>
        </p:spPr>
        <p:txBody>
          <a:bodyPr wrap="square" rtlCol="0">
            <a:spAutoFit/>
          </a:bodyPr>
          <a:lstStyle/>
          <a:p>
            <a:pPr>
              <a:lnSpc>
                <a:spcPct val="150000"/>
              </a:lnSpc>
            </a:pPr>
            <a:r>
              <a:rPr lang="en-GB" sz="2400" b="1" dirty="0">
                <a:solidFill>
                  <a:srgbClr val="662A16"/>
                </a:solidFill>
                <a:effectLst/>
                <a:ea typeface="Calibri" panose="020F0502020204030204" pitchFamily="34" charset="0"/>
              </a:rPr>
              <a:t>‘In tithes and offerings. </a:t>
            </a:r>
            <a:r>
              <a:rPr lang="en-GB" sz="2400" b="1" baseline="30000" dirty="0">
                <a:solidFill>
                  <a:srgbClr val="662A16"/>
                </a:solidFill>
                <a:effectLst/>
                <a:ea typeface="Calibri" panose="020F0502020204030204" pitchFamily="34" charset="0"/>
              </a:rPr>
              <a:t>9 </a:t>
            </a:r>
            <a:r>
              <a:rPr lang="en-GB" sz="2400" b="1" dirty="0">
                <a:solidFill>
                  <a:srgbClr val="662A16"/>
                </a:solidFill>
                <a:effectLst/>
                <a:ea typeface="Calibri" panose="020F0502020204030204" pitchFamily="34" charset="0"/>
              </a:rPr>
              <a:t>You are under a curse – your whole nation – because you are robbing me. </a:t>
            </a:r>
            <a:r>
              <a:rPr lang="en-GB" sz="2400" b="1" u="sng" baseline="30000" dirty="0">
                <a:solidFill>
                  <a:srgbClr val="662A16"/>
                </a:solidFill>
                <a:effectLst/>
                <a:ea typeface="Calibri" panose="020F0502020204030204" pitchFamily="34" charset="0"/>
              </a:rPr>
              <a:t>10 </a:t>
            </a:r>
            <a:r>
              <a:rPr lang="en-GB" sz="2400" b="1" u="sng" dirty="0">
                <a:solidFill>
                  <a:srgbClr val="662A16"/>
                </a:solidFill>
                <a:effectLst/>
                <a:ea typeface="Calibri" panose="020F0502020204030204" pitchFamily="34" charset="0"/>
              </a:rPr>
              <a:t>Bring the whole tithe into the storehouse, that there may be food in my house. Test me in this,’ says the </a:t>
            </a:r>
            <a:r>
              <a:rPr lang="en-GB" sz="2400" b="1" u="sng" cap="small" dirty="0">
                <a:solidFill>
                  <a:srgbClr val="662A16"/>
                </a:solidFill>
                <a:effectLst/>
                <a:ea typeface="Calibri" panose="020F0502020204030204" pitchFamily="34" charset="0"/>
              </a:rPr>
              <a:t>Lord</a:t>
            </a:r>
            <a:r>
              <a:rPr lang="en-GB" sz="2400" b="1" u="sng" dirty="0">
                <a:solidFill>
                  <a:srgbClr val="662A16"/>
                </a:solidFill>
                <a:effectLst/>
                <a:ea typeface="Calibri" panose="020F0502020204030204" pitchFamily="34" charset="0"/>
              </a:rPr>
              <a:t> Almighty, ‘and see if I will not throw open the floodgates of heaven and pour out so much blessing that there will not be room enough to store it. </a:t>
            </a:r>
            <a:r>
              <a:rPr lang="en-GB" sz="2400" b="1" baseline="30000" dirty="0">
                <a:solidFill>
                  <a:srgbClr val="662A16"/>
                </a:solidFill>
                <a:effectLst/>
                <a:ea typeface="Calibri" panose="020F0502020204030204" pitchFamily="34" charset="0"/>
              </a:rPr>
              <a:t>11 </a:t>
            </a:r>
            <a:r>
              <a:rPr lang="en-GB" sz="2400" b="1" dirty="0">
                <a:solidFill>
                  <a:srgbClr val="662A16"/>
                </a:solidFill>
                <a:effectLst/>
                <a:ea typeface="Calibri" panose="020F0502020204030204" pitchFamily="34" charset="0"/>
              </a:rPr>
              <a:t>I will prevent pests from devouring your crops, and the vines in your fields will not drop their fruit before it is ripe,’ says the </a:t>
            </a:r>
            <a:r>
              <a:rPr lang="en-GB" sz="2400" b="1" cap="small" dirty="0">
                <a:solidFill>
                  <a:srgbClr val="662A16"/>
                </a:solidFill>
                <a:effectLst/>
                <a:ea typeface="Calibri" panose="020F0502020204030204" pitchFamily="34" charset="0"/>
              </a:rPr>
              <a:t>Lord</a:t>
            </a:r>
            <a:r>
              <a:rPr lang="en-GB" sz="2400" b="1" dirty="0">
                <a:solidFill>
                  <a:srgbClr val="662A16"/>
                </a:solidFill>
                <a:effectLst/>
                <a:ea typeface="Calibri" panose="020F0502020204030204" pitchFamily="34" charset="0"/>
              </a:rPr>
              <a:t> Almighty. </a:t>
            </a:r>
            <a:r>
              <a:rPr lang="en-GB" sz="2400" b="1" baseline="30000" dirty="0">
                <a:solidFill>
                  <a:srgbClr val="662A16"/>
                </a:solidFill>
                <a:effectLst/>
                <a:ea typeface="Calibri" panose="020F0502020204030204" pitchFamily="34" charset="0"/>
              </a:rPr>
              <a:t>12 </a:t>
            </a:r>
            <a:r>
              <a:rPr lang="en-GB" sz="2400" b="1" dirty="0">
                <a:solidFill>
                  <a:srgbClr val="662A16"/>
                </a:solidFill>
                <a:effectLst/>
                <a:ea typeface="Calibri" panose="020F0502020204030204" pitchFamily="34" charset="0"/>
              </a:rPr>
              <a:t>‘Then all the nations will call you blessed, for yours will be a delightful land,’ says the </a:t>
            </a:r>
            <a:r>
              <a:rPr lang="en-GB" sz="2400" b="1" cap="small" dirty="0">
                <a:solidFill>
                  <a:srgbClr val="662A16"/>
                </a:solidFill>
                <a:effectLst/>
                <a:ea typeface="Calibri" panose="020F0502020204030204" pitchFamily="34" charset="0"/>
              </a:rPr>
              <a:t>Lord</a:t>
            </a:r>
            <a:r>
              <a:rPr lang="en-GB" sz="2400" b="1" dirty="0">
                <a:solidFill>
                  <a:srgbClr val="662A16"/>
                </a:solidFill>
                <a:effectLst/>
                <a:ea typeface="Calibri" panose="020F0502020204030204" pitchFamily="34" charset="0"/>
              </a:rPr>
              <a:t> Almighty.</a:t>
            </a:r>
            <a:endParaRPr lang="en-GB" sz="2400" b="1" dirty="0">
              <a:solidFill>
                <a:srgbClr val="662A16"/>
              </a:solidFill>
              <a:effectLst/>
              <a:ea typeface="Times New Roman" panose="02020603050405020304" pitchFamily="18" charset="0"/>
            </a:endParaRPr>
          </a:p>
        </p:txBody>
      </p:sp>
      <p:pic>
        <p:nvPicPr>
          <p:cNvPr id="2" name="Picture 1" descr="A large pile of hay&#10;&#10;Description automatically generated">
            <a:extLst>
              <a:ext uri="{FF2B5EF4-FFF2-40B4-BE49-F238E27FC236}">
                <a16:creationId xmlns:a16="http://schemas.microsoft.com/office/drawing/2014/main" id="{2D8C2FE5-B994-3424-15E1-FD6880067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321502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a:t>
            </a:r>
          </a:p>
        </p:txBody>
      </p:sp>
      <p:sp>
        <p:nvSpPr>
          <p:cNvPr id="3" name="TextBox 2">
            <a:extLst>
              <a:ext uri="{FF2B5EF4-FFF2-40B4-BE49-F238E27FC236}">
                <a16:creationId xmlns:a16="http://schemas.microsoft.com/office/drawing/2014/main" id="{3B2D7525-6209-1BE9-EE36-3CAE915D8015}"/>
              </a:ext>
            </a:extLst>
          </p:cNvPr>
          <p:cNvSpPr txBox="1"/>
          <p:nvPr/>
        </p:nvSpPr>
        <p:spPr>
          <a:xfrm>
            <a:off x="259578" y="830917"/>
            <a:ext cx="9170172" cy="51961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800" b="1" dirty="0">
                <a:solidFill>
                  <a:srgbClr val="662A16"/>
                </a:solidFill>
                <a:effectLst/>
                <a:ea typeface="Times New Roman" panose="02020603050405020304" pitchFamily="18" charset="0"/>
              </a:rPr>
              <a:t>The final book of the Old Testament</a:t>
            </a:r>
          </a:p>
          <a:p>
            <a:pPr marL="342900" indent="-342900">
              <a:lnSpc>
                <a:spcPct val="150000"/>
              </a:lnSpc>
              <a:buFont typeface="Arial" panose="020B0604020202020204" pitchFamily="34" charset="0"/>
              <a:buChar char="•"/>
            </a:pPr>
            <a:r>
              <a:rPr lang="en-GB" sz="2800" b="1" dirty="0">
                <a:solidFill>
                  <a:srgbClr val="662A16"/>
                </a:solidFill>
                <a:ea typeface="Times New Roman" panose="02020603050405020304" pitchFamily="18" charset="0"/>
              </a:rPr>
              <a:t>The final prophetic revelation for approximately 400 years</a:t>
            </a:r>
          </a:p>
          <a:p>
            <a:pPr marL="342900" indent="-342900">
              <a:lnSpc>
                <a:spcPct val="150000"/>
              </a:lnSpc>
              <a:buFont typeface="Arial" panose="020B0604020202020204" pitchFamily="34" charset="0"/>
              <a:buChar char="•"/>
            </a:pPr>
            <a:r>
              <a:rPr lang="en-GB" sz="2800" b="1" dirty="0">
                <a:solidFill>
                  <a:srgbClr val="662A16"/>
                </a:solidFill>
                <a:effectLst/>
                <a:ea typeface="Times New Roman" panose="02020603050405020304" pitchFamily="18" charset="0"/>
              </a:rPr>
              <a:t>Malachi means “my messenger”</a:t>
            </a:r>
          </a:p>
          <a:p>
            <a:pPr marL="342900" indent="-342900">
              <a:lnSpc>
                <a:spcPct val="150000"/>
              </a:lnSpc>
              <a:buFont typeface="Arial" panose="020B0604020202020204" pitchFamily="34" charset="0"/>
              <a:buChar char="•"/>
            </a:pPr>
            <a:r>
              <a:rPr lang="en-GB" sz="2800" b="1" dirty="0">
                <a:solidFill>
                  <a:srgbClr val="662A16"/>
                </a:solidFill>
                <a:ea typeface="Times New Roman" panose="02020603050405020304" pitchFamily="18" charset="0"/>
              </a:rPr>
              <a:t>A message of rebuke, of warning and of judgment…</a:t>
            </a:r>
          </a:p>
          <a:p>
            <a:pPr marL="342900" indent="-342900">
              <a:lnSpc>
                <a:spcPct val="150000"/>
              </a:lnSpc>
              <a:buFont typeface="Arial" panose="020B0604020202020204" pitchFamily="34" charset="0"/>
              <a:buChar char="•"/>
            </a:pPr>
            <a:r>
              <a:rPr lang="en-GB" sz="2800" b="1" dirty="0">
                <a:solidFill>
                  <a:srgbClr val="662A16"/>
                </a:solidFill>
                <a:effectLst/>
                <a:ea typeface="Times New Roman" panose="02020603050405020304" pitchFamily="18" charset="0"/>
              </a:rPr>
              <a:t>… but also the promise of blessing and of restoration…</a:t>
            </a:r>
          </a:p>
          <a:p>
            <a:pPr marL="342900" indent="-342900">
              <a:lnSpc>
                <a:spcPct val="150000"/>
              </a:lnSpc>
              <a:buFont typeface="Arial" panose="020B0604020202020204" pitchFamily="34" charset="0"/>
              <a:buChar char="•"/>
            </a:pPr>
            <a:r>
              <a:rPr lang="en-GB" sz="2800" b="1" dirty="0">
                <a:solidFill>
                  <a:srgbClr val="662A16"/>
                </a:solidFill>
                <a:ea typeface="Times New Roman" panose="02020603050405020304" pitchFamily="18" charset="0"/>
              </a:rPr>
              <a:t>…through the coming of the great, Messianic, King.</a:t>
            </a:r>
          </a:p>
          <a:p>
            <a:pPr marL="342900" indent="-342900">
              <a:lnSpc>
                <a:spcPct val="150000"/>
              </a:lnSpc>
              <a:buFont typeface="Arial" panose="020B0604020202020204" pitchFamily="34" charset="0"/>
              <a:buChar char="•"/>
            </a:pPr>
            <a:r>
              <a:rPr lang="en-GB" sz="2800" b="1" dirty="0">
                <a:solidFill>
                  <a:srgbClr val="662A16"/>
                </a:solidFill>
                <a:effectLst/>
                <a:ea typeface="Times New Roman" panose="02020603050405020304" pitchFamily="18" charset="0"/>
              </a:rPr>
              <a:t>A prophecy issued in the context of love by a God </a:t>
            </a:r>
            <a:r>
              <a:rPr lang="en-GB" sz="2800" b="1" dirty="0">
                <a:solidFill>
                  <a:srgbClr val="662A16"/>
                </a:solidFill>
                <a:ea typeface="Times New Roman" panose="02020603050405020304" pitchFamily="18" charset="0"/>
              </a:rPr>
              <a:t>who is to be honoured and feared.</a:t>
            </a:r>
            <a:endParaRPr lang="en-GB" sz="2800" b="1" dirty="0">
              <a:solidFill>
                <a:srgbClr val="662A16"/>
              </a:solidFill>
              <a:effectLst/>
              <a:ea typeface="Times New Roman" panose="02020603050405020304" pitchFamily="18" charset="0"/>
            </a:endParaRPr>
          </a:p>
        </p:txBody>
      </p:sp>
    </p:spTree>
    <p:extLst>
      <p:ext uri="{BB962C8B-B14F-4D97-AF65-F5344CB8AC3E}">
        <p14:creationId xmlns:p14="http://schemas.microsoft.com/office/powerpoint/2010/main" val="408980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3:10</a:t>
            </a:r>
          </a:p>
        </p:txBody>
      </p:sp>
      <p:sp>
        <p:nvSpPr>
          <p:cNvPr id="3" name="TextBox 2">
            <a:extLst>
              <a:ext uri="{FF2B5EF4-FFF2-40B4-BE49-F238E27FC236}">
                <a16:creationId xmlns:a16="http://schemas.microsoft.com/office/drawing/2014/main" id="{3B2D7525-6209-1BE9-EE36-3CAE915D8015}"/>
              </a:ext>
            </a:extLst>
          </p:cNvPr>
          <p:cNvSpPr txBox="1"/>
          <p:nvPr/>
        </p:nvSpPr>
        <p:spPr>
          <a:xfrm>
            <a:off x="192903" y="823049"/>
            <a:ext cx="8636772" cy="4992457"/>
          </a:xfrm>
          <a:prstGeom prst="rect">
            <a:avLst/>
          </a:prstGeom>
          <a:noFill/>
        </p:spPr>
        <p:txBody>
          <a:bodyPr wrap="square" rtlCol="0">
            <a:spAutoFit/>
          </a:bodyPr>
          <a:lstStyle/>
          <a:p>
            <a:pPr>
              <a:lnSpc>
                <a:spcPct val="150000"/>
              </a:lnSpc>
            </a:pPr>
            <a:r>
              <a:rPr lang="en-GB" sz="3600" b="1" baseline="30000" dirty="0">
                <a:solidFill>
                  <a:srgbClr val="662A16"/>
                </a:solidFill>
                <a:effectLst/>
                <a:ea typeface="Calibri" panose="020F0502020204030204" pitchFamily="34" charset="0"/>
              </a:rPr>
              <a:t>10 </a:t>
            </a:r>
            <a:r>
              <a:rPr lang="en-GB" sz="3600" b="1" dirty="0">
                <a:solidFill>
                  <a:srgbClr val="662A16"/>
                </a:solidFill>
                <a:effectLst/>
                <a:ea typeface="Calibri" panose="020F0502020204030204" pitchFamily="34" charset="0"/>
              </a:rPr>
              <a:t>Bring the whole tithe into the storehouse, that there may be food in my house. Test me in this,’ says the </a:t>
            </a:r>
            <a:r>
              <a:rPr lang="en-GB" sz="3600" b="1" cap="small" dirty="0">
                <a:solidFill>
                  <a:srgbClr val="662A16"/>
                </a:solidFill>
                <a:effectLst/>
                <a:ea typeface="Calibri" panose="020F0502020204030204" pitchFamily="34" charset="0"/>
              </a:rPr>
              <a:t>Lord</a:t>
            </a:r>
            <a:r>
              <a:rPr lang="en-GB" sz="3600" b="1" dirty="0">
                <a:solidFill>
                  <a:srgbClr val="662A16"/>
                </a:solidFill>
                <a:effectLst/>
                <a:ea typeface="Calibri" panose="020F0502020204030204" pitchFamily="34" charset="0"/>
              </a:rPr>
              <a:t> Almighty, ‘and see if I will not throw open the floodgates of heaven and pour out so much blessing that there will not be room enough to store it. </a:t>
            </a:r>
            <a:endParaRPr lang="en-GB" sz="3600" b="1" dirty="0">
              <a:solidFill>
                <a:srgbClr val="662A16"/>
              </a:solidFill>
              <a:effectLst/>
              <a:ea typeface="Times New Roman" panose="02020603050405020304" pitchFamily="18" charset="0"/>
            </a:endParaRPr>
          </a:p>
        </p:txBody>
      </p:sp>
      <p:pic>
        <p:nvPicPr>
          <p:cNvPr id="2" name="Picture 1" descr="A large pile of hay&#10;&#10;Description automatically generated">
            <a:extLst>
              <a:ext uri="{FF2B5EF4-FFF2-40B4-BE49-F238E27FC236}">
                <a16:creationId xmlns:a16="http://schemas.microsoft.com/office/drawing/2014/main" id="{D54BFD3B-D853-A870-0585-8E79205EB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403525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and leaves&#10;&#10;Description automatically generated">
            <a:extLst>
              <a:ext uri="{FF2B5EF4-FFF2-40B4-BE49-F238E27FC236}">
                <a16:creationId xmlns:a16="http://schemas.microsoft.com/office/drawing/2014/main" id="{B48C4639-60D5-AFD3-E925-47496644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260C1A-441F-CBA8-A360-74522141C896}"/>
              </a:ext>
            </a:extLst>
          </p:cNvPr>
          <p:cNvSpPr txBox="1"/>
          <p:nvPr/>
        </p:nvSpPr>
        <p:spPr>
          <a:xfrm>
            <a:off x="259578" y="115163"/>
            <a:ext cx="4606335" cy="707886"/>
          </a:xfrm>
          <a:prstGeom prst="rect">
            <a:avLst/>
          </a:prstGeom>
          <a:noFill/>
        </p:spPr>
        <p:txBody>
          <a:bodyPr wrap="square" rtlCol="0">
            <a:spAutoFit/>
          </a:bodyPr>
          <a:lstStyle/>
          <a:p>
            <a:r>
              <a:rPr lang="en-GB" sz="4000" b="1" dirty="0">
                <a:solidFill>
                  <a:schemeClr val="bg1"/>
                </a:solidFill>
                <a:ea typeface="Zilla Slab" pitchFamily="2" charset="0"/>
                <a:cs typeface="Arial" panose="020B0604020202020204" pitchFamily="34" charset="0"/>
              </a:rPr>
              <a:t>MALACHI 3:10</a:t>
            </a:r>
          </a:p>
        </p:txBody>
      </p:sp>
      <p:sp>
        <p:nvSpPr>
          <p:cNvPr id="3" name="TextBox 2">
            <a:extLst>
              <a:ext uri="{FF2B5EF4-FFF2-40B4-BE49-F238E27FC236}">
                <a16:creationId xmlns:a16="http://schemas.microsoft.com/office/drawing/2014/main" id="{3B2D7525-6209-1BE9-EE36-3CAE915D8015}"/>
              </a:ext>
            </a:extLst>
          </p:cNvPr>
          <p:cNvSpPr txBox="1"/>
          <p:nvPr/>
        </p:nvSpPr>
        <p:spPr>
          <a:xfrm>
            <a:off x="192903" y="823049"/>
            <a:ext cx="8636772" cy="4992457"/>
          </a:xfrm>
          <a:prstGeom prst="rect">
            <a:avLst/>
          </a:prstGeom>
          <a:noFill/>
        </p:spPr>
        <p:txBody>
          <a:bodyPr wrap="square" rtlCol="0">
            <a:spAutoFit/>
          </a:bodyPr>
          <a:lstStyle/>
          <a:p>
            <a:pPr>
              <a:lnSpc>
                <a:spcPct val="150000"/>
              </a:lnSpc>
            </a:pPr>
            <a:r>
              <a:rPr lang="en-GB" sz="3600" b="1" baseline="30000" dirty="0">
                <a:solidFill>
                  <a:srgbClr val="662A16"/>
                </a:solidFill>
                <a:effectLst/>
                <a:ea typeface="Calibri" panose="020F0502020204030204" pitchFamily="34" charset="0"/>
              </a:rPr>
              <a:t>10 </a:t>
            </a:r>
            <a:r>
              <a:rPr lang="en-GB" sz="3600" b="1" dirty="0">
                <a:solidFill>
                  <a:srgbClr val="662A16"/>
                </a:solidFill>
                <a:effectLst/>
                <a:ea typeface="Calibri" panose="020F0502020204030204" pitchFamily="34" charset="0"/>
              </a:rPr>
              <a:t>Bring the whole </a:t>
            </a:r>
            <a:r>
              <a:rPr lang="en-GB" sz="3600" b="1" u="sng" dirty="0">
                <a:solidFill>
                  <a:srgbClr val="662A16"/>
                </a:solidFill>
                <a:effectLst/>
                <a:ea typeface="Calibri" panose="020F0502020204030204" pitchFamily="34" charset="0"/>
              </a:rPr>
              <a:t>tithe</a:t>
            </a:r>
            <a:r>
              <a:rPr lang="en-GB" sz="3600" b="1" dirty="0">
                <a:solidFill>
                  <a:srgbClr val="662A16"/>
                </a:solidFill>
                <a:effectLst/>
                <a:ea typeface="Calibri" panose="020F0502020204030204" pitchFamily="34" charset="0"/>
              </a:rPr>
              <a:t> into the </a:t>
            </a:r>
            <a:r>
              <a:rPr lang="en-GB" sz="3600" b="1" u="sng" dirty="0">
                <a:solidFill>
                  <a:srgbClr val="662A16"/>
                </a:solidFill>
                <a:effectLst/>
                <a:ea typeface="Calibri" panose="020F0502020204030204" pitchFamily="34" charset="0"/>
              </a:rPr>
              <a:t>storehouse</a:t>
            </a:r>
            <a:r>
              <a:rPr lang="en-GB" sz="3600" b="1" dirty="0">
                <a:solidFill>
                  <a:srgbClr val="662A16"/>
                </a:solidFill>
                <a:effectLst/>
                <a:ea typeface="Calibri" panose="020F0502020204030204" pitchFamily="34" charset="0"/>
              </a:rPr>
              <a:t>, that there may be food in my house. Test me in this,’ says the </a:t>
            </a:r>
            <a:r>
              <a:rPr lang="en-GB" sz="3600" b="1" cap="small" dirty="0">
                <a:solidFill>
                  <a:srgbClr val="662A16"/>
                </a:solidFill>
                <a:effectLst/>
                <a:ea typeface="Calibri" panose="020F0502020204030204" pitchFamily="34" charset="0"/>
              </a:rPr>
              <a:t>Lord</a:t>
            </a:r>
            <a:r>
              <a:rPr lang="en-GB" sz="3600" b="1" dirty="0">
                <a:solidFill>
                  <a:srgbClr val="662A16"/>
                </a:solidFill>
                <a:effectLst/>
                <a:ea typeface="Calibri" panose="020F0502020204030204" pitchFamily="34" charset="0"/>
              </a:rPr>
              <a:t> Almighty, ‘and see if I will not throw open the floodgates of heaven and pour out so much blessing that there will not be room enough to store it. </a:t>
            </a:r>
            <a:endParaRPr lang="en-GB" sz="3600" b="1" dirty="0">
              <a:solidFill>
                <a:srgbClr val="662A16"/>
              </a:solidFill>
              <a:effectLst/>
              <a:ea typeface="Times New Roman" panose="02020603050405020304" pitchFamily="18" charset="0"/>
            </a:endParaRPr>
          </a:p>
        </p:txBody>
      </p:sp>
      <p:pic>
        <p:nvPicPr>
          <p:cNvPr id="2" name="Picture 1" descr="A large pile of hay&#10;&#10;Description automatically generated">
            <a:extLst>
              <a:ext uri="{FF2B5EF4-FFF2-40B4-BE49-F238E27FC236}">
                <a16:creationId xmlns:a16="http://schemas.microsoft.com/office/drawing/2014/main" id="{7FDD6C93-EB77-893E-5521-6E638499B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0" y="115163"/>
            <a:ext cx="2185670" cy="2733040"/>
          </a:xfrm>
          <a:prstGeom prst="rect">
            <a:avLst/>
          </a:prstGeom>
        </p:spPr>
      </p:pic>
    </p:spTree>
    <p:extLst>
      <p:ext uri="{BB962C8B-B14F-4D97-AF65-F5344CB8AC3E}">
        <p14:creationId xmlns:p14="http://schemas.microsoft.com/office/powerpoint/2010/main" val="2554266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1244</Words>
  <Application>Microsoft Office PowerPoint</Application>
  <PresentationFormat>Widescreen</PresentationFormat>
  <Paragraphs>47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the Early Church</dc:title>
  <dc:creator>Andy Farmilo</dc:creator>
  <cp:lastModifiedBy>Simon Bramwell</cp:lastModifiedBy>
  <cp:revision>9</cp:revision>
  <dcterms:created xsi:type="dcterms:W3CDTF">2023-08-28T09:08:19Z</dcterms:created>
  <dcterms:modified xsi:type="dcterms:W3CDTF">2023-11-04T13:27:41Z</dcterms:modified>
</cp:coreProperties>
</file>