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32" r:id="rId3"/>
    <p:sldId id="341" r:id="rId4"/>
    <p:sldId id="342" r:id="rId5"/>
    <p:sldId id="344" r:id="rId6"/>
    <p:sldId id="345" r:id="rId7"/>
    <p:sldId id="346" r:id="rId8"/>
    <p:sldId id="347" r:id="rId9"/>
    <p:sldId id="348" r:id="rId10"/>
    <p:sldId id="349" r:id="rId11"/>
    <p:sldId id="371" r:id="rId12"/>
    <p:sldId id="353" r:id="rId13"/>
    <p:sldId id="354" r:id="rId14"/>
    <p:sldId id="372" r:id="rId15"/>
    <p:sldId id="373" r:id="rId16"/>
    <p:sldId id="356" r:id="rId17"/>
    <p:sldId id="374" r:id="rId18"/>
    <p:sldId id="375" r:id="rId19"/>
    <p:sldId id="358" r:id="rId20"/>
    <p:sldId id="376" r:id="rId21"/>
    <p:sldId id="377" r:id="rId22"/>
    <p:sldId id="379" r:id="rId2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56" d="100"/>
          <a:sy n="56" d="100"/>
        </p:scale>
        <p:origin x="1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4D484765-08D9-4DB7-B160-61093CB10690}" type="datetimeFigureOut">
              <a:rPr lang="en-GB" smtClean="0"/>
              <a:t>16/01/2024</a:t>
            </a:fld>
            <a:endParaRPr lang="en-GB"/>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GB"/>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41E913-4C57-4144-B86E-A01B662FCE92}" type="slidenum">
              <a:rPr lang="en-GB" smtClean="0"/>
              <a:t>‹#›</a:t>
            </a:fld>
            <a:endParaRPr lang="en-GB"/>
          </a:p>
        </p:txBody>
      </p:sp>
    </p:spTree>
    <p:extLst>
      <p:ext uri="{BB962C8B-B14F-4D97-AF65-F5344CB8AC3E}">
        <p14:creationId xmlns:p14="http://schemas.microsoft.com/office/powerpoint/2010/main" val="282449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church! Rested, refreshed, raring to go?! Perhaps not quite yet…dark, cold weeks of January aren’t easy are they?!</a:t>
            </a:r>
          </a:p>
          <a:p>
            <a:r>
              <a:rPr lang="en-US" dirty="0"/>
              <a:t>Hopefully had some chance to rest and pray…many have been doing that over this past week…</a:t>
            </a:r>
          </a:p>
          <a:p>
            <a:r>
              <a:rPr lang="en-US" dirty="0"/>
              <a:t>Perhaps chance to meditate on the five words I brought last week? Anyone remember?...</a:t>
            </a:r>
          </a:p>
          <a:p>
            <a:r>
              <a:rPr lang="en-US" dirty="0"/>
              <a:t>TAKE FEEDBACK…</a:t>
            </a:r>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a:t>
            </a:fld>
            <a:endParaRPr lang="en-GB"/>
          </a:p>
        </p:txBody>
      </p:sp>
    </p:spTree>
    <p:extLst>
      <p:ext uri="{BB962C8B-B14F-4D97-AF65-F5344CB8AC3E}">
        <p14:creationId xmlns:p14="http://schemas.microsoft.com/office/powerpoint/2010/main" val="73289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Judith!</a:t>
            </a:r>
          </a:p>
          <a:p>
            <a:r>
              <a:rPr lang="en-US" dirty="0"/>
              <a:t>Well-known and oft-quoted passage…</a:t>
            </a:r>
          </a:p>
          <a:p>
            <a:r>
              <a:rPr lang="en-US" dirty="0"/>
              <a:t>Exciting, shocking…quite how shocking, perhaps difficult for us to appreciate given the distance between us in time and culture…</a:t>
            </a:r>
          </a:p>
          <a:p>
            <a:r>
              <a:rPr lang="en-US" dirty="0"/>
              <a:t>It’s a foundational passage for our understanding of mission…</a:t>
            </a:r>
          </a:p>
          <a:p>
            <a:r>
              <a:rPr lang="en-US" dirty="0"/>
              <a:t>But it’s not one I’m going to go through verse by verse in methodical study…</a:t>
            </a:r>
          </a:p>
          <a:p>
            <a:r>
              <a:rPr lang="en-US" dirty="0"/>
              <a:t>If you want to do that, then that’s great… I would only encourage it, but a commentary will do that better than me…</a:t>
            </a:r>
          </a:p>
          <a:p>
            <a:r>
              <a:rPr lang="en-US" dirty="0"/>
              <a:t>Instead, I’m going to pull out a few key ideas, which I hope the Holy Spirit will take and will use to stir our minds and excite our hearts…put some fire in our bellies and send us out into this year ahead, ready to partner with God in his mission…</a:t>
            </a:r>
          </a:p>
          <a:p>
            <a:r>
              <a:rPr lang="en-US" dirty="0"/>
              <a:t>(Truth be told, I had another talk written last night, binned most of it… not a talk really, more of an essay actually and not a very good one at that!… too much head, not enough heart…</a:t>
            </a:r>
          </a:p>
          <a:p>
            <a:r>
              <a:rPr lang="en-US" dirty="0"/>
              <a:t>Also want to </a:t>
            </a:r>
            <a:r>
              <a:rPr lang="en-US" dirty="0" err="1"/>
              <a:t>apologise</a:t>
            </a:r>
            <a:r>
              <a:rPr lang="en-US" dirty="0"/>
              <a:t> that there are no small group notes, ran out of time </a:t>
            </a:r>
            <a:r>
              <a:rPr lang="en-US"/>
              <a:t>and needed to go to bed!…</a:t>
            </a:r>
            <a:endParaRPr lang="en-US" dirty="0"/>
          </a:p>
          <a:p>
            <a:r>
              <a:rPr lang="en-US" dirty="0"/>
              <a:t>Are some printed copies of these slides and my notes I will send them out by e mail…</a:t>
            </a:r>
          </a:p>
        </p:txBody>
      </p:sp>
      <p:sp>
        <p:nvSpPr>
          <p:cNvPr id="4" name="Slide Number Placeholder 3"/>
          <p:cNvSpPr>
            <a:spLocks noGrp="1"/>
          </p:cNvSpPr>
          <p:nvPr>
            <p:ph type="sldNum" sz="quarter" idx="5"/>
          </p:nvPr>
        </p:nvSpPr>
        <p:spPr/>
        <p:txBody>
          <a:bodyPr/>
          <a:lstStyle/>
          <a:p>
            <a:fld id="{7E41E913-4C57-4144-B86E-A01B662FCE92}" type="slidenum">
              <a:rPr lang="en-GB" smtClean="0"/>
              <a:t>10</a:t>
            </a:fld>
            <a:endParaRPr lang="en-GB"/>
          </a:p>
        </p:txBody>
      </p:sp>
    </p:spTree>
    <p:extLst>
      <p:ext uri="{BB962C8B-B14F-4D97-AF65-F5344CB8AC3E}">
        <p14:creationId xmlns:p14="http://schemas.microsoft.com/office/powerpoint/2010/main" val="325833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we’re going to partner in God’s mission, what is the mission?… what is it that we can get excited and inspired about?...</a:t>
            </a:r>
            <a:endParaRPr lang="en-GB" dirty="0"/>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11</a:t>
            </a:fld>
            <a:endParaRPr lang="en-GB"/>
          </a:p>
        </p:txBody>
      </p:sp>
    </p:spTree>
    <p:extLst>
      <p:ext uri="{BB962C8B-B14F-4D97-AF65-F5344CB8AC3E}">
        <p14:creationId xmlns:p14="http://schemas.microsoft.com/office/powerpoint/2010/main" val="354161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A reflection of God’s heart and character… Latin word </a:t>
            </a:r>
            <a:r>
              <a:rPr lang="en-US" sz="1200" dirty="0" err="1"/>
              <a:t>Missio</a:t>
            </a:r>
            <a:r>
              <a:rPr lang="en-US" sz="1200" dirty="0"/>
              <a:t> = to send… God is a sending God, that’s why he sent himself, in the person of Jesus, a gift of love, born in the humblest of surroundings, growing up in the little regarded town of Nazareth, learning and plying his trade until his time came to explode onto the scene as he does here in this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12</a:t>
            </a:fld>
            <a:endParaRPr lang="en-GB"/>
          </a:p>
        </p:txBody>
      </p:sp>
    </p:spTree>
    <p:extLst>
      <p:ext uri="{BB962C8B-B14F-4D97-AF65-F5344CB8AC3E}">
        <p14:creationId xmlns:p14="http://schemas.microsoft.com/office/powerpoint/2010/main" val="140333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Mission starts with God, it’s God’s idea, it’s at the root of all he is and it’s the starting  point for who we are as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It’s the reason why we’re here, the essence which should underpin all of our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NOT a bolt-on activity or an optional extra which makes up part of our overall schedule…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That’s why our time here together on Sunday is but one small part of the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things that we do the rest of the week are what really constitute our calling as church and our part in God’s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God’s mission is Warm Welcome, God’s mission is Foodbank, God’s mission is Tadpoles, it’s inviting a newcomer for lunch, it’s encouraging sometime whose going through a tough time, it’s helping a </a:t>
            </a:r>
            <a:r>
              <a:rPr lang="en-US" sz="1200" dirty="0" err="1"/>
              <a:t>neighbour</a:t>
            </a:r>
            <a:r>
              <a:rPr lang="en-US" sz="1200" dirty="0"/>
              <a:t> with their shopping, it’s babysitting for a couple in need of a night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thank you, for partnering in God’s mission…</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13</a:t>
            </a:fld>
            <a:endParaRPr lang="en-GB"/>
          </a:p>
        </p:txBody>
      </p:sp>
    </p:spTree>
    <p:extLst>
      <p:ext uri="{BB962C8B-B14F-4D97-AF65-F5344CB8AC3E}">
        <p14:creationId xmlns:p14="http://schemas.microsoft.com/office/powerpoint/2010/main" val="269060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God’s mission is </a:t>
            </a:r>
            <a:r>
              <a:rPr lang="en-US" sz="1200" dirty="0"/>
              <a:t>Planned, prophesied, proclaimed, prayed…</a:t>
            </a:r>
          </a:p>
          <a:p>
            <a:r>
              <a:rPr lang="en-GB" dirty="0"/>
              <a:t>Jesus’s Messianic self-declaration in the synagogue in Nazareth may have surprised his listeners, but it was no surprise to God!…</a:t>
            </a:r>
          </a:p>
          <a:p>
            <a:r>
              <a:rPr lang="en-GB" dirty="0"/>
              <a:t>Planned, from the beginning of time, foretold by the prophets, here in Isaiah 61, it was now proclaimed by Jesus himself…a Jesus who taught and healed and who worked miracles, but also crucially a Jesus who prayed…</a:t>
            </a:r>
          </a:p>
          <a:p>
            <a:r>
              <a:rPr lang="en-GB" dirty="0"/>
              <a:t>A Jesus who had spent 40 days of prayerful preparation in the wilderness before beginning his ministry, enduring all kinds of temptations and trials… a Jesus who took himself away from the crowds to lonely places to pray and to be with his Father, a Jesus who prayed for his disciples before going to the cross, who prayed for his persecutors as he hung there to die…</a:t>
            </a:r>
          </a:p>
          <a:p>
            <a:r>
              <a:rPr lang="en-GB" dirty="0"/>
              <a:t>God’s mission is prayer….</a:t>
            </a:r>
          </a:p>
        </p:txBody>
      </p:sp>
      <p:sp>
        <p:nvSpPr>
          <p:cNvPr id="4" name="Slide Number Placeholder 3"/>
          <p:cNvSpPr>
            <a:spLocks noGrp="1"/>
          </p:cNvSpPr>
          <p:nvPr>
            <p:ph type="sldNum" sz="quarter" idx="5"/>
          </p:nvPr>
        </p:nvSpPr>
        <p:spPr/>
        <p:txBody>
          <a:bodyPr/>
          <a:lstStyle/>
          <a:p>
            <a:fld id="{7E41E913-4C57-4144-B86E-A01B662FCE92}" type="slidenum">
              <a:rPr lang="en-GB" smtClean="0"/>
              <a:t>14</a:t>
            </a:fld>
            <a:endParaRPr lang="en-GB"/>
          </a:p>
        </p:txBody>
      </p:sp>
    </p:spTree>
    <p:extLst>
      <p:ext uri="{BB962C8B-B14F-4D97-AF65-F5344CB8AC3E}">
        <p14:creationId xmlns:p14="http://schemas.microsoft.com/office/powerpoint/2010/main" val="311040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prayer because God’s mission is empowered by the Holy Spirit</a:t>
            </a:r>
          </a:p>
          <a:p>
            <a:r>
              <a:rPr lang="en-GB" dirty="0"/>
              <a:t>Notice the references to the HS in this text…</a:t>
            </a:r>
          </a:p>
          <a:p>
            <a:r>
              <a:rPr lang="en-GB" dirty="0"/>
              <a:t>Jesus returned to Galilee in the power of the Spirit, verse 14…</a:t>
            </a:r>
          </a:p>
          <a:p>
            <a:r>
              <a:rPr lang="en-GB" dirty="0"/>
              <a:t>The spirit of the Lord is on him and has anointed him, verse 18…</a:t>
            </a:r>
          </a:p>
          <a:p>
            <a:r>
              <a:rPr lang="en-GB" dirty="0"/>
              <a:t>There is WORD, there is Scripture and there is SPIRIT and the two go hand in hand.</a:t>
            </a:r>
          </a:p>
          <a:p>
            <a:r>
              <a:rPr lang="en-GB" dirty="0"/>
              <a:t>God’s mission is both Word and Spirit and we will need both Word and Spirit if we are to partner with him in the way that he has planned for us…</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15</a:t>
            </a:fld>
            <a:endParaRPr lang="en-GB"/>
          </a:p>
        </p:txBody>
      </p:sp>
    </p:spTree>
    <p:extLst>
      <p:ext uri="{BB962C8B-B14F-4D97-AF65-F5344CB8AC3E}">
        <p14:creationId xmlns:p14="http://schemas.microsoft.com/office/powerpoint/2010/main" val="87927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and Spirit, yes…</a:t>
            </a:r>
          </a:p>
          <a:p>
            <a:r>
              <a:rPr lang="en-US" dirty="0"/>
              <a:t>But above all God’s mission is found in the person of Jesus…</a:t>
            </a:r>
          </a:p>
          <a:p>
            <a:r>
              <a:rPr lang="en-US" dirty="0"/>
              <a:t>What he said, what he did…</a:t>
            </a:r>
          </a:p>
          <a:p>
            <a:r>
              <a:rPr lang="en-US" dirty="0"/>
              <a:t>His wise teaching and his utterly amazing miracles… water to wine, healing the ill and the afflicted, walking on water and, supremely rising from the dead…</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16</a:t>
            </a:fld>
            <a:endParaRPr lang="en-GB"/>
          </a:p>
        </p:txBody>
      </p:sp>
    </p:spTree>
    <p:extLst>
      <p:ext uri="{BB962C8B-B14F-4D97-AF65-F5344CB8AC3E}">
        <p14:creationId xmlns:p14="http://schemas.microsoft.com/office/powerpoint/2010/main" val="194264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again at those words from Isaiah 61 that Jesus reads there in the synagogue, words that he declares himself to fulfill</a:t>
            </a:r>
          </a:p>
          <a:p>
            <a:r>
              <a:rPr lang="en-US" dirty="0"/>
              <a:t>God’s mission is good news to the poor… the materially poor…and the poor in spirit…</a:t>
            </a:r>
          </a:p>
          <a:p>
            <a:r>
              <a:rPr lang="en-US" dirty="0"/>
              <a:t> Jesus’s doesn’t promise riches, rather his words and actions demonstrate that the poor have a special place in his heart…</a:t>
            </a:r>
          </a:p>
          <a:p>
            <a:r>
              <a:rPr lang="en-US" dirty="0"/>
              <a:t>God’s mission means freedom for the prisoners and the oppressed, the literal captives and those caught up in bondage to sin, to jealousy, to hatred, to lust…</a:t>
            </a:r>
          </a:p>
          <a:p>
            <a:r>
              <a:rPr lang="en-US" dirty="0"/>
              <a:t>On Thursday evening at the Revive event at MMCC we were encouraged to speak the name of Jesus over various people and situations in our society…</a:t>
            </a:r>
          </a:p>
          <a:p>
            <a:r>
              <a:rPr lang="en-US" dirty="0"/>
              <a:t>We live in a society help captive by consumerism, by drink, by drugs, by pornography and it is squeezing the life slowly out of us…</a:t>
            </a:r>
          </a:p>
          <a:p>
            <a:r>
              <a:rPr lang="en-US" dirty="0"/>
              <a:t>Jesus comes to bring FREEDOM, FREEDOM FROM THESE THINGS AND FREEDOM TO LIVE life to the full, as he intended…</a:t>
            </a:r>
          </a:p>
          <a:p>
            <a:r>
              <a:rPr lang="en-US" dirty="0"/>
              <a:t>Recovery of sight for the blind… again the physically blind, Bartimaeus a case in point, but also the spiritually blind… those who cannot see Jesus, whether through lack of opportunity or deliberate decision…Jesus comes as the true light, that we might see clearly… who he is and who God intends for us to be…</a:t>
            </a:r>
          </a:p>
          <a:p>
            <a:r>
              <a:rPr lang="en-US" dirty="0"/>
              <a:t>The year of the Lord’s </a:t>
            </a:r>
            <a:r>
              <a:rPr lang="en-US" dirty="0" err="1"/>
              <a:t>favour</a:t>
            </a:r>
            <a:r>
              <a:rPr lang="en-US" dirty="0"/>
              <a:t>… cancelling of debt, complete restoration… being made whole… sin forgiven…</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17</a:t>
            </a:fld>
            <a:endParaRPr lang="en-GB"/>
          </a:p>
        </p:txBody>
      </p:sp>
    </p:spTree>
    <p:extLst>
      <p:ext uri="{BB962C8B-B14F-4D97-AF65-F5344CB8AC3E}">
        <p14:creationId xmlns:p14="http://schemas.microsoft.com/office/powerpoint/2010/main" val="76415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God’s mission…it’s proclaimed and it’s demonstrated in the person of Jesus…</a:t>
            </a:r>
          </a:p>
          <a:p>
            <a:r>
              <a:rPr lang="en-US" dirty="0"/>
              <a:t>Will we join him? It’s the same mighty power who raised Jesus from the dead, who is alive and at work in us?...</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18</a:t>
            </a:fld>
            <a:endParaRPr lang="en-GB"/>
          </a:p>
        </p:txBody>
      </p:sp>
    </p:spTree>
    <p:extLst>
      <p:ext uri="{BB962C8B-B14F-4D97-AF65-F5344CB8AC3E}">
        <p14:creationId xmlns:p14="http://schemas.microsoft.com/office/powerpoint/2010/main" val="3684684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work in us…</a:t>
            </a:r>
          </a:p>
          <a:p>
            <a:r>
              <a:rPr lang="en-US" dirty="0"/>
              <a:t>But for ALL…especially perhaps for those we often tend to forget or ignore…</a:t>
            </a:r>
          </a:p>
          <a:p>
            <a:r>
              <a:rPr lang="en-US" dirty="0"/>
              <a:t>Yes, God’s mission is to us…we need him, just like anybody else…</a:t>
            </a:r>
          </a:p>
          <a:p>
            <a:r>
              <a:rPr lang="en-US" dirty="0"/>
              <a:t>But we need to look outside of ourselves…</a:t>
            </a:r>
          </a:p>
          <a:p>
            <a:r>
              <a:rPr lang="en-US" dirty="0"/>
              <a:t>Jesus doesn’t mince his words to his listeners in the synagogue in Nazareth that Sabbath… he tells them in plain terms that he has come just as much for the foreigner as for the Jew, in fact that when his own people will turn their back on him that God will take his blessing elsewhere…</a:t>
            </a:r>
          </a:p>
          <a:p>
            <a:r>
              <a:rPr lang="en-US" dirty="0"/>
              <a:t>So be warned…</a:t>
            </a:r>
          </a:p>
          <a:p>
            <a:r>
              <a:rPr lang="en-US" dirty="0"/>
              <a:t>Be warned God’s chosen people, be warned then… be warned today…</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19</a:t>
            </a:fld>
            <a:endParaRPr lang="en-GB"/>
          </a:p>
        </p:txBody>
      </p:sp>
    </p:spTree>
    <p:extLst>
      <p:ext uri="{BB962C8B-B14F-4D97-AF65-F5344CB8AC3E}">
        <p14:creationId xmlns:p14="http://schemas.microsoft.com/office/powerpoint/2010/main" val="201834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they are… W, E, B, S, G…</a:t>
            </a:r>
          </a:p>
          <a:p>
            <a:r>
              <a:rPr lang="en-US" dirty="0"/>
              <a:t>Five words to describe us and five words for us to seek to be more like as we collectively live out God’s command to…</a:t>
            </a:r>
          </a:p>
        </p:txBody>
      </p:sp>
      <p:sp>
        <p:nvSpPr>
          <p:cNvPr id="4" name="Slide Number Placeholder 3"/>
          <p:cNvSpPr>
            <a:spLocks noGrp="1"/>
          </p:cNvSpPr>
          <p:nvPr>
            <p:ph type="sldNum" sz="quarter" idx="5"/>
          </p:nvPr>
        </p:nvSpPr>
        <p:spPr/>
        <p:txBody>
          <a:bodyPr/>
          <a:lstStyle/>
          <a:p>
            <a:fld id="{7E41E913-4C57-4144-B86E-A01B662FCE92}" type="slidenum">
              <a:rPr lang="en-GB" smtClean="0"/>
              <a:t>2</a:t>
            </a:fld>
            <a:endParaRPr lang="en-GB"/>
          </a:p>
        </p:txBody>
      </p:sp>
    </p:spTree>
    <p:extLst>
      <p:ext uri="{BB962C8B-B14F-4D97-AF65-F5344CB8AC3E}">
        <p14:creationId xmlns:p14="http://schemas.microsoft.com/office/powerpoint/2010/main" val="41401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open our minds to the full scope and volume of God’s mission for all…</a:t>
            </a:r>
          </a:p>
          <a:p>
            <a:r>
              <a:rPr lang="en-US" dirty="0"/>
              <a:t>Looking outside of ourselves and those that are like us, and reaching out to those we find challenging, those perhaps we find difficult to love, those whose ways and beliefs seem alien and incomprehensible to us…</a:t>
            </a:r>
          </a:p>
          <a:p>
            <a:r>
              <a:rPr lang="en-US" dirty="0"/>
              <a:t>That’s partnering in God’s mission…God’s mission for ALL…</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20</a:t>
            </a:fld>
            <a:endParaRPr lang="en-GB"/>
          </a:p>
        </p:txBody>
      </p:sp>
    </p:spTree>
    <p:extLst>
      <p:ext uri="{BB962C8B-B14F-4D97-AF65-F5344CB8AC3E}">
        <p14:creationId xmlns:p14="http://schemas.microsoft.com/office/powerpoint/2010/main" val="78304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are you feeling about all this?</a:t>
            </a:r>
          </a:p>
          <a:p>
            <a:r>
              <a:rPr lang="en-US" dirty="0" err="1"/>
              <a:t>Abivalent</a:t>
            </a:r>
            <a:r>
              <a:rPr lang="en-US" dirty="0"/>
              <a:t>?</a:t>
            </a:r>
          </a:p>
          <a:p>
            <a:r>
              <a:rPr lang="en-US" dirty="0"/>
              <a:t>Bored?</a:t>
            </a:r>
          </a:p>
          <a:p>
            <a:r>
              <a:rPr lang="en-US" dirty="0"/>
              <a:t>Excited?</a:t>
            </a:r>
          </a:p>
          <a:p>
            <a:r>
              <a:rPr lang="en-US" dirty="0"/>
              <a:t>Or something else?</a:t>
            </a:r>
          </a:p>
          <a:p>
            <a:r>
              <a:rPr lang="en-US" dirty="0"/>
              <a:t>Because when we’re confronted by the reality of God’s mission in the person of Jesus, different reactions are possible…</a:t>
            </a:r>
          </a:p>
          <a:p>
            <a:r>
              <a:rPr lang="en-US" dirty="0"/>
              <a:t>We see that in the passage in verses 28 and 29…</a:t>
            </a:r>
          </a:p>
          <a:p>
            <a:r>
              <a:rPr lang="en-US" dirty="0"/>
              <a:t>One response is fury and outrage… the claims of Jesus are outrageous and his call on our lives is uncompromising… we too can drive him out of town…intending to throw him off the cliff of our lives…</a:t>
            </a:r>
          </a:p>
          <a:p>
            <a:r>
              <a:rPr lang="en-US" dirty="0"/>
              <a:t>Do we, if we’re honest, feel like this at times…hand on heart, I’d be lying if I said this was never me…</a:t>
            </a:r>
          </a:p>
          <a:p>
            <a:r>
              <a:rPr lang="en-US" dirty="0"/>
              <a:t>Maybe you’re feeling confused, like those mentioned in verse 22… you like what you hear from Jesus but you don’t really quite get who he is and what he really wants from you…</a:t>
            </a:r>
          </a:p>
          <a:p>
            <a:r>
              <a:rPr lang="en-US" dirty="0"/>
              <a:t>If that’s you, then thank you for your honesty… we’re here together in this… we all have much to learn and we’re here to learn together and to encourage one another in doing so…</a:t>
            </a:r>
          </a:p>
          <a:p>
            <a:r>
              <a:rPr lang="en-US" dirty="0"/>
              <a:t>Perhaps, however, you’re full of wonder and praise…you’re up for this, you’re hungry for more of Jesus, you’re to ready to partner with God and you’re raring to go?...</a:t>
            </a:r>
          </a:p>
          <a:p>
            <a:r>
              <a:rPr lang="en-US" dirty="0"/>
              <a:t>If so, then that’s brilliant… God has a plan for you, a place for you and a purpose for you…He wants you and he’s chosen you to partner with him in his mission…</a:t>
            </a:r>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21</a:t>
            </a:fld>
            <a:endParaRPr lang="en-GB"/>
          </a:p>
        </p:txBody>
      </p:sp>
    </p:spTree>
    <p:extLst>
      <p:ext uri="{BB962C8B-B14F-4D97-AF65-F5344CB8AC3E}">
        <p14:creationId xmlns:p14="http://schemas.microsoft.com/office/powerpoint/2010/main" val="172360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close, there’s an opportunity now for us to take a moment and to respond…to respond to God’s call to partner with him, in his mission at this start of 2024…</a:t>
            </a:r>
          </a:p>
          <a:p>
            <a:r>
              <a:rPr lang="en-US" dirty="0"/>
              <a:t>In a second, I’m going to ask you to close your eyes and we will play a song…God of justice…</a:t>
            </a:r>
          </a:p>
          <a:p>
            <a:r>
              <a:rPr lang="en-US" dirty="0"/>
              <a:t>The words of which echo much of what we’ve been thinking about this morning…</a:t>
            </a:r>
          </a:p>
          <a:p>
            <a:r>
              <a:rPr lang="en-US" dirty="0"/>
              <a:t>If you feel that you want to commit yourself, whether for the first time, or the thousandth and first time to responding to God’s Word and Spirit, to giving to God your heart and your head, to seeking his help and that of those around you in serving Jesus and partnering with God in his mission of love, of justice, of mercy, of forgiveness, of welcome, of encouragement, of being, or sharing, of growing…</a:t>
            </a:r>
          </a:p>
          <a:p>
            <a:r>
              <a:rPr lang="en-US" dirty="0"/>
              <a:t>If you want to respond, then as the song plays, either slowly stand where you are, or raise your hand in the air…</a:t>
            </a:r>
          </a:p>
          <a:p>
            <a:r>
              <a:rPr lang="en-US" dirty="0"/>
              <a:t>This is a moment for each of us, and us all to BE…</a:t>
            </a:r>
          </a:p>
          <a:p>
            <a:r>
              <a:rPr lang="en-US" dirty="0"/>
              <a:t>To be in the presence of God… to listen to the prompting of his Spirit and to respond, if we are willing</a:t>
            </a:r>
          </a:p>
          <a:p>
            <a:r>
              <a:rPr lang="en-US" dirty="0"/>
              <a:t>AND THEN as the song comes to a close I will pray…</a:t>
            </a:r>
          </a:p>
          <a:p>
            <a:r>
              <a:rPr lang="en-US" dirty="0"/>
              <a:t>So, let’s close our eyes, let’s listen, and let’s respond as prompted…</a:t>
            </a:r>
          </a:p>
          <a:p>
            <a:endParaRPr lang="en-US" dirty="0"/>
          </a:p>
          <a:p>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22</a:t>
            </a:fld>
            <a:endParaRPr lang="en-GB"/>
          </a:p>
        </p:txBody>
      </p:sp>
    </p:spTree>
    <p:extLst>
      <p:ext uri="{BB962C8B-B14F-4D97-AF65-F5344CB8AC3E}">
        <p14:creationId xmlns:p14="http://schemas.microsoft.com/office/powerpoint/2010/main" val="29109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one another…</a:t>
            </a:r>
          </a:p>
          <a:p>
            <a:r>
              <a:rPr lang="en-US" dirty="0"/>
              <a:t>To love one another as Christ has loved us…</a:t>
            </a:r>
          </a:p>
          <a:p>
            <a:r>
              <a:rPr lang="en-US" dirty="0"/>
              <a:t>To love one another in a way that serves as a witness, that points people towards Jesus…</a:t>
            </a:r>
          </a:p>
          <a:p>
            <a:r>
              <a:rPr lang="en-US" dirty="0"/>
              <a:t>That leaves people in no doubt that it’s Jesus whom we are following…</a:t>
            </a:r>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3</a:t>
            </a:fld>
            <a:endParaRPr lang="en-GB"/>
          </a:p>
        </p:txBody>
      </p:sp>
    </p:spTree>
    <p:extLst>
      <p:ext uri="{BB962C8B-B14F-4D97-AF65-F5344CB8AC3E}">
        <p14:creationId xmlns:p14="http://schemas.microsoft.com/office/powerpoint/2010/main" val="384532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the mission of Jesus is a LOVE MISSION…</a:t>
            </a:r>
          </a:p>
          <a:p>
            <a:r>
              <a:rPr lang="en-US" dirty="0"/>
              <a:t>And the great news is, that God has chosen us to join with him in this mission…</a:t>
            </a:r>
          </a:p>
          <a:p>
            <a:r>
              <a:rPr lang="en-US" dirty="0"/>
              <a:t>That’s why I’ve chosen to call our series for this term, “Partnering in God’s mission”…</a:t>
            </a:r>
          </a:p>
          <a:p>
            <a:r>
              <a:rPr lang="en-US" dirty="0"/>
              <a:t>Having spent some time in the autumn term in Acts, Learning from the Life of the Early Church…</a:t>
            </a:r>
          </a:p>
          <a:p>
            <a:r>
              <a:rPr lang="en-US" dirty="0"/>
              <a:t>We will now be exploring some passages in the middle chapters of the book as the Good News of Jesus is taken out from Jerusalem and Judea to those of other tribes, nations and languages…</a:t>
            </a:r>
          </a:p>
          <a:p>
            <a:r>
              <a:rPr lang="en-US" dirty="0"/>
              <a:t>Today, however, we’re going to take one step back, back into Luke’s Gospel to focus on a key incident, near the start of Jesus’s ministry…</a:t>
            </a:r>
          </a:p>
          <a:p>
            <a:r>
              <a:rPr lang="en-US" dirty="0"/>
              <a:t>Which helps us to understand what God’s mission is all about…</a:t>
            </a:r>
          </a:p>
          <a:p>
            <a:r>
              <a:rPr lang="en-US" dirty="0"/>
              <a:t>Judith will come to read for us now… ON SCREEN… Bible open in front… Luke 4:14-30 (Raise your hand if like a Bible)…</a:t>
            </a:r>
            <a:endParaRPr lang="en-GB" dirty="0"/>
          </a:p>
        </p:txBody>
      </p:sp>
      <p:sp>
        <p:nvSpPr>
          <p:cNvPr id="4" name="Slide Number Placeholder 3"/>
          <p:cNvSpPr>
            <a:spLocks noGrp="1"/>
          </p:cNvSpPr>
          <p:nvPr>
            <p:ph type="sldNum" sz="quarter" idx="5"/>
          </p:nvPr>
        </p:nvSpPr>
        <p:spPr/>
        <p:txBody>
          <a:bodyPr/>
          <a:lstStyle/>
          <a:p>
            <a:fld id="{7E41E913-4C57-4144-B86E-A01B662FCE92}" type="slidenum">
              <a:rPr lang="en-GB" smtClean="0"/>
              <a:t>4</a:t>
            </a:fld>
            <a:endParaRPr lang="en-GB"/>
          </a:p>
        </p:txBody>
      </p:sp>
    </p:spTree>
    <p:extLst>
      <p:ext uri="{BB962C8B-B14F-4D97-AF65-F5344CB8AC3E}">
        <p14:creationId xmlns:p14="http://schemas.microsoft.com/office/powerpoint/2010/main" val="327250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41E913-4C57-4144-B86E-A01B662FCE92}" type="slidenum">
              <a:rPr lang="en-GB" smtClean="0"/>
              <a:t>5</a:t>
            </a:fld>
            <a:endParaRPr lang="en-GB"/>
          </a:p>
        </p:txBody>
      </p:sp>
    </p:spTree>
    <p:extLst>
      <p:ext uri="{BB962C8B-B14F-4D97-AF65-F5344CB8AC3E}">
        <p14:creationId xmlns:p14="http://schemas.microsoft.com/office/powerpoint/2010/main" val="85908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41E913-4C57-4144-B86E-A01B662FCE92}" type="slidenum">
              <a:rPr lang="en-GB" smtClean="0"/>
              <a:t>6</a:t>
            </a:fld>
            <a:endParaRPr lang="en-GB"/>
          </a:p>
        </p:txBody>
      </p:sp>
    </p:spTree>
    <p:extLst>
      <p:ext uri="{BB962C8B-B14F-4D97-AF65-F5344CB8AC3E}">
        <p14:creationId xmlns:p14="http://schemas.microsoft.com/office/powerpoint/2010/main" val="70559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41E913-4C57-4144-B86E-A01B662FCE92}" type="slidenum">
              <a:rPr lang="en-GB" smtClean="0"/>
              <a:t>7</a:t>
            </a:fld>
            <a:endParaRPr lang="en-GB"/>
          </a:p>
        </p:txBody>
      </p:sp>
    </p:spTree>
    <p:extLst>
      <p:ext uri="{BB962C8B-B14F-4D97-AF65-F5344CB8AC3E}">
        <p14:creationId xmlns:p14="http://schemas.microsoft.com/office/powerpoint/2010/main" val="43174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41E913-4C57-4144-B86E-A01B662FCE92}" type="slidenum">
              <a:rPr lang="en-GB" smtClean="0"/>
              <a:t>8</a:t>
            </a:fld>
            <a:endParaRPr lang="en-GB"/>
          </a:p>
        </p:txBody>
      </p:sp>
    </p:spTree>
    <p:extLst>
      <p:ext uri="{BB962C8B-B14F-4D97-AF65-F5344CB8AC3E}">
        <p14:creationId xmlns:p14="http://schemas.microsoft.com/office/powerpoint/2010/main" val="421803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41E913-4C57-4144-B86E-A01B662FCE92}" type="slidenum">
              <a:rPr lang="en-GB" smtClean="0"/>
              <a:t>9</a:t>
            </a:fld>
            <a:endParaRPr lang="en-GB"/>
          </a:p>
        </p:txBody>
      </p:sp>
    </p:spTree>
    <p:extLst>
      <p:ext uri="{BB962C8B-B14F-4D97-AF65-F5344CB8AC3E}">
        <p14:creationId xmlns:p14="http://schemas.microsoft.com/office/powerpoint/2010/main" val="14036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6678-45C6-BE09-A059-188AEB8A0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D98F7-02CB-2316-FAC8-476406E91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2955F-7EE0-7B87-CD32-5F0F81C0190D}"/>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5" name="Footer Placeholder 4">
            <a:extLst>
              <a:ext uri="{FF2B5EF4-FFF2-40B4-BE49-F238E27FC236}">
                <a16:creationId xmlns:a16="http://schemas.microsoft.com/office/drawing/2014/main" id="{9D52B436-C9DE-E9D7-EBD1-1B81B598E6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F7F6B-E21D-D613-485A-23B27AC3A7F4}"/>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19056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6105-37DC-725E-A013-0E6064DFB6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A8A2B6-AADB-8544-F5AB-EE0EE99CA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F4C73-5132-D647-5CF7-53C4462CAC5F}"/>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5" name="Footer Placeholder 4">
            <a:extLst>
              <a:ext uri="{FF2B5EF4-FFF2-40B4-BE49-F238E27FC236}">
                <a16:creationId xmlns:a16="http://schemas.microsoft.com/office/drawing/2014/main" id="{34A546B0-AD74-8651-C0AF-7231C651E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C02E93-BBDE-19D6-BD25-9FB58BD56DEB}"/>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220676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BE4D0-35D2-40CD-9BCB-FA99DE9638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2F4598-5100-DD91-0BD5-BFDB06D52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BD9761-D94D-A1DC-32E9-AAF13A582EF7}"/>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5" name="Footer Placeholder 4">
            <a:extLst>
              <a:ext uri="{FF2B5EF4-FFF2-40B4-BE49-F238E27FC236}">
                <a16:creationId xmlns:a16="http://schemas.microsoft.com/office/drawing/2014/main" id="{DC3D5269-C3F2-ECF0-4346-AC979D7AF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65759-82B3-826D-AD6D-FAD48C9B382F}"/>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43866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53DC-8BB4-D699-4132-060E0B0FE4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7C9260-9B3C-60C2-4F75-6606671EF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983E8-8012-5323-2D58-D90A86721963}"/>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5" name="Footer Placeholder 4">
            <a:extLst>
              <a:ext uri="{FF2B5EF4-FFF2-40B4-BE49-F238E27FC236}">
                <a16:creationId xmlns:a16="http://schemas.microsoft.com/office/drawing/2014/main" id="{E256E1D1-AA5F-E677-368B-D6AC510AEC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E57A1-9A8E-0058-C7A3-39EF4A6918F5}"/>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96456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3173-CB34-9859-BA92-7CE8C5A9C4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5B4929-2C9B-08CF-90AF-0995B629D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594515-5CF2-0B3A-762C-AD4154AFAEB9}"/>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5" name="Footer Placeholder 4">
            <a:extLst>
              <a:ext uri="{FF2B5EF4-FFF2-40B4-BE49-F238E27FC236}">
                <a16:creationId xmlns:a16="http://schemas.microsoft.com/office/drawing/2014/main" id="{6BF0F029-61B6-E524-FD08-CDDD3595A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54067-C7B2-0789-B6D6-0B60FD1491B7}"/>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287784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721D-1722-A02E-DB6D-2BE5846D21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C631BF-BE8B-8095-5D63-0F95B8651F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B793B9-BEC8-F17E-D082-12F3AF1D3A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0C8A77-4903-19CE-EC0A-B75D78FD952B}"/>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6" name="Footer Placeholder 5">
            <a:extLst>
              <a:ext uri="{FF2B5EF4-FFF2-40B4-BE49-F238E27FC236}">
                <a16:creationId xmlns:a16="http://schemas.microsoft.com/office/drawing/2014/main" id="{B7484872-D138-3C3F-AE50-FA31961C8B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44D30-3BA7-BDA2-AEAD-E5B46DAAC358}"/>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76440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26C6-347C-AB31-ABF1-8DB08FC92A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81E21A-66C6-60A2-1796-C2E7C034D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073E8-F0D4-F7C3-2BC7-530B53BF37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CEE875-A69A-70D7-2028-0E6F13469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3BA64-8ABE-7A05-B67A-DAC6D06E71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B241B8-4DB2-1C3A-ABB7-374BB1FC2BAA}"/>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8" name="Footer Placeholder 7">
            <a:extLst>
              <a:ext uri="{FF2B5EF4-FFF2-40B4-BE49-F238E27FC236}">
                <a16:creationId xmlns:a16="http://schemas.microsoft.com/office/drawing/2014/main" id="{72B2BFD5-F3E1-8E4F-A810-1719A1CBA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C3E77A-665A-3C44-C9A3-9DC5FB5DF40F}"/>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26815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D53B-8837-6BED-32C5-628D598DEB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AD470D-31C3-282D-F899-75E47C8F9145}"/>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4" name="Footer Placeholder 3">
            <a:extLst>
              <a:ext uri="{FF2B5EF4-FFF2-40B4-BE49-F238E27FC236}">
                <a16:creationId xmlns:a16="http://schemas.microsoft.com/office/drawing/2014/main" id="{8B490377-B511-A052-C2F1-6DE36C7C38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2C30E8-6974-B95B-F7E8-C62C9EB055C1}"/>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190845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70B97-5660-9C28-2563-441134FDE37D}"/>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3" name="Footer Placeholder 2">
            <a:extLst>
              <a:ext uri="{FF2B5EF4-FFF2-40B4-BE49-F238E27FC236}">
                <a16:creationId xmlns:a16="http://schemas.microsoft.com/office/drawing/2014/main" id="{369B16D1-F037-CEA4-80AA-8D65904F13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48C53C-990A-C419-58B6-B24C282CB34C}"/>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325916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1626-D575-4476-0272-A88D20C82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662C2A-EC92-7D87-B722-F8D2B2410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61B7E3-CF49-7FC2-E79E-D301D2CEF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F978C-A31E-461E-4BA2-7C0E7DC5B0AF}"/>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6" name="Footer Placeholder 5">
            <a:extLst>
              <a:ext uri="{FF2B5EF4-FFF2-40B4-BE49-F238E27FC236}">
                <a16:creationId xmlns:a16="http://schemas.microsoft.com/office/drawing/2014/main" id="{AC1EB9C6-8740-D278-C014-B8140B3226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8752CE-0856-3F85-14C7-DFA85308DA2C}"/>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178712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8691-728C-9342-3EEA-89D435D47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B4AA50-C3F8-8B28-8AF9-B8643AD4B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DCCAA5-9C74-8AF1-7C28-2A774045D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6D75D-7283-6011-A129-21239DF688A3}"/>
              </a:ext>
            </a:extLst>
          </p:cNvPr>
          <p:cNvSpPr>
            <a:spLocks noGrp="1"/>
          </p:cNvSpPr>
          <p:nvPr>
            <p:ph type="dt" sz="half" idx="10"/>
          </p:nvPr>
        </p:nvSpPr>
        <p:spPr/>
        <p:txBody>
          <a:bodyPr/>
          <a:lstStyle/>
          <a:p>
            <a:fld id="{D711D7B2-8EFE-4C43-B03A-771C8DD9B103}" type="datetimeFigureOut">
              <a:rPr lang="en-GB" smtClean="0"/>
              <a:t>16/01/2024</a:t>
            </a:fld>
            <a:endParaRPr lang="en-GB"/>
          </a:p>
        </p:txBody>
      </p:sp>
      <p:sp>
        <p:nvSpPr>
          <p:cNvPr id="6" name="Footer Placeholder 5">
            <a:extLst>
              <a:ext uri="{FF2B5EF4-FFF2-40B4-BE49-F238E27FC236}">
                <a16:creationId xmlns:a16="http://schemas.microsoft.com/office/drawing/2014/main" id="{D82DDF77-1B20-249C-073A-3A904134E3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046D26-0979-19D8-710E-BFF9674DECE6}"/>
              </a:ext>
            </a:extLst>
          </p:cNvPr>
          <p:cNvSpPr>
            <a:spLocks noGrp="1"/>
          </p:cNvSpPr>
          <p:nvPr>
            <p:ph type="sldNum" sz="quarter" idx="12"/>
          </p:nvPr>
        </p:nvSpPr>
        <p:spPr/>
        <p:txBody>
          <a:bodyPr/>
          <a:lstStyle/>
          <a:p>
            <a:fld id="{64B9727D-B315-4940-B99A-1D8C72319258}" type="slidenum">
              <a:rPr lang="en-GB" smtClean="0"/>
              <a:t>‹#›</a:t>
            </a:fld>
            <a:endParaRPr lang="en-GB"/>
          </a:p>
        </p:txBody>
      </p:sp>
    </p:spTree>
    <p:extLst>
      <p:ext uri="{BB962C8B-B14F-4D97-AF65-F5344CB8AC3E}">
        <p14:creationId xmlns:p14="http://schemas.microsoft.com/office/powerpoint/2010/main" val="2563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0FE02-3074-327C-F76B-C4A3844C3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BD2CD-463F-87E5-D162-F8D4A577E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5CD5D0-6F19-FA7F-2877-71946E768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1D7B2-8EFE-4C43-B03A-771C8DD9B103}" type="datetimeFigureOut">
              <a:rPr lang="en-GB" smtClean="0"/>
              <a:t>16/01/2024</a:t>
            </a:fld>
            <a:endParaRPr lang="en-GB"/>
          </a:p>
        </p:txBody>
      </p:sp>
      <p:sp>
        <p:nvSpPr>
          <p:cNvPr id="5" name="Footer Placeholder 4">
            <a:extLst>
              <a:ext uri="{FF2B5EF4-FFF2-40B4-BE49-F238E27FC236}">
                <a16:creationId xmlns:a16="http://schemas.microsoft.com/office/drawing/2014/main" id="{D508E0F2-B4E9-9419-0080-972556C93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DB25B4-A685-8558-BF6E-EDA33F5F5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9727D-B315-4940-B99A-1D8C72319258}" type="slidenum">
              <a:rPr lang="en-GB" smtClean="0"/>
              <a:t>‹#›</a:t>
            </a:fld>
            <a:endParaRPr lang="en-GB"/>
          </a:p>
        </p:txBody>
      </p:sp>
    </p:spTree>
    <p:extLst>
      <p:ext uri="{BB962C8B-B14F-4D97-AF65-F5344CB8AC3E}">
        <p14:creationId xmlns:p14="http://schemas.microsoft.com/office/powerpoint/2010/main" val="3298904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4860270" y="-920738"/>
            <a:ext cx="12191980" cy="6856718"/>
          </a:xfrm>
          <a:prstGeom prst="rect">
            <a:avLst/>
          </a:prstGeom>
        </p:spPr>
      </p:pic>
    </p:spTree>
    <p:extLst>
      <p:ext uri="{BB962C8B-B14F-4D97-AF65-F5344CB8AC3E}">
        <p14:creationId xmlns:p14="http://schemas.microsoft.com/office/powerpoint/2010/main" val="83590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0" y="477252"/>
            <a:ext cx="12077700" cy="923330"/>
          </a:xfrm>
          <a:prstGeom prst="rect">
            <a:avLst/>
          </a:prstGeom>
          <a:noFill/>
        </p:spPr>
        <p:txBody>
          <a:bodyPr wrap="square" rtlCol="0">
            <a:spAutoFit/>
          </a:bodyPr>
          <a:lstStyle/>
          <a:p>
            <a:pPr algn="ctr"/>
            <a:r>
              <a:rPr lang="en-US" sz="5400" dirty="0"/>
              <a:t>Partnering in God’s mission (Luke 4:14-30)</a:t>
            </a:r>
            <a:endParaRPr lang="en-GB" sz="5400" dirty="0"/>
          </a:p>
        </p:txBody>
      </p:sp>
    </p:spTree>
    <p:extLst>
      <p:ext uri="{BB962C8B-B14F-4D97-AF65-F5344CB8AC3E}">
        <p14:creationId xmlns:p14="http://schemas.microsoft.com/office/powerpoint/2010/main" val="382934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Tree>
    <p:extLst>
      <p:ext uri="{BB962C8B-B14F-4D97-AF65-F5344CB8AC3E}">
        <p14:creationId xmlns:p14="http://schemas.microsoft.com/office/powerpoint/2010/main" val="375563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1754326"/>
          </a:xfrm>
          <a:prstGeom prst="rect">
            <a:avLst/>
          </a:prstGeom>
          <a:noFill/>
        </p:spPr>
        <p:txBody>
          <a:bodyPr wrap="square" rtlCol="0">
            <a:spAutoFit/>
          </a:bodyPr>
          <a:lstStyle/>
          <a:p>
            <a:pPr marL="914400" indent="-914400">
              <a:spcAft>
                <a:spcPts val="1200"/>
              </a:spcAft>
              <a:buFont typeface="+mj-lt"/>
              <a:buAutoNum type="arabicPeriod"/>
            </a:pPr>
            <a:r>
              <a:rPr lang="en-US" sz="5400" dirty="0"/>
              <a:t>A reflection of God’s heart and character</a:t>
            </a:r>
            <a:endParaRPr lang="en-GB" sz="5400" dirty="0"/>
          </a:p>
        </p:txBody>
      </p:sp>
    </p:spTree>
    <p:extLst>
      <p:ext uri="{BB962C8B-B14F-4D97-AF65-F5344CB8AC3E}">
        <p14:creationId xmlns:p14="http://schemas.microsoft.com/office/powerpoint/2010/main" val="414912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3570208"/>
          </a:xfrm>
          <a:prstGeom prst="rect">
            <a:avLst/>
          </a:prstGeom>
          <a:noFill/>
        </p:spPr>
        <p:txBody>
          <a:bodyPr wrap="square" rtlCol="0">
            <a:spAutoFit/>
          </a:bodyPr>
          <a:lstStyle/>
          <a:p>
            <a:pPr marL="914400" indent="-914400">
              <a:spcAft>
                <a:spcPts val="1200"/>
              </a:spcAft>
              <a:buFont typeface="+mj-lt"/>
              <a:buAutoNum type="arabicPeriod"/>
            </a:pPr>
            <a:r>
              <a:rPr lang="en-US" sz="5400" dirty="0"/>
              <a:t>A reflection of God’s heart and character</a:t>
            </a:r>
          </a:p>
          <a:p>
            <a:pPr marL="685800" indent="-685800">
              <a:spcAft>
                <a:spcPts val="1200"/>
              </a:spcAft>
              <a:buFont typeface="Arial" panose="020B0604020202020204" pitchFamily="34" charset="0"/>
              <a:buChar char="•"/>
            </a:pPr>
            <a:r>
              <a:rPr lang="en-US" sz="5400" dirty="0"/>
              <a:t>The starting point for the life and actions of the church</a:t>
            </a:r>
            <a:endParaRPr lang="en-GB" sz="5400" dirty="0"/>
          </a:p>
        </p:txBody>
      </p:sp>
    </p:spTree>
    <p:extLst>
      <p:ext uri="{BB962C8B-B14F-4D97-AF65-F5344CB8AC3E}">
        <p14:creationId xmlns:p14="http://schemas.microsoft.com/office/powerpoint/2010/main" val="321385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1754326"/>
          </a:xfrm>
          <a:prstGeom prst="rect">
            <a:avLst/>
          </a:prstGeom>
          <a:noFill/>
        </p:spPr>
        <p:txBody>
          <a:bodyPr wrap="square" rtlCol="0">
            <a:spAutoFit/>
          </a:bodyPr>
          <a:lstStyle/>
          <a:p>
            <a:pPr>
              <a:spcAft>
                <a:spcPts val="1200"/>
              </a:spcAft>
            </a:pPr>
            <a:r>
              <a:rPr lang="en-US" sz="5400" dirty="0"/>
              <a:t>2. Planned, prophesied, proclaimed, prayed</a:t>
            </a:r>
          </a:p>
        </p:txBody>
      </p:sp>
    </p:spTree>
    <p:extLst>
      <p:ext uri="{BB962C8B-B14F-4D97-AF65-F5344CB8AC3E}">
        <p14:creationId xmlns:p14="http://schemas.microsoft.com/office/powerpoint/2010/main" val="219439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2739211"/>
          </a:xfrm>
          <a:prstGeom prst="rect">
            <a:avLst/>
          </a:prstGeom>
          <a:noFill/>
        </p:spPr>
        <p:txBody>
          <a:bodyPr wrap="square" rtlCol="0">
            <a:spAutoFit/>
          </a:bodyPr>
          <a:lstStyle/>
          <a:p>
            <a:pPr>
              <a:spcAft>
                <a:spcPts val="1200"/>
              </a:spcAft>
            </a:pPr>
            <a:r>
              <a:rPr lang="en-US" sz="5400" dirty="0"/>
              <a:t>2. Planned, prophesied, proclaimed, prayed</a:t>
            </a:r>
          </a:p>
          <a:p>
            <a:pPr marL="685800" indent="-685800">
              <a:spcAft>
                <a:spcPts val="1200"/>
              </a:spcAft>
              <a:buFont typeface="Arial" panose="020B0604020202020204" pitchFamily="34" charset="0"/>
              <a:buChar char="•"/>
            </a:pPr>
            <a:r>
              <a:rPr lang="en-US" sz="5400" dirty="0"/>
              <a:t>Empowered by the Holy Spirit</a:t>
            </a:r>
          </a:p>
        </p:txBody>
      </p:sp>
    </p:spTree>
    <p:extLst>
      <p:ext uri="{BB962C8B-B14F-4D97-AF65-F5344CB8AC3E}">
        <p14:creationId xmlns:p14="http://schemas.microsoft.com/office/powerpoint/2010/main" val="165391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2585323"/>
          </a:xfrm>
          <a:prstGeom prst="rect">
            <a:avLst/>
          </a:prstGeom>
          <a:noFill/>
        </p:spPr>
        <p:txBody>
          <a:bodyPr wrap="square" rtlCol="0">
            <a:spAutoFit/>
          </a:bodyPr>
          <a:lstStyle/>
          <a:p>
            <a:pPr>
              <a:spcAft>
                <a:spcPts val="1200"/>
              </a:spcAft>
            </a:pPr>
            <a:r>
              <a:rPr lang="en-US" sz="5400" dirty="0"/>
              <a:t>3. The person of Jesus…his words, his actions – teaching, healings, miracles </a:t>
            </a:r>
          </a:p>
        </p:txBody>
      </p:sp>
    </p:spTree>
    <p:extLst>
      <p:ext uri="{BB962C8B-B14F-4D97-AF65-F5344CB8AC3E}">
        <p14:creationId xmlns:p14="http://schemas.microsoft.com/office/powerpoint/2010/main" val="369340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266700" y="47305"/>
            <a:ext cx="11658600" cy="6460230"/>
          </a:xfrm>
          <a:prstGeom prst="rect">
            <a:avLst/>
          </a:prstGeom>
          <a:noFill/>
        </p:spPr>
        <p:txBody>
          <a:bodyPr wrap="square" rtlCol="0">
            <a:spAutoFit/>
          </a:bodyPr>
          <a:lstStyle/>
          <a:p>
            <a:pPr>
              <a:lnSpc>
                <a:spcPct val="150000"/>
              </a:lnSpc>
              <a:spcAft>
                <a:spcPts val="800"/>
              </a:spcAft>
            </a:pPr>
            <a:r>
              <a:rPr lang="en-GB" sz="4000" b="1" baseline="30000" dirty="0">
                <a:solidFill>
                  <a:srgbClr val="000000"/>
                </a:solidFill>
                <a:effectLst/>
                <a:ea typeface="Times New Roman" panose="02020603050405020304" pitchFamily="18" charset="0"/>
              </a:rPr>
              <a:t>18 </a:t>
            </a:r>
            <a:r>
              <a:rPr lang="en-GB" sz="4000" b="1" dirty="0">
                <a:solidFill>
                  <a:srgbClr val="000000"/>
                </a:solidFill>
                <a:effectLst/>
                <a:ea typeface="Times New Roman" panose="02020603050405020304" pitchFamily="18" charset="0"/>
              </a:rPr>
              <a:t>“The Spirit of the Lord is on me,</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    because he has anointed me</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    to </a:t>
            </a:r>
            <a:r>
              <a:rPr lang="en-GB" sz="4000" b="1" dirty="0">
                <a:solidFill>
                  <a:srgbClr val="000000"/>
                </a:solidFill>
                <a:effectLst/>
                <a:highlight>
                  <a:srgbClr val="FFFF00"/>
                </a:highlight>
                <a:ea typeface="Times New Roman" panose="02020603050405020304" pitchFamily="18" charset="0"/>
              </a:rPr>
              <a:t>proclaim good news to the poor</a:t>
            </a:r>
            <a:r>
              <a:rPr lang="en-GB" sz="4000" b="1" dirty="0">
                <a:solidFill>
                  <a:srgbClr val="000000"/>
                </a:solidFill>
                <a:effectLst/>
                <a:ea typeface="Times New Roman" panose="02020603050405020304" pitchFamily="18" charset="0"/>
              </a:rPr>
              <a:t>.</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He has sent me to </a:t>
            </a:r>
            <a:r>
              <a:rPr lang="en-GB" sz="4000" b="1" dirty="0">
                <a:solidFill>
                  <a:srgbClr val="000000"/>
                </a:solidFill>
                <a:effectLst/>
                <a:highlight>
                  <a:srgbClr val="FFFF00"/>
                </a:highlight>
                <a:ea typeface="Times New Roman" panose="02020603050405020304" pitchFamily="18" charset="0"/>
              </a:rPr>
              <a:t>proclaim freedom for the prisoners</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    and </a:t>
            </a:r>
            <a:r>
              <a:rPr lang="en-GB" sz="4000" b="1" dirty="0">
                <a:solidFill>
                  <a:srgbClr val="000000"/>
                </a:solidFill>
                <a:effectLst/>
                <a:highlight>
                  <a:srgbClr val="FFFF00"/>
                </a:highlight>
                <a:ea typeface="Times New Roman" panose="02020603050405020304" pitchFamily="18" charset="0"/>
              </a:rPr>
              <a:t>recovery of sight for the blind</a:t>
            </a:r>
            <a:r>
              <a:rPr lang="en-GB" sz="4000" b="1" dirty="0">
                <a:solidFill>
                  <a:srgbClr val="000000"/>
                </a:solidFill>
                <a:effectLst/>
                <a:ea typeface="Times New Roman" panose="02020603050405020304" pitchFamily="18" charset="0"/>
              </a:rPr>
              <a:t>,</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to </a:t>
            </a:r>
            <a:r>
              <a:rPr lang="en-GB" sz="4000" b="1" dirty="0">
                <a:solidFill>
                  <a:srgbClr val="000000"/>
                </a:solidFill>
                <a:effectLst/>
                <a:highlight>
                  <a:srgbClr val="FFFF00"/>
                </a:highlight>
                <a:ea typeface="Times New Roman" panose="02020603050405020304" pitchFamily="18" charset="0"/>
              </a:rPr>
              <a:t>set the oppressed free</a:t>
            </a:r>
            <a:r>
              <a:rPr lang="en-GB" sz="4000" b="1" dirty="0">
                <a:solidFill>
                  <a:srgbClr val="000000"/>
                </a:solidFill>
                <a:effectLst/>
                <a:ea typeface="Times New Roman" panose="02020603050405020304" pitchFamily="18" charset="0"/>
              </a:rPr>
              <a:t>,</a:t>
            </a:r>
            <a:br>
              <a:rPr lang="en-GB" sz="4000" b="1" dirty="0">
                <a:solidFill>
                  <a:srgbClr val="000000"/>
                </a:solidFill>
                <a:effectLst/>
                <a:ea typeface="Times New Roman" panose="02020603050405020304" pitchFamily="18" charset="0"/>
              </a:rPr>
            </a:br>
            <a:r>
              <a:rPr lang="en-GB" sz="4000" b="1" baseline="30000" dirty="0">
                <a:solidFill>
                  <a:srgbClr val="000000"/>
                </a:solidFill>
                <a:effectLst/>
                <a:ea typeface="Times New Roman" panose="02020603050405020304" pitchFamily="18" charset="0"/>
              </a:rPr>
              <a:t>19 </a:t>
            </a:r>
            <a:r>
              <a:rPr lang="en-GB" sz="4000" b="1" dirty="0">
                <a:solidFill>
                  <a:srgbClr val="000000"/>
                </a:solidFill>
                <a:effectLst/>
                <a:ea typeface="Times New Roman" panose="02020603050405020304" pitchFamily="18" charset="0"/>
              </a:rPr>
              <a:t>    to </a:t>
            </a:r>
            <a:r>
              <a:rPr lang="en-GB" sz="4000" b="1" dirty="0">
                <a:solidFill>
                  <a:srgbClr val="000000"/>
                </a:solidFill>
                <a:effectLst/>
                <a:highlight>
                  <a:srgbClr val="FFFF00"/>
                </a:highlight>
                <a:ea typeface="Times New Roman" panose="02020603050405020304" pitchFamily="18" charset="0"/>
              </a:rPr>
              <a:t>proclaim the year of the Lord’s favour</a:t>
            </a:r>
            <a:r>
              <a:rPr lang="en-GB" sz="4000" b="1" dirty="0">
                <a:solidFill>
                  <a:srgbClr val="000000"/>
                </a:solidFill>
                <a:effectLst/>
                <a:ea typeface="Times New Roman" panose="02020603050405020304" pitchFamily="18" charset="0"/>
              </a:rPr>
              <a:t>.”</a:t>
            </a:r>
            <a:endParaRPr lang="en-GB"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43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3570208"/>
          </a:xfrm>
          <a:prstGeom prst="rect">
            <a:avLst/>
          </a:prstGeom>
          <a:noFill/>
        </p:spPr>
        <p:txBody>
          <a:bodyPr wrap="square" rtlCol="0">
            <a:spAutoFit/>
          </a:bodyPr>
          <a:lstStyle/>
          <a:p>
            <a:pPr>
              <a:spcAft>
                <a:spcPts val="1200"/>
              </a:spcAft>
            </a:pPr>
            <a:r>
              <a:rPr lang="en-US" sz="5400" dirty="0"/>
              <a:t>3. The person of Jesus…his words, his actions – teaching, healings, miracles</a:t>
            </a:r>
          </a:p>
          <a:p>
            <a:pPr marL="685800" indent="-685800">
              <a:spcAft>
                <a:spcPts val="1200"/>
              </a:spcAft>
              <a:buFont typeface="Arial" panose="020B0604020202020204" pitchFamily="34" charset="0"/>
              <a:buChar char="•"/>
            </a:pPr>
            <a:r>
              <a:rPr lang="en-US" sz="5400" dirty="0"/>
              <a:t>Proclaimed and demonstrated </a:t>
            </a:r>
          </a:p>
        </p:txBody>
      </p:sp>
    </p:spTree>
    <p:extLst>
      <p:ext uri="{BB962C8B-B14F-4D97-AF65-F5344CB8AC3E}">
        <p14:creationId xmlns:p14="http://schemas.microsoft.com/office/powerpoint/2010/main" val="252731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923330"/>
          </a:xfrm>
          <a:prstGeom prst="rect">
            <a:avLst/>
          </a:prstGeom>
          <a:noFill/>
        </p:spPr>
        <p:txBody>
          <a:bodyPr wrap="square" rtlCol="0">
            <a:spAutoFit/>
          </a:bodyPr>
          <a:lstStyle/>
          <a:p>
            <a:pPr>
              <a:spcAft>
                <a:spcPts val="1200"/>
              </a:spcAft>
            </a:pPr>
            <a:r>
              <a:rPr lang="en-US" sz="5400" dirty="0"/>
              <a:t>4. For ALL…</a:t>
            </a:r>
          </a:p>
        </p:txBody>
      </p:sp>
    </p:spTree>
    <p:extLst>
      <p:ext uri="{BB962C8B-B14F-4D97-AF65-F5344CB8AC3E}">
        <p14:creationId xmlns:p14="http://schemas.microsoft.com/office/powerpoint/2010/main" val="76355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3 Cross.jpg"/>
          <p:cNvPicPr>
            <a:picLocks noChangeAspect="1"/>
          </p:cNvPicPr>
          <p:nvPr/>
        </p:nvPicPr>
        <p:blipFill rotWithShape="1">
          <a:blip r:embed="rId3">
            <a:extLst>
              <a:ext uri="{28A0092B-C50C-407E-A947-70E740481C1C}">
                <a14:useLocalDpi xmlns:a14="http://schemas.microsoft.com/office/drawing/2010/main" val="0"/>
              </a:ext>
            </a:extLst>
          </a:blip>
          <a:srcRect t="15608" b="8635"/>
          <a:stretch/>
        </p:blipFill>
        <p:spPr>
          <a:xfrm>
            <a:off x="20" y="10"/>
            <a:ext cx="12191980" cy="6857990"/>
          </a:xfrm>
          <a:prstGeom prst="rect">
            <a:avLst/>
          </a:prstGeom>
        </p:spPr>
      </p:pic>
      <p:sp>
        <p:nvSpPr>
          <p:cNvPr id="2" name="TextBox 1">
            <a:extLst>
              <a:ext uri="{FF2B5EF4-FFF2-40B4-BE49-F238E27FC236}">
                <a16:creationId xmlns:a16="http://schemas.microsoft.com/office/drawing/2014/main" id="{81CE1561-B479-DD97-1CC0-70B2A2DAC479}"/>
              </a:ext>
            </a:extLst>
          </p:cNvPr>
          <p:cNvSpPr txBox="1"/>
          <p:nvPr/>
        </p:nvSpPr>
        <p:spPr>
          <a:xfrm>
            <a:off x="1267326" y="474345"/>
            <a:ext cx="9641306" cy="5632311"/>
          </a:xfrm>
          <a:prstGeom prst="rect">
            <a:avLst/>
          </a:prstGeom>
          <a:noFill/>
        </p:spPr>
        <p:txBody>
          <a:bodyPr wrap="square" rtlCol="0">
            <a:spAutoFit/>
          </a:bodyPr>
          <a:lstStyle/>
          <a:p>
            <a:pPr algn="ctr"/>
            <a:r>
              <a:rPr lang="en-US" sz="5400" b="1" dirty="0">
                <a:latin typeface="Calibri" panose="020F0502020204030204" pitchFamily="34" charset="0"/>
                <a:cs typeface="Calibri" panose="020F0502020204030204" pitchFamily="34" charset="0"/>
              </a:rPr>
              <a:t>Five words for us for 2024…</a:t>
            </a:r>
          </a:p>
          <a:p>
            <a:pPr algn="ctr"/>
            <a:endParaRPr lang="en-US" sz="2400" b="1" dirty="0">
              <a:latin typeface="Calibri" panose="020F0502020204030204" pitchFamily="34" charset="0"/>
              <a:cs typeface="Calibri" panose="020F0502020204030204" pitchFamily="34" charset="0"/>
            </a:endParaRPr>
          </a:p>
          <a:p>
            <a:pPr algn="ctr"/>
            <a:r>
              <a:rPr lang="en-US" sz="5400" b="1" dirty="0">
                <a:latin typeface="Calibri" panose="020F0502020204030204" pitchFamily="34" charset="0"/>
                <a:cs typeface="Calibri" panose="020F0502020204030204" pitchFamily="34" charset="0"/>
              </a:rPr>
              <a:t>Welcoming</a:t>
            </a:r>
          </a:p>
          <a:p>
            <a:pPr algn="ctr"/>
            <a:r>
              <a:rPr lang="en-US" sz="5400" b="1" dirty="0">
                <a:latin typeface="Calibri" panose="020F0502020204030204" pitchFamily="34" charset="0"/>
                <a:cs typeface="Calibri" panose="020F0502020204030204" pitchFamily="34" charset="0"/>
              </a:rPr>
              <a:t>Encouraging</a:t>
            </a:r>
          </a:p>
          <a:p>
            <a:pPr algn="ctr"/>
            <a:r>
              <a:rPr lang="en-US" sz="5400" b="1" dirty="0">
                <a:latin typeface="Calibri" panose="020F0502020204030204" pitchFamily="34" charset="0"/>
                <a:cs typeface="Calibri" panose="020F0502020204030204" pitchFamily="34" charset="0"/>
              </a:rPr>
              <a:t>Being</a:t>
            </a:r>
          </a:p>
          <a:p>
            <a:pPr algn="ctr"/>
            <a:r>
              <a:rPr lang="en-US" sz="5400" b="1" dirty="0">
                <a:latin typeface="Calibri" panose="020F0502020204030204" pitchFamily="34" charset="0"/>
                <a:cs typeface="Calibri" panose="020F0502020204030204" pitchFamily="34" charset="0"/>
              </a:rPr>
              <a:t>Sharing</a:t>
            </a:r>
          </a:p>
          <a:p>
            <a:pPr algn="ctr"/>
            <a:r>
              <a:rPr lang="en-US" sz="5400" b="1" dirty="0">
                <a:latin typeface="Calibri" panose="020F0502020204030204" pitchFamily="34" charset="0"/>
                <a:cs typeface="Calibri" panose="020F0502020204030204" pitchFamily="34" charset="0"/>
              </a:rPr>
              <a:t>Growing</a:t>
            </a:r>
            <a:endParaRPr lang="en-GB"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33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spcAft>
                <a:spcPts val="1200"/>
              </a:spcAft>
            </a:pPr>
            <a:r>
              <a:rPr lang="en-US" sz="5400" dirty="0"/>
              <a:t>What is God’s mission?</a:t>
            </a:r>
          </a:p>
        </p:txBody>
      </p:sp>
      <p:sp>
        <p:nvSpPr>
          <p:cNvPr id="5" name="TextBox 4">
            <a:extLst>
              <a:ext uri="{FF2B5EF4-FFF2-40B4-BE49-F238E27FC236}">
                <a16:creationId xmlns:a16="http://schemas.microsoft.com/office/drawing/2014/main" id="{83C2DEA9-C66A-DA0E-C386-419E60FC241F}"/>
              </a:ext>
            </a:extLst>
          </p:cNvPr>
          <p:cNvSpPr txBox="1"/>
          <p:nvPr/>
        </p:nvSpPr>
        <p:spPr>
          <a:xfrm>
            <a:off x="1200150" y="1733550"/>
            <a:ext cx="9867900" cy="3570208"/>
          </a:xfrm>
          <a:prstGeom prst="rect">
            <a:avLst/>
          </a:prstGeom>
          <a:noFill/>
        </p:spPr>
        <p:txBody>
          <a:bodyPr wrap="square" rtlCol="0">
            <a:spAutoFit/>
          </a:bodyPr>
          <a:lstStyle/>
          <a:p>
            <a:pPr>
              <a:spcAft>
                <a:spcPts val="1200"/>
              </a:spcAft>
            </a:pPr>
            <a:r>
              <a:rPr lang="en-US" sz="5400" dirty="0"/>
              <a:t>4. For ALL…</a:t>
            </a:r>
          </a:p>
          <a:p>
            <a:pPr marL="685800" indent="-685800">
              <a:spcAft>
                <a:spcPts val="1200"/>
              </a:spcAft>
              <a:buFont typeface="Arial" panose="020B0604020202020204" pitchFamily="34" charset="0"/>
              <a:buChar char="•"/>
            </a:pPr>
            <a:r>
              <a:rPr lang="en-US" sz="5400" dirty="0"/>
              <a:t>For the world, those of all faiths and none, not simply “God’s chosen people”</a:t>
            </a:r>
          </a:p>
        </p:txBody>
      </p:sp>
    </p:spTree>
    <p:extLst>
      <p:ext uri="{BB962C8B-B14F-4D97-AF65-F5344CB8AC3E}">
        <p14:creationId xmlns:p14="http://schemas.microsoft.com/office/powerpoint/2010/main" val="298261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923330"/>
          </a:xfrm>
          <a:prstGeom prst="rect">
            <a:avLst/>
          </a:prstGeom>
          <a:noFill/>
        </p:spPr>
        <p:txBody>
          <a:bodyPr wrap="square" rtlCol="0">
            <a:spAutoFit/>
          </a:bodyPr>
          <a:lstStyle/>
          <a:p>
            <a:pPr algn="ctr">
              <a:spcAft>
                <a:spcPts val="1200"/>
              </a:spcAft>
            </a:pPr>
            <a:r>
              <a:rPr lang="en-US" sz="5400" dirty="0"/>
              <a:t>How are you feeling about all this?</a:t>
            </a:r>
          </a:p>
        </p:txBody>
      </p:sp>
    </p:spTree>
    <p:extLst>
      <p:ext uri="{BB962C8B-B14F-4D97-AF65-F5344CB8AC3E}">
        <p14:creationId xmlns:p14="http://schemas.microsoft.com/office/powerpoint/2010/main" val="70550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20842" y="405751"/>
            <a:ext cx="11068050" cy="2739211"/>
          </a:xfrm>
          <a:prstGeom prst="rect">
            <a:avLst/>
          </a:prstGeom>
          <a:noFill/>
        </p:spPr>
        <p:txBody>
          <a:bodyPr wrap="square" rtlCol="0">
            <a:spAutoFit/>
          </a:bodyPr>
          <a:lstStyle/>
          <a:p>
            <a:pPr algn="ctr">
              <a:spcAft>
                <a:spcPts val="1200"/>
              </a:spcAft>
            </a:pPr>
            <a:r>
              <a:rPr lang="en-US" sz="5400" dirty="0"/>
              <a:t>Are we up for partnering in God’s mission?</a:t>
            </a:r>
          </a:p>
          <a:p>
            <a:pPr algn="ctr">
              <a:spcAft>
                <a:spcPts val="1200"/>
              </a:spcAft>
            </a:pPr>
            <a:r>
              <a:rPr lang="en-US" sz="5400" dirty="0"/>
              <a:t>An opportunity to respond…</a:t>
            </a:r>
          </a:p>
        </p:txBody>
      </p:sp>
    </p:spTree>
    <p:extLst>
      <p:ext uri="{BB962C8B-B14F-4D97-AF65-F5344CB8AC3E}">
        <p14:creationId xmlns:p14="http://schemas.microsoft.com/office/powerpoint/2010/main" val="358949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3 Cross.jpg"/>
          <p:cNvPicPr>
            <a:picLocks noChangeAspect="1"/>
          </p:cNvPicPr>
          <p:nvPr/>
        </p:nvPicPr>
        <p:blipFill rotWithShape="1">
          <a:blip r:embed="rId3">
            <a:extLst>
              <a:ext uri="{28A0092B-C50C-407E-A947-70E740481C1C}">
                <a14:useLocalDpi xmlns:a14="http://schemas.microsoft.com/office/drawing/2010/main" val="0"/>
              </a:ext>
            </a:extLst>
          </a:blip>
          <a:srcRect t="15608" b="8635"/>
          <a:stretch/>
        </p:blipFill>
        <p:spPr>
          <a:xfrm>
            <a:off x="20" y="10"/>
            <a:ext cx="12191980" cy="6857990"/>
          </a:xfrm>
          <a:prstGeom prst="rect">
            <a:avLst/>
          </a:prstGeom>
        </p:spPr>
      </p:pic>
      <p:sp>
        <p:nvSpPr>
          <p:cNvPr id="2" name="TextBox 1">
            <a:extLst>
              <a:ext uri="{FF2B5EF4-FFF2-40B4-BE49-F238E27FC236}">
                <a16:creationId xmlns:a16="http://schemas.microsoft.com/office/drawing/2014/main" id="{81CE1561-B479-DD97-1CC0-70B2A2DAC479}"/>
              </a:ext>
            </a:extLst>
          </p:cNvPr>
          <p:cNvSpPr txBox="1"/>
          <p:nvPr/>
        </p:nvSpPr>
        <p:spPr>
          <a:xfrm>
            <a:off x="1275347" y="0"/>
            <a:ext cx="9641306" cy="7971413"/>
          </a:xfrm>
          <a:prstGeom prst="rect">
            <a:avLst/>
          </a:prstGeom>
          <a:noFill/>
        </p:spPr>
        <p:txBody>
          <a:bodyPr wrap="square" rtlCol="0">
            <a:spAutoFit/>
          </a:bodyPr>
          <a:lstStyle/>
          <a:p>
            <a:pPr algn="ctr"/>
            <a:endParaRPr lang="en-US" sz="2400" b="1" dirty="0">
              <a:latin typeface="Calibri" panose="020F0502020204030204" pitchFamily="34" charset="0"/>
              <a:cs typeface="Calibri" panose="020F0502020204030204" pitchFamily="34" charset="0"/>
            </a:endParaRPr>
          </a:p>
          <a:p>
            <a:pPr algn="ctr"/>
            <a:r>
              <a:rPr lang="en-US" sz="5400" b="1" dirty="0">
                <a:latin typeface="Calibri" panose="020F0502020204030204" pitchFamily="34" charset="0"/>
                <a:cs typeface="Calibri" panose="020F0502020204030204" pitchFamily="34" charset="0"/>
              </a:rPr>
              <a:t>Welcoming, Encouraging, Being</a:t>
            </a:r>
          </a:p>
          <a:p>
            <a:pPr algn="ctr"/>
            <a:r>
              <a:rPr lang="en-US" sz="5400" b="1" dirty="0">
                <a:latin typeface="Calibri" panose="020F0502020204030204" pitchFamily="34" charset="0"/>
                <a:cs typeface="Calibri" panose="020F0502020204030204" pitchFamily="34" charset="0"/>
              </a:rPr>
              <a:t>Sharing, Growing</a:t>
            </a:r>
          </a:p>
          <a:p>
            <a:pPr algn="ctr"/>
            <a:endParaRPr lang="en-US" sz="2000" b="1" dirty="0">
              <a:latin typeface="Calibri" panose="020F0502020204030204" pitchFamily="34" charset="0"/>
              <a:cs typeface="Calibri" panose="020F0502020204030204" pitchFamily="34" charset="0"/>
            </a:endParaRPr>
          </a:p>
          <a:p>
            <a:pPr algn="ctr"/>
            <a:r>
              <a:rPr lang="en-GB"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new command I give you: </a:t>
            </a:r>
            <a:r>
              <a:rPr lang="en-GB" sz="4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a:t>
            </a:r>
            <a:r>
              <a:rPr lang="en-GB"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one another. </a:t>
            </a:r>
            <a:r>
              <a:rPr lang="en-GB"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I have </a:t>
            </a:r>
            <a:r>
              <a:rPr lang="en-GB" sz="48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loved</a:t>
            </a:r>
            <a:r>
              <a:rPr lang="en-GB"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a:t>
            </a:r>
            <a:r>
              <a:rPr lang="en-GB"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 you must </a:t>
            </a:r>
            <a:r>
              <a:rPr lang="en-GB" sz="48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a:t>
            </a:r>
            <a:r>
              <a:rPr lang="en-GB"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one another</a:t>
            </a:r>
            <a:r>
              <a:rPr lang="en-GB"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this </a:t>
            </a:r>
            <a:r>
              <a:rPr lang="en-GB" sz="4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everyone will know that you are my disciples</a:t>
            </a:r>
            <a:r>
              <a:rPr lang="en-GB"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you </a:t>
            </a:r>
            <a:r>
              <a:rPr lang="en-GB" sz="4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a:t>
            </a:r>
            <a:r>
              <a:rPr lang="en-GB" sz="4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one another.’</a:t>
            </a:r>
            <a:endParaRPr lang="en-GB" sz="12900" b="1" dirty="0">
              <a:latin typeface="Calibri" panose="020F0502020204030204" pitchFamily="34" charset="0"/>
              <a:cs typeface="Calibri" panose="020F0502020204030204" pitchFamily="34" charset="0"/>
            </a:endParaRPr>
          </a:p>
          <a:p>
            <a:pPr algn="ctr"/>
            <a:endParaRPr lang="en-US" sz="5400" b="1" dirty="0">
              <a:latin typeface="Calibri" panose="020F0502020204030204" pitchFamily="34" charset="0"/>
              <a:cs typeface="Calibri" panose="020F0502020204030204" pitchFamily="34" charset="0"/>
            </a:endParaRPr>
          </a:p>
          <a:p>
            <a:pPr algn="ctr"/>
            <a:endParaRPr lang="en-GB"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68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266700" y="1295400"/>
            <a:ext cx="11658600" cy="2800767"/>
          </a:xfrm>
          <a:prstGeom prst="rect">
            <a:avLst/>
          </a:prstGeom>
          <a:noFill/>
        </p:spPr>
        <p:txBody>
          <a:bodyPr wrap="square" rtlCol="0">
            <a:spAutoFit/>
          </a:bodyPr>
          <a:lstStyle/>
          <a:p>
            <a:pPr algn="ctr"/>
            <a:r>
              <a:rPr lang="en-US" sz="8800" dirty="0"/>
              <a:t>Partnering in God’s mission</a:t>
            </a:r>
            <a:endParaRPr lang="en-GB" sz="8800" dirty="0"/>
          </a:p>
        </p:txBody>
      </p:sp>
    </p:spTree>
    <p:extLst>
      <p:ext uri="{BB962C8B-B14F-4D97-AF65-F5344CB8AC3E}">
        <p14:creationId xmlns:p14="http://schemas.microsoft.com/office/powerpoint/2010/main" val="150307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266700" y="1329798"/>
            <a:ext cx="11658600" cy="5289268"/>
          </a:xfrm>
          <a:prstGeom prst="rect">
            <a:avLst/>
          </a:prstGeom>
          <a:noFill/>
        </p:spPr>
        <p:txBody>
          <a:bodyPr wrap="square" rtlCol="0">
            <a:spAutoFit/>
          </a:bodyPr>
          <a:lstStyle/>
          <a:p>
            <a:pPr>
              <a:lnSpc>
                <a:spcPct val="150000"/>
              </a:lnSpc>
              <a:spcAft>
                <a:spcPts val="800"/>
              </a:spcAft>
            </a:pPr>
            <a:r>
              <a:rPr lang="en-GB" sz="3200" b="1" baseline="30000" dirty="0">
                <a:solidFill>
                  <a:srgbClr val="000000"/>
                </a:solidFill>
                <a:effectLst/>
                <a:ea typeface="Times New Roman" panose="02020603050405020304" pitchFamily="18" charset="0"/>
                <a:cs typeface="Times New Roman" panose="02020603050405020304" pitchFamily="18" charset="0"/>
              </a:rPr>
              <a:t>14 </a:t>
            </a:r>
            <a:r>
              <a:rPr lang="en-GB" sz="3200" b="1" dirty="0">
                <a:solidFill>
                  <a:srgbClr val="000000"/>
                </a:solidFill>
                <a:effectLst/>
                <a:ea typeface="Times New Roman" panose="02020603050405020304" pitchFamily="18" charset="0"/>
                <a:cs typeface="Times New Roman" panose="02020603050405020304" pitchFamily="18" charset="0"/>
              </a:rPr>
              <a:t>Jesus returned to Galilee in the power of the Spirit, and news about him spread through the whole countryside. </a:t>
            </a:r>
            <a:r>
              <a:rPr lang="en-GB" sz="3200" b="1" baseline="30000" dirty="0">
                <a:solidFill>
                  <a:srgbClr val="000000"/>
                </a:solidFill>
                <a:effectLst/>
                <a:ea typeface="Times New Roman" panose="02020603050405020304" pitchFamily="18" charset="0"/>
                <a:cs typeface="Times New Roman" panose="02020603050405020304" pitchFamily="18" charset="0"/>
              </a:rPr>
              <a:t>15 </a:t>
            </a:r>
            <a:r>
              <a:rPr lang="en-GB" sz="3200" b="1" dirty="0">
                <a:solidFill>
                  <a:srgbClr val="000000"/>
                </a:solidFill>
                <a:effectLst/>
                <a:ea typeface="Times New Roman" panose="02020603050405020304" pitchFamily="18" charset="0"/>
                <a:cs typeface="Times New Roman" panose="02020603050405020304" pitchFamily="18" charset="0"/>
              </a:rPr>
              <a:t>He was teaching in their synagogues, and everyone praised him.</a:t>
            </a:r>
            <a:endParaRPr lang="en-GB" sz="3200" dirty="0">
              <a:effectLst/>
              <a:ea typeface="Calibri" panose="020F0502020204030204" pitchFamily="34" charset="0"/>
              <a:cs typeface="Times New Roman" panose="02020603050405020304" pitchFamily="18" charset="0"/>
            </a:endParaRPr>
          </a:p>
          <a:p>
            <a:pPr>
              <a:lnSpc>
                <a:spcPct val="150000"/>
              </a:lnSpc>
              <a:spcAft>
                <a:spcPts val="800"/>
              </a:spcAft>
            </a:pPr>
            <a:r>
              <a:rPr lang="en-GB" sz="3200" b="1" baseline="30000" dirty="0">
                <a:solidFill>
                  <a:srgbClr val="000000"/>
                </a:solidFill>
                <a:effectLst/>
                <a:ea typeface="Times New Roman" panose="02020603050405020304" pitchFamily="18" charset="0"/>
                <a:cs typeface="Times New Roman" panose="02020603050405020304" pitchFamily="18" charset="0"/>
              </a:rPr>
              <a:t>16 </a:t>
            </a:r>
            <a:r>
              <a:rPr lang="en-GB" sz="3200" b="1" dirty="0">
                <a:solidFill>
                  <a:srgbClr val="000000"/>
                </a:solidFill>
                <a:effectLst/>
                <a:ea typeface="Times New Roman" panose="02020603050405020304" pitchFamily="18" charset="0"/>
                <a:cs typeface="Times New Roman" panose="02020603050405020304" pitchFamily="18" charset="0"/>
              </a:rPr>
              <a:t>He went to Nazareth, where he had been brought up, and on the Sabbath day he went into the synagogue, as was his custom. He stood up to read, </a:t>
            </a:r>
            <a:r>
              <a:rPr lang="en-GB" sz="3200" b="1" baseline="30000" dirty="0">
                <a:solidFill>
                  <a:srgbClr val="000000"/>
                </a:solidFill>
                <a:effectLst/>
                <a:ea typeface="Times New Roman" panose="02020603050405020304" pitchFamily="18" charset="0"/>
                <a:cs typeface="Times New Roman" panose="02020603050405020304" pitchFamily="18" charset="0"/>
              </a:rPr>
              <a:t>17 </a:t>
            </a:r>
            <a:r>
              <a:rPr lang="en-GB" sz="3200" b="1" dirty="0">
                <a:solidFill>
                  <a:srgbClr val="000000"/>
                </a:solidFill>
                <a:effectLst/>
                <a:ea typeface="Times New Roman" panose="02020603050405020304" pitchFamily="18" charset="0"/>
                <a:cs typeface="Times New Roman" panose="02020603050405020304" pitchFamily="18" charset="0"/>
              </a:rPr>
              <a:t>and the scroll of the prophet Isaiah was handed to him. Unrolling it, he found the place where it is written:</a:t>
            </a:r>
            <a:endParaRPr lang="en-GB" sz="32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608139C-F753-BD98-0210-42B1CA1BFE11}"/>
              </a:ext>
            </a:extLst>
          </p:cNvPr>
          <p:cNvSpPr txBox="1"/>
          <p:nvPr/>
        </p:nvSpPr>
        <p:spPr>
          <a:xfrm>
            <a:off x="285750" y="323850"/>
            <a:ext cx="5810250" cy="707886"/>
          </a:xfrm>
          <a:prstGeom prst="rect">
            <a:avLst/>
          </a:prstGeom>
          <a:noFill/>
        </p:spPr>
        <p:txBody>
          <a:bodyPr wrap="square" rtlCol="0">
            <a:spAutoFit/>
          </a:bodyPr>
          <a:lstStyle/>
          <a:p>
            <a:r>
              <a:rPr lang="en-US" sz="4000" b="1" dirty="0"/>
              <a:t>Luke 4: 14-30</a:t>
            </a:r>
            <a:endParaRPr lang="en-GB" sz="4000" b="1" dirty="0"/>
          </a:p>
        </p:txBody>
      </p:sp>
    </p:spTree>
    <p:extLst>
      <p:ext uri="{BB962C8B-B14F-4D97-AF65-F5344CB8AC3E}">
        <p14:creationId xmlns:p14="http://schemas.microsoft.com/office/powerpoint/2010/main" val="55729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266700" y="47305"/>
            <a:ext cx="11658600" cy="6460230"/>
          </a:xfrm>
          <a:prstGeom prst="rect">
            <a:avLst/>
          </a:prstGeom>
          <a:noFill/>
        </p:spPr>
        <p:txBody>
          <a:bodyPr wrap="square" rtlCol="0">
            <a:spAutoFit/>
          </a:bodyPr>
          <a:lstStyle/>
          <a:p>
            <a:pPr>
              <a:lnSpc>
                <a:spcPct val="150000"/>
              </a:lnSpc>
              <a:spcAft>
                <a:spcPts val="800"/>
              </a:spcAft>
            </a:pPr>
            <a:r>
              <a:rPr lang="en-GB" sz="4000" b="1" baseline="30000" dirty="0">
                <a:solidFill>
                  <a:srgbClr val="000000"/>
                </a:solidFill>
                <a:effectLst/>
                <a:ea typeface="Times New Roman" panose="02020603050405020304" pitchFamily="18" charset="0"/>
              </a:rPr>
              <a:t>18 </a:t>
            </a:r>
            <a:r>
              <a:rPr lang="en-GB" sz="4000" b="1" dirty="0">
                <a:solidFill>
                  <a:srgbClr val="000000"/>
                </a:solidFill>
                <a:effectLst/>
                <a:ea typeface="Times New Roman" panose="02020603050405020304" pitchFamily="18" charset="0"/>
              </a:rPr>
              <a:t>“The Spirit of the Lord is on me,</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    because he has anointed me</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    to proclaim good news to the poor.</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He has sent me to proclaim freedom for the prisoners</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    and recovery of sight for the blind,</a:t>
            </a:r>
            <a:br>
              <a:rPr lang="en-GB" sz="4000" b="1" dirty="0">
                <a:solidFill>
                  <a:srgbClr val="000000"/>
                </a:solidFill>
                <a:effectLst/>
                <a:ea typeface="Times New Roman" panose="02020603050405020304" pitchFamily="18" charset="0"/>
              </a:rPr>
            </a:br>
            <a:r>
              <a:rPr lang="en-GB" sz="4000" b="1" dirty="0">
                <a:solidFill>
                  <a:srgbClr val="000000"/>
                </a:solidFill>
                <a:effectLst/>
                <a:ea typeface="Times New Roman" panose="02020603050405020304" pitchFamily="18" charset="0"/>
              </a:rPr>
              <a:t>to set the oppressed free,</a:t>
            </a:r>
            <a:br>
              <a:rPr lang="en-GB" sz="4000" b="1" dirty="0">
                <a:solidFill>
                  <a:srgbClr val="000000"/>
                </a:solidFill>
                <a:effectLst/>
                <a:ea typeface="Times New Roman" panose="02020603050405020304" pitchFamily="18" charset="0"/>
              </a:rPr>
            </a:br>
            <a:r>
              <a:rPr lang="en-GB" sz="4000" b="1" baseline="30000" dirty="0">
                <a:solidFill>
                  <a:srgbClr val="000000"/>
                </a:solidFill>
                <a:effectLst/>
                <a:ea typeface="Times New Roman" panose="02020603050405020304" pitchFamily="18" charset="0"/>
              </a:rPr>
              <a:t>19 </a:t>
            </a:r>
            <a:r>
              <a:rPr lang="en-GB" sz="4000" b="1" dirty="0">
                <a:solidFill>
                  <a:srgbClr val="000000"/>
                </a:solidFill>
                <a:effectLst/>
                <a:ea typeface="Times New Roman" panose="02020603050405020304" pitchFamily="18" charset="0"/>
              </a:rPr>
              <a:t>    to proclaim the year of the Lord’s favour.”</a:t>
            </a:r>
            <a:endParaRPr lang="en-GB"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25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266700" y="99883"/>
            <a:ext cx="11658600" cy="6658233"/>
          </a:xfrm>
          <a:prstGeom prst="rect">
            <a:avLst/>
          </a:prstGeom>
          <a:noFill/>
        </p:spPr>
        <p:txBody>
          <a:bodyPr wrap="square" rtlCol="0">
            <a:spAutoFit/>
          </a:bodyPr>
          <a:lstStyle/>
          <a:p>
            <a:pPr>
              <a:lnSpc>
                <a:spcPct val="150000"/>
              </a:lnSpc>
              <a:spcAft>
                <a:spcPts val="800"/>
              </a:spcAft>
            </a:pPr>
            <a:r>
              <a:rPr lang="en-GB" sz="4000" b="1" baseline="30000" dirty="0">
                <a:solidFill>
                  <a:srgbClr val="000000"/>
                </a:solidFill>
                <a:effectLst/>
                <a:ea typeface="Times New Roman" panose="02020603050405020304" pitchFamily="18" charset="0"/>
                <a:cs typeface="Times New Roman" panose="02020603050405020304" pitchFamily="18" charset="0"/>
              </a:rPr>
              <a:t>20 </a:t>
            </a:r>
            <a:r>
              <a:rPr lang="en-GB" sz="4000" b="1" dirty="0">
                <a:solidFill>
                  <a:srgbClr val="000000"/>
                </a:solidFill>
                <a:effectLst/>
                <a:ea typeface="Times New Roman" panose="02020603050405020304" pitchFamily="18" charset="0"/>
                <a:cs typeface="Times New Roman" panose="02020603050405020304" pitchFamily="18" charset="0"/>
              </a:rPr>
              <a:t>Then he rolled up the scroll, gave it back to the attendant and sat down. The eyes of everyone in the synagogue were fastened on him. </a:t>
            </a:r>
            <a:r>
              <a:rPr lang="en-GB" sz="4000" b="1" baseline="30000" dirty="0">
                <a:solidFill>
                  <a:srgbClr val="000000"/>
                </a:solidFill>
                <a:effectLst/>
                <a:ea typeface="Times New Roman" panose="02020603050405020304" pitchFamily="18" charset="0"/>
                <a:cs typeface="Times New Roman" panose="02020603050405020304" pitchFamily="18" charset="0"/>
              </a:rPr>
              <a:t>21 </a:t>
            </a:r>
            <a:r>
              <a:rPr lang="en-GB" sz="4000" b="1" dirty="0">
                <a:solidFill>
                  <a:srgbClr val="000000"/>
                </a:solidFill>
                <a:effectLst/>
                <a:ea typeface="Times New Roman" panose="02020603050405020304" pitchFamily="18" charset="0"/>
                <a:cs typeface="Times New Roman" panose="02020603050405020304" pitchFamily="18" charset="0"/>
              </a:rPr>
              <a:t>He began by saying to them, “Today this scripture is fulfilled in your hearing.”</a:t>
            </a:r>
            <a:endParaRPr lang="en-GB" sz="4000" dirty="0">
              <a:effectLst/>
              <a:ea typeface="Calibri" panose="020F0502020204030204" pitchFamily="34" charset="0"/>
              <a:cs typeface="Times New Roman" panose="02020603050405020304" pitchFamily="18" charset="0"/>
            </a:endParaRPr>
          </a:p>
          <a:p>
            <a:r>
              <a:rPr lang="en-GB" sz="4000" b="1" baseline="30000" dirty="0">
                <a:solidFill>
                  <a:srgbClr val="000000"/>
                </a:solidFill>
                <a:effectLst/>
                <a:ea typeface="Times New Roman" panose="02020603050405020304" pitchFamily="18" charset="0"/>
              </a:rPr>
              <a:t>22 </a:t>
            </a:r>
            <a:r>
              <a:rPr lang="en-GB" sz="4000" b="1" dirty="0">
                <a:solidFill>
                  <a:srgbClr val="000000"/>
                </a:solidFill>
                <a:effectLst/>
                <a:ea typeface="Times New Roman" panose="02020603050405020304" pitchFamily="18" charset="0"/>
              </a:rPr>
              <a:t>All spoke well of him and were amazed at the gracious words that came from his lips. “Isn’t this Joseph’s son?” they asked.</a:t>
            </a:r>
            <a:endParaRPr lang="en-GB"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843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266700" y="47305"/>
            <a:ext cx="11658600" cy="6863417"/>
          </a:xfrm>
          <a:prstGeom prst="rect">
            <a:avLst/>
          </a:prstGeom>
          <a:noFill/>
        </p:spPr>
        <p:txBody>
          <a:bodyPr wrap="square" rtlCol="0">
            <a:spAutoFit/>
          </a:bodyPr>
          <a:lstStyle/>
          <a:p>
            <a:pPr>
              <a:lnSpc>
                <a:spcPct val="150000"/>
              </a:lnSpc>
            </a:pPr>
            <a:r>
              <a:rPr lang="en-GB" sz="4000" b="1" baseline="30000" dirty="0">
                <a:solidFill>
                  <a:srgbClr val="000000"/>
                </a:solidFill>
                <a:effectLst/>
                <a:ea typeface="Times New Roman" panose="02020603050405020304" pitchFamily="18" charset="0"/>
                <a:cs typeface="Times New Roman" panose="02020603050405020304" pitchFamily="18" charset="0"/>
              </a:rPr>
              <a:t>23 </a:t>
            </a:r>
            <a:r>
              <a:rPr lang="en-GB" sz="4000" b="1" dirty="0">
                <a:solidFill>
                  <a:srgbClr val="000000"/>
                </a:solidFill>
                <a:effectLst/>
                <a:ea typeface="Times New Roman" panose="02020603050405020304" pitchFamily="18" charset="0"/>
                <a:cs typeface="Times New Roman" panose="02020603050405020304" pitchFamily="18" charset="0"/>
              </a:rPr>
              <a:t>Jesus said to them, “Surely you will quote this proverb to me: ‘Physician, heal yourself!’ And you will tell me, ‘Do here in your hometown what we have heard that you did in Capernaum.’”</a:t>
            </a:r>
            <a:endParaRPr lang="en-GB" sz="4000" dirty="0">
              <a:effectLst/>
              <a:ea typeface="Calibri" panose="020F0502020204030204" pitchFamily="34" charset="0"/>
              <a:cs typeface="Times New Roman" panose="02020603050405020304" pitchFamily="18" charset="0"/>
            </a:endParaRPr>
          </a:p>
          <a:p>
            <a:r>
              <a:rPr lang="en-GB" sz="4000" b="1" baseline="30000" dirty="0">
                <a:solidFill>
                  <a:srgbClr val="000000"/>
                </a:solidFill>
                <a:effectLst/>
                <a:ea typeface="Times New Roman" panose="02020603050405020304" pitchFamily="18" charset="0"/>
              </a:rPr>
              <a:t>24 </a:t>
            </a:r>
            <a:r>
              <a:rPr lang="en-GB" sz="4000" b="1" dirty="0">
                <a:solidFill>
                  <a:srgbClr val="000000"/>
                </a:solidFill>
                <a:effectLst/>
                <a:ea typeface="Times New Roman" panose="02020603050405020304" pitchFamily="18" charset="0"/>
              </a:rPr>
              <a:t>“Truly I tell you,” he continued, “no prophet is accepted in his hometown. </a:t>
            </a:r>
            <a:r>
              <a:rPr lang="en-GB" sz="4000" b="1" baseline="30000" dirty="0">
                <a:solidFill>
                  <a:srgbClr val="000000"/>
                </a:solidFill>
                <a:effectLst/>
                <a:ea typeface="Times New Roman" panose="02020603050405020304" pitchFamily="18" charset="0"/>
              </a:rPr>
              <a:t>25 </a:t>
            </a:r>
            <a:r>
              <a:rPr lang="en-GB" sz="4000" b="1" dirty="0">
                <a:solidFill>
                  <a:srgbClr val="000000"/>
                </a:solidFill>
                <a:effectLst/>
                <a:ea typeface="Times New Roman" panose="02020603050405020304" pitchFamily="18" charset="0"/>
              </a:rPr>
              <a:t>I assure you that there were many widows in Israel in Elijah’s time, when the sky was shut for three and a half years and there was a severe famine throughout the land. </a:t>
            </a:r>
            <a:endParaRPr lang="en-GB"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10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a:extLst>
              <a:ext uri="{FF2B5EF4-FFF2-40B4-BE49-F238E27FC236}">
                <a16:creationId xmlns:a16="http://schemas.microsoft.com/office/drawing/2014/main" id="{A0B7D0DD-2A0B-C95F-1579-08CE8F04F74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676" b="4113"/>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EA497CA-C404-8CE5-5D87-C45261F00167}"/>
              </a:ext>
            </a:extLst>
          </p:cNvPr>
          <p:cNvSpPr txBox="1"/>
          <p:nvPr/>
        </p:nvSpPr>
        <p:spPr>
          <a:xfrm>
            <a:off x="390525" y="335845"/>
            <a:ext cx="11658600" cy="6186309"/>
          </a:xfrm>
          <a:prstGeom prst="rect">
            <a:avLst/>
          </a:prstGeom>
          <a:noFill/>
        </p:spPr>
        <p:txBody>
          <a:bodyPr wrap="square" rtlCol="0">
            <a:spAutoFit/>
          </a:bodyPr>
          <a:lstStyle/>
          <a:p>
            <a:pPr>
              <a:lnSpc>
                <a:spcPct val="150000"/>
              </a:lnSpc>
            </a:pPr>
            <a:r>
              <a:rPr lang="en-GB" sz="3600" b="1" baseline="30000" dirty="0">
                <a:solidFill>
                  <a:srgbClr val="000000"/>
                </a:solidFill>
                <a:effectLst/>
                <a:ea typeface="Times New Roman" panose="02020603050405020304" pitchFamily="18" charset="0"/>
                <a:cs typeface="Times New Roman" panose="02020603050405020304" pitchFamily="18" charset="0"/>
              </a:rPr>
              <a:t>26 </a:t>
            </a:r>
            <a:r>
              <a:rPr lang="en-GB" sz="3600" b="1" dirty="0">
                <a:solidFill>
                  <a:srgbClr val="000000"/>
                </a:solidFill>
                <a:effectLst/>
                <a:ea typeface="Times New Roman" panose="02020603050405020304" pitchFamily="18" charset="0"/>
                <a:cs typeface="Times New Roman" panose="02020603050405020304" pitchFamily="18" charset="0"/>
              </a:rPr>
              <a:t>Yet Elijah was not sent to any of them, but to a widow in Zarephath in the region of Sidon. </a:t>
            </a:r>
            <a:r>
              <a:rPr lang="en-GB" sz="3600" b="1" baseline="30000" dirty="0">
                <a:solidFill>
                  <a:srgbClr val="000000"/>
                </a:solidFill>
                <a:effectLst/>
                <a:ea typeface="Times New Roman" panose="02020603050405020304" pitchFamily="18" charset="0"/>
                <a:cs typeface="Times New Roman" panose="02020603050405020304" pitchFamily="18" charset="0"/>
              </a:rPr>
              <a:t>27 </a:t>
            </a:r>
            <a:r>
              <a:rPr lang="en-GB" sz="3600" b="1" dirty="0">
                <a:solidFill>
                  <a:srgbClr val="000000"/>
                </a:solidFill>
                <a:effectLst/>
                <a:ea typeface="Times New Roman" panose="02020603050405020304" pitchFamily="18" charset="0"/>
                <a:cs typeface="Times New Roman" panose="02020603050405020304" pitchFamily="18" charset="0"/>
              </a:rPr>
              <a:t>And there were many in Israel with leprosy in the time of Elisha the prophet, yet not one of them was cleansed—only Naaman the Syrian.”</a:t>
            </a:r>
            <a:endParaRPr lang="en-GB" sz="3600" dirty="0">
              <a:effectLst/>
              <a:ea typeface="Calibri" panose="020F0502020204030204" pitchFamily="34" charset="0"/>
              <a:cs typeface="Times New Roman" panose="02020603050405020304" pitchFamily="18" charset="0"/>
            </a:endParaRPr>
          </a:p>
          <a:p>
            <a:r>
              <a:rPr lang="en-GB" sz="3600" b="1" baseline="30000" dirty="0">
                <a:solidFill>
                  <a:srgbClr val="000000"/>
                </a:solidFill>
                <a:effectLst/>
                <a:ea typeface="Times New Roman" panose="02020603050405020304" pitchFamily="18" charset="0"/>
              </a:rPr>
              <a:t>28 </a:t>
            </a:r>
            <a:r>
              <a:rPr lang="en-GB" sz="3600" b="1" dirty="0">
                <a:solidFill>
                  <a:srgbClr val="000000"/>
                </a:solidFill>
                <a:effectLst/>
                <a:ea typeface="Times New Roman" panose="02020603050405020304" pitchFamily="18" charset="0"/>
              </a:rPr>
              <a:t>All the people in the synagogue were furious when they heard this. </a:t>
            </a:r>
            <a:r>
              <a:rPr lang="en-GB" sz="3600" b="1" baseline="30000" dirty="0">
                <a:solidFill>
                  <a:srgbClr val="000000"/>
                </a:solidFill>
                <a:effectLst/>
                <a:ea typeface="Times New Roman" panose="02020603050405020304" pitchFamily="18" charset="0"/>
              </a:rPr>
              <a:t>29 </a:t>
            </a:r>
            <a:r>
              <a:rPr lang="en-GB" sz="3600" b="1" dirty="0">
                <a:solidFill>
                  <a:srgbClr val="000000"/>
                </a:solidFill>
                <a:effectLst/>
                <a:ea typeface="Times New Roman" panose="02020603050405020304" pitchFamily="18" charset="0"/>
              </a:rPr>
              <a:t>They got up, drove him out of the town, and took him to the brow of the hill on which the town was built, in order to throw him off the cliff. </a:t>
            </a:r>
            <a:r>
              <a:rPr lang="en-GB" sz="3600" b="1" baseline="30000" dirty="0">
                <a:solidFill>
                  <a:srgbClr val="000000"/>
                </a:solidFill>
                <a:effectLst/>
                <a:ea typeface="Times New Roman" panose="02020603050405020304" pitchFamily="18" charset="0"/>
              </a:rPr>
              <a:t>30 </a:t>
            </a:r>
            <a:r>
              <a:rPr lang="en-GB" sz="3600" b="1" dirty="0">
                <a:solidFill>
                  <a:srgbClr val="000000"/>
                </a:solidFill>
                <a:effectLst/>
                <a:ea typeface="Times New Roman" panose="02020603050405020304" pitchFamily="18" charset="0"/>
              </a:rPr>
              <a:t>But he walked right through the crowd and went on his way.</a:t>
            </a:r>
            <a:endParaRPr lang="en-GB" sz="5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47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2977</Words>
  <Application>Microsoft Office PowerPoint</Application>
  <PresentationFormat>Widescreen</PresentationFormat>
  <Paragraphs>166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Bramwell</dc:creator>
  <cp:lastModifiedBy>Robert Bishop</cp:lastModifiedBy>
  <cp:revision>5</cp:revision>
  <cp:lastPrinted>2024-01-13T21:25:09Z</cp:lastPrinted>
  <dcterms:created xsi:type="dcterms:W3CDTF">2024-01-12T23:50:19Z</dcterms:created>
  <dcterms:modified xsi:type="dcterms:W3CDTF">2024-01-16T10:17:41Z</dcterms:modified>
</cp:coreProperties>
</file>