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85" r:id="rId2"/>
    <p:sldId id="257" r:id="rId3"/>
    <p:sldId id="304" r:id="rId4"/>
    <p:sldId id="306" r:id="rId5"/>
    <p:sldId id="308" r:id="rId6"/>
    <p:sldId id="305" r:id="rId7"/>
    <p:sldId id="263" r:id="rId8"/>
    <p:sldId id="307" r:id="rId9"/>
    <p:sldId id="258" r:id="rId10"/>
    <p:sldId id="265" r:id="rId11"/>
    <p:sldId id="286" r:id="rId12"/>
    <p:sldId id="287" r:id="rId13"/>
    <p:sldId id="266" r:id="rId14"/>
    <p:sldId id="288" r:id="rId15"/>
    <p:sldId id="309" r:id="rId16"/>
    <p:sldId id="262" r:id="rId17"/>
    <p:sldId id="276" r:id="rId18"/>
    <p:sldId id="277" r:id="rId19"/>
    <p:sldId id="289" r:id="rId20"/>
    <p:sldId id="270" r:id="rId21"/>
    <p:sldId id="267" r:id="rId22"/>
    <p:sldId id="290" r:id="rId23"/>
    <p:sldId id="278" r:id="rId24"/>
    <p:sldId id="269" r:id="rId25"/>
    <p:sldId id="284" r:id="rId26"/>
    <p:sldId id="291" r:id="rId27"/>
    <p:sldId id="279" r:id="rId28"/>
    <p:sldId id="281" r:id="rId29"/>
    <p:sldId id="292" r:id="rId30"/>
    <p:sldId id="282" r:id="rId31"/>
    <p:sldId id="295" r:id="rId32"/>
    <p:sldId id="271" r:id="rId33"/>
    <p:sldId id="294" r:id="rId34"/>
    <p:sldId id="296" r:id="rId35"/>
    <p:sldId id="293" r:id="rId36"/>
    <p:sldId id="283" r:id="rId37"/>
    <p:sldId id="303" r:id="rId38"/>
    <p:sldId id="272" r:id="rId39"/>
    <p:sldId id="302" r:id="rId40"/>
    <p:sldId id="298" r:id="rId41"/>
    <p:sldId id="299" r:id="rId42"/>
    <p:sldId id="300" r:id="rId43"/>
    <p:sldId id="301" r:id="rId44"/>
    <p:sldId id="3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E15"/>
    <a:srgbClr val="1A2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p:cViewPr varScale="1">
        <p:scale>
          <a:sx n="63" d="100"/>
          <a:sy n="63" d="100"/>
        </p:scale>
        <p:origin x="66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6E95F-ED22-47AE-91FE-0CE76CEA9B3E}" type="datetimeFigureOut">
              <a:rPr lang="en-GB" smtClean="0"/>
              <a:t>17/03/2024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E682A-2845-411D-B7E7-110D2AB3A783}" type="slidenum">
              <a:rPr lang="en-GB" smtClean="0"/>
              <a:t>‹#›</a:t>
            </a:fld>
            <a:endParaRPr lang="en-GB"/>
          </a:p>
        </p:txBody>
      </p:sp>
    </p:spTree>
    <p:extLst>
      <p:ext uri="{BB962C8B-B14F-4D97-AF65-F5344CB8AC3E}">
        <p14:creationId xmlns:p14="http://schemas.microsoft.com/office/powerpoint/2010/main" val="2428188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DE682A-2845-411D-B7E7-110D2AB3A783}" type="slidenum">
              <a:rPr lang="en-GB" smtClean="0"/>
              <a:t>3</a:t>
            </a:fld>
            <a:endParaRPr lang="en-GB"/>
          </a:p>
        </p:txBody>
      </p:sp>
    </p:spTree>
    <p:extLst>
      <p:ext uri="{BB962C8B-B14F-4D97-AF65-F5344CB8AC3E}">
        <p14:creationId xmlns:p14="http://schemas.microsoft.com/office/powerpoint/2010/main" val="42184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DE682A-2845-411D-B7E7-110D2AB3A783}" type="slidenum">
              <a:rPr lang="en-GB" smtClean="0"/>
              <a:t>37</a:t>
            </a:fld>
            <a:endParaRPr lang="en-GB"/>
          </a:p>
        </p:txBody>
      </p:sp>
    </p:spTree>
    <p:extLst>
      <p:ext uri="{BB962C8B-B14F-4D97-AF65-F5344CB8AC3E}">
        <p14:creationId xmlns:p14="http://schemas.microsoft.com/office/powerpoint/2010/main" val="90677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69E151-7285-4E83-9F6F-19193720C2AB}" type="datetimeFigureOut">
              <a:rPr lang="en-GB" smtClean="0"/>
              <a:t>17/03/2024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98898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69E151-7285-4E83-9F6F-19193720C2AB}" type="datetimeFigureOut">
              <a:rPr lang="en-GB" smtClean="0"/>
              <a:t>17/03/2024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310791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69E151-7285-4E83-9F6F-19193720C2AB}" type="datetimeFigureOut">
              <a:rPr lang="en-GB" smtClean="0"/>
              <a:t>17/03/2024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221774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69E151-7285-4E83-9F6F-19193720C2AB}" type="datetimeFigureOut">
              <a:rPr lang="en-GB" smtClean="0"/>
              <a:t>17/03/2024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279187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9E151-7285-4E83-9F6F-19193720C2AB}" type="datetimeFigureOut">
              <a:rPr lang="en-GB" smtClean="0"/>
              <a:t>17/03/2024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252934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569E151-7285-4E83-9F6F-19193720C2AB}" type="datetimeFigureOut">
              <a:rPr lang="en-GB" smtClean="0"/>
              <a:t>17/03/2024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26447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569E151-7285-4E83-9F6F-19193720C2AB}" type="datetimeFigureOut">
              <a:rPr lang="en-GB" smtClean="0"/>
              <a:t>17/03/2024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217739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569E151-7285-4E83-9F6F-19193720C2AB}" type="datetimeFigureOut">
              <a:rPr lang="en-GB" smtClean="0"/>
              <a:t>17/03/2024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379479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9E151-7285-4E83-9F6F-19193720C2AB}" type="datetimeFigureOut">
              <a:rPr lang="en-GB" smtClean="0"/>
              <a:t>17/03/2024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119148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9E151-7285-4E83-9F6F-19193720C2AB}" type="datetimeFigureOut">
              <a:rPr lang="en-GB" smtClean="0"/>
              <a:t>17/03/2024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429448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9E151-7285-4E83-9F6F-19193720C2AB}" type="datetimeFigureOut">
              <a:rPr lang="en-GB" smtClean="0"/>
              <a:t>17/03/2024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BB8386-8F60-4055-8AA8-4CEDD5093567}" type="slidenum">
              <a:rPr lang="en-GB" smtClean="0"/>
              <a:t>‹#›</a:t>
            </a:fld>
            <a:endParaRPr lang="en-GB"/>
          </a:p>
        </p:txBody>
      </p:sp>
    </p:spTree>
    <p:extLst>
      <p:ext uri="{BB962C8B-B14F-4D97-AF65-F5344CB8AC3E}">
        <p14:creationId xmlns:p14="http://schemas.microsoft.com/office/powerpoint/2010/main" val="107150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9E151-7285-4E83-9F6F-19193720C2AB}" type="datetimeFigureOut">
              <a:rPr lang="en-GB" smtClean="0"/>
              <a:t>17/03/2024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B8386-8F60-4055-8AA8-4CEDD5093567}" type="slidenum">
              <a:rPr lang="en-GB" smtClean="0"/>
              <a:t>‹#›</a:t>
            </a:fld>
            <a:endParaRPr lang="en-GB"/>
          </a:p>
        </p:txBody>
      </p:sp>
    </p:spTree>
    <p:extLst>
      <p:ext uri="{BB962C8B-B14F-4D97-AF65-F5344CB8AC3E}">
        <p14:creationId xmlns:p14="http://schemas.microsoft.com/office/powerpoint/2010/main" val="304381100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1.bp.blogspot.com/-N64HPgihP9w/UySa4rBcxbI/AAAAAAAAD48/GQrdCKhr_KI/s1600/entry1.jp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3.bp.blogspot.com/-nPbBfNhgbz4/UySeIBKR3PI/AAAAAAAAD6k/yyMMvqlXE4g/s1600/Jehu.jpg"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2.bp.blogspot.com/-l0WWeljJBXM/UySa-DctQjI/AAAAAAAAD6E/zPJQTWv2G0I/s1600/jezebel.jp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4.bp.blogspot.com/-GGpSvB_QXH0/UySa76IIniI/AAAAAAAAD5o/8ADTMDqQZJw/s1600/entry7.jpg"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3.bp.blogspot.com/-trRj_C2j574/UyXiljaJIHI/AAAAAAAAD7w/2HBAM4zgEmc/s1600/johnbapt.jpg"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2.bp.blogspot.com/-E9cSX3390i8/UyXk48zoJ5I/AAAAAAAAD78/tgYGALG2Oak/s1600/entry2.jpg"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1.bp.blogspot.com/-YRRmdVYUuHI/UySa8yKRtKI/AAAAAAAAD5s/k0DzGxpDn9k/s1600/entry8.jpg"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3.bp.blogspot.com/-Ti9e0rE5Dbc/UySa4t57vaI/AAAAAAAAD40/_umw8fmvQik/s1600/cleansing1.jpg"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4.bp.blogspot.com/-T5TEg2re1Gc/UyXsYswpH0I/AAAAAAAAD8M/VZt6p67IE2w/s1600/charlie-mackesy-prodigal-daughter.jpg"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4.bp.blogspot.com/-7TbxRti5nPM/UySa9v0Lk6I/AAAAAAAAD58/NvVhajK-VOI/s1600/jeremiah.jpg"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4.bp.blogspot.com/-GL2cJS3eaE4/UyXuHI-lzBI/AAAAAAAAD8c/9mRIRC0p4Jc/s1600/riot.jpg"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2.bp.blogspot.com/-BJFTPls1PYM/UyXvKW4bMJI/AAAAAAAAD8g/GXuaBPpQVxY/s1600/feet.jpg"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1.bp.blogspot.com/-bOpVfuvEIF8/Uy2CnHY0JqI/AAAAAAAAD9M/nW6IN3p9EOA/s1600/Johnchrysostom.jpg"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1.bp.blogspot.com/-bOpVfuvEIF8/Uy2CnHY0JqI/AAAAAAAAD9M/nW6IN3p9EOA/s1600/Johnchrysostom.jpg"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1.bp.blogspot.com/-bOpVfuvEIF8/Uy2CnHY0JqI/AAAAAAAAD9M/nW6IN3p9EOA/s1600/Johnchrysostom.jpg"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2.bp.blogspot.com/-OpfqGD89GWM/UySeJA7KVMI/AAAAAAAAD6s/0bZgAOqcQPQ/s1600/children.jpg"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2.bp.blogspot.com/-jOKrOSz9R_s/UyX2fy74G-I/AAAAAAAAD8w/0iyz-9DzNd8/s1600/IMG_3346.JPG"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2.bp.blogspot.com/-KHd8z1h72m8/UySa7exBLlI/AAAAAAAAD5c/eqQsb5wr7E4/s1600/entry6.jpg"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1.bp.blogspot.com/-WhOyhDiKrWE/UySa6el0RjI/AAAAAAAAD5Q/JnS-k8CUDHQ/s1600/entry4.jp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2.bp.blogspot.com/-3ZemQM_8KQ4/UySa7NQeJaI/AAAAAAAAD5U/FQhYEvIIcls/s1600/entry5.jp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1.bp.blogspot.com/-Ruj56b4LIq8/UySa5TacMSI/AAAAAAAAD5E/f-QH5s4VaNc/s1600/entry3.jpg"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9394" y="1628800"/>
            <a:ext cx="5112569" cy="3046988"/>
          </a:xfrm>
          <a:prstGeom prst="rect">
            <a:avLst/>
          </a:prstGeom>
          <a:noFill/>
        </p:spPr>
        <p:txBody>
          <a:bodyPr wrap="square" rtlCol="0">
            <a:spAutoFit/>
          </a:bodyPr>
          <a:lstStyle/>
          <a:p>
            <a:pPr algn="ctr"/>
            <a:r>
              <a:rPr lang="en-GB" sz="9600" dirty="0">
                <a:solidFill>
                  <a:srgbClr val="FFC000"/>
                </a:solidFill>
                <a:latin typeface="Goudy Old Style" panose="02020502050305020303" pitchFamily="18" charset="0"/>
                <a:cs typeface="Arabic Typesetting" panose="03020402040406030203" pitchFamily="66" charset="-78"/>
              </a:rPr>
              <a:t>T</a:t>
            </a:r>
            <a:r>
              <a:rPr lang="en-GB" sz="8800" dirty="0">
                <a:solidFill>
                  <a:srgbClr val="FFC000"/>
                </a:solidFill>
                <a:latin typeface="Goudy Old Style" panose="02020502050305020303" pitchFamily="18" charset="0"/>
                <a:cs typeface="Arabic Typesetting" panose="03020402040406030203" pitchFamily="66" charset="-78"/>
              </a:rPr>
              <a:t>he</a:t>
            </a:r>
            <a:r>
              <a:rPr lang="en-GB" sz="8000" dirty="0">
                <a:solidFill>
                  <a:srgbClr val="FFC000"/>
                </a:solidFill>
                <a:latin typeface="Goudy Old Style" panose="02020502050305020303" pitchFamily="18" charset="0"/>
                <a:cs typeface="Arabic Typesetting" panose="03020402040406030203" pitchFamily="66" charset="-78"/>
              </a:rPr>
              <a:t> </a:t>
            </a:r>
            <a:r>
              <a:rPr lang="en-GB" sz="9600" dirty="0">
                <a:solidFill>
                  <a:srgbClr val="FFC000"/>
                </a:solidFill>
                <a:latin typeface="Goudy Old Style" panose="02020502050305020303" pitchFamily="18" charset="0"/>
                <a:cs typeface="Arabic Typesetting" panose="03020402040406030203" pitchFamily="66" charset="-78"/>
              </a:rPr>
              <a:t>R</a:t>
            </a:r>
            <a:r>
              <a:rPr lang="en-GB" sz="8800" dirty="0">
                <a:solidFill>
                  <a:srgbClr val="FFC000"/>
                </a:solidFill>
                <a:latin typeface="Goudy Old Style" panose="02020502050305020303" pitchFamily="18" charset="0"/>
                <a:cs typeface="Arabic Typesetting" panose="03020402040406030203" pitchFamily="66" charset="-78"/>
              </a:rPr>
              <a:t>oad</a:t>
            </a:r>
            <a:r>
              <a:rPr lang="en-GB" sz="9600" dirty="0">
                <a:solidFill>
                  <a:srgbClr val="FFC000"/>
                </a:solidFill>
                <a:latin typeface="Goudy Old Style" panose="02020502050305020303" pitchFamily="18" charset="0"/>
                <a:cs typeface="Arabic Typesetting" panose="03020402040406030203" pitchFamily="66" charset="-78"/>
              </a:rPr>
              <a:t> t</a:t>
            </a:r>
            <a:r>
              <a:rPr lang="en-GB" sz="8800" dirty="0">
                <a:solidFill>
                  <a:srgbClr val="FFC000"/>
                </a:solidFill>
                <a:latin typeface="Goudy Old Style" panose="02020502050305020303" pitchFamily="18" charset="0"/>
                <a:cs typeface="Arabic Typesetting" panose="03020402040406030203" pitchFamily="66" charset="-78"/>
              </a:rPr>
              <a:t>o</a:t>
            </a:r>
            <a:r>
              <a:rPr lang="en-GB" sz="9600" dirty="0">
                <a:solidFill>
                  <a:srgbClr val="FFC000"/>
                </a:solidFill>
                <a:latin typeface="Goudy Old Style" panose="02020502050305020303" pitchFamily="18" charset="0"/>
                <a:cs typeface="Arabic Typesetting" panose="03020402040406030203" pitchFamily="66" charset="-78"/>
              </a:rPr>
              <a:t> E</a:t>
            </a:r>
            <a:r>
              <a:rPr lang="en-GB" sz="8800" dirty="0">
                <a:solidFill>
                  <a:srgbClr val="FFC000"/>
                </a:solidFill>
                <a:latin typeface="Goudy Old Style" panose="02020502050305020303" pitchFamily="18" charset="0"/>
                <a:cs typeface="Arabic Typesetting" panose="03020402040406030203" pitchFamily="66" charset="-78"/>
              </a:rPr>
              <a:t>aster</a:t>
            </a:r>
          </a:p>
        </p:txBody>
      </p:sp>
      <p:pic>
        <p:nvPicPr>
          <p:cNvPr id="2" name="Picture 2" descr="https://images-blogger-opensocial.googleusercontent.com/gadgets/proxy?url=http%3A%2F%2F1.bp.blogspot.com%2F-N64HPgihP9w%2FUySa4rBcxbI%2FAAAAAAAAD48%2FGQrdCKhr_KI%2Fs1600%2Fentry1.jpg&amp;container=blogger&amp;gadget=a&amp;rewriteMime=image%2F*">
            <a:hlinkClick r:id="rId2"/>
            <a:extLst>
              <a:ext uri="{FF2B5EF4-FFF2-40B4-BE49-F238E27FC236}">
                <a16:creationId xmlns:a16="http://schemas.microsoft.com/office/drawing/2014/main" id="{56979471-81CC-17E5-D30C-AF514F36F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64356"/>
            <a:ext cx="3744416" cy="6729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8489CF-42E6-00E7-7164-5D6E42BBA710}"/>
              </a:ext>
            </a:extLst>
          </p:cNvPr>
          <p:cNvSpPr txBox="1"/>
          <p:nvPr/>
        </p:nvSpPr>
        <p:spPr>
          <a:xfrm>
            <a:off x="1127446" y="4936812"/>
            <a:ext cx="4176464" cy="584775"/>
          </a:xfrm>
          <a:prstGeom prst="rect">
            <a:avLst/>
          </a:prstGeom>
          <a:noFill/>
        </p:spPr>
        <p:txBody>
          <a:bodyPr wrap="square" rtlCol="0">
            <a:spAutoFit/>
          </a:bodyPr>
          <a:lstStyle/>
          <a:p>
            <a:pPr algn="ctr"/>
            <a:r>
              <a:rPr lang="en-GB" sz="3200" dirty="0">
                <a:latin typeface="Goudy Old Style" panose="02020502050305020303" pitchFamily="18" charset="0"/>
              </a:rPr>
              <a:t>Matthew 21:1-17</a:t>
            </a:r>
          </a:p>
        </p:txBody>
      </p:sp>
      <p:sp>
        <p:nvSpPr>
          <p:cNvPr id="4" name="TextBox 3">
            <a:extLst>
              <a:ext uri="{FF2B5EF4-FFF2-40B4-BE49-F238E27FC236}">
                <a16:creationId xmlns:a16="http://schemas.microsoft.com/office/drawing/2014/main" id="{3D7DFFBC-EFD2-C2FE-FA50-300140A7D85A}"/>
              </a:ext>
            </a:extLst>
          </p:cNvPr>
          <p:cNvSpPr txBox="1"/>
          <p:nvPr/>
        </p:nvSpPr>
        <p:spPr>
          <a:xfrm>
            <a:off x="692159" y="921915"/>
            <a:ext cx="5112569" cy="707886"/>
          </a:xfrm>
          <a:prstGeom prst="rect">
            <a:avLst/>
          </a:prstGeom>
          <a:noFill/>
        </p:spPr>
        <p:txBody>
          <a:bodyPr wrap="square" rtlCol="0">
            <a:spAutoFit/>
          </a:bodyPr>
          <a:lstStyle/>
          <a:p>
            <a:pPr algn="ctr"/>
            <a:r>
              <a:rPr lang="en-GB" sz="4000" b="1" dirty="0">
                <a:solidFill>
                  <a:srgbClr val="FFC000"/>
                </a:solidFill>
                <a:latin typeface="Goudy Old Style" panose="02020502050305020303" pitchFamily="18" charset="0"/>
              </a:rPr>
              <a:t>PALM SUNDAY</a:t>
            </a:r>
          </a:p>
        </p:txBody>
      </p:sp>
    </p:spTree>
    <p:extLst>
      <p:ext uri="{BB962C8B-B14F-4D97-AF65-F5344CB8AC3E}">
        <p14:creationId xmlns:p14="http://schemas.microsoft.com/office/powerpoint/2010/main" val="4052635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blogger-opensocial.googleusercontent.com/gadgets/proxy?url=http%3A%2F%2F3.bp.blogspot.com%2F-nPbBfNhgbz4%2FUySeIBKR3PI%2FAAAAAAAAD6k%2FyyMMvqlXE4g%2Fs1600%2FJehu.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689" y="548680"/>
            <a:ext cx="5538531" cy="5655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8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7AAC-C7A6-3856-0941-DC9E0E857D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B361F4-C323-6425-4483-93C747740823}"/>
              </a:ext>
            </a:extLst>
          </p:cNvPr>
          <p:cNvSpPr txBox="1"/>
          <p:nvPr/>
        </p:nvSpPr>
        <p:spPr>
          <a:xfrm>
            <a:off x="0" y="0"/>
            <a:ext cx="12192000" cy="6447919"/>
          </a:xfrm>
          <a:prstGeom prst="rect">
            <a:avLst/>
          </a:prstGeom>
          <a:noFill/>
        </p:spPr>
        <p:txBody>
          <a:bodyPr wrap="square">
            <a:spAutoFit/>
          </a:bodyPr>
          <a:lstStyle/>
          <a:p>
            <a:r>
              <a:rPr lang="en-GB" sz="3850" kern="0" dirty="0">
                <a:latin typeface="Georgia" panose="02040502050405020303" pitchFamily="18" charset="0"/>
                <a:ea typeface="Times New Roman" panose="02020603050405020304" pitchFamily="18" charset="0"/>
                <a:cs typeface="Times New Roman" panose="02020603050405020304" pitchFamily="18" charset="0"/>
              </a:rPr>
              <a:t>“And the young man poured the oil on his head, saying to him, ‘Thus says the Lord, the God of Israel, </a:t>
            </a:r>
            <a:r>
              <a:rPr lang="en-GB" sz="38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I anoint you king </a:t>
            </a:r>
            <a:r>
              <a:rPr lang="en-GB" sz="3850" kern="0" dirty="0">
                <a:latin typeface="Georgia" panose="02040502050405020303" pitchFamily="18" charset="0"/>
                <a:ea typeface="Times New Roman" panose="02020603050405020304" pitchFamily="18" charset="0"/>
                <a:cs typeface="Times New Roman" panose="02020603050405020304" pitchFamily="18" charset="0"/>
              </a:rPr>
              <a:t>over the people of the Lord, over Israel. And you shall </a:t>
            </a:r>
            <a:r>
              <a:rPr lang="en-GB" sz="38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strike down</a:t>
            </a:r>
            <a:r>
              <a:rPr lang="en-GB" sz="3850" kern="0" dirty="0">
                <a:latin typeface="Georgia" panose="02040502050405020303" pitchFamily="18" charset="0"/>
                <a:ea typeface="Times New Roman" panose="02020603050405020304" pitchFamily="18" charset="0"/>
                <a:cs typeface="Times New Roman" panose="02020603050405020304" pitchFamily="18" charset="0"/>
              </a:rPr>
              <a:t> the house of Ahab your </a:t>
            </a:r>
            <a:r>
              <a:rPr lang="en-GB" sz="38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master</a:t>
            </a:r>
            <a:r>
              <a:rPr lang="en-GB" sz="3850" kern="0" dirty="0">
                <a:latin typeface="Georgia" panose="02040502050405020303" pitchFamily="18" charset="0"/>
                <a:ea typeface="Times New Roman" panose="02020603050405020304" pitchFamily="18" charset="0"/>
                <a:cs typeface="Times New Roman" panose="02020603050405020304" pitchFamily="18" charset="0"/>
              </a:rPr>
              <a:t>, so that I may </a:t>
            </a:r>
            <a:r>
              <a:rPr lang="en-GB" sz="38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avenge</a:t>
            </a:r>
            <a:r>
              <a:rPr lang="en-GB" sz="3850" kern="0" dirty="0">
                <a:latin typeface="Georgia" panose="02040502050405020303" pitchFamily="18" charset="0"/>
                <a:ea typeface="Times New Roman" panose="02020603050405020304" pitchFamily="18" charset="0"/>
                <a:cs typeface="Times New Roman" panose="02020603050405020304" pitchFamily="18" charset="0"/>
              </a:rPr>
              <a:t> on Jezebel the </a:t>
            </a:r>
            <a:r>
              <a:rPr lang="en-GB" sz="38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blood</a:t>
            </a:r>
            <a:r>
              <a:rPr lang="en-GB" sz="3850" kern="0" dirty="0">
                <a:latin typeface="Georgia" panose="02040502050405020303" pitchFamily="18" charset="0"/>
                <a:ea typeface="Times New Roman" panose="02020603050405020304" pitchFamily="18" charset="0"/>
                <a:cs typeface="Times New Roman" panose="02020603050405020304" pitchFamily="18" charset="0"/>
              </a:rPr>
              <a:t> of my servants the </a:t>
            </a:r>
            <a:r>
              <a:rPr lang="en-GB" sz="38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prophets</a:t>
            </a:r>
            <a:r>
              <a:rPr lang="en-GB" sz="3850" kern="0" dirty="0">
                <a:latin typeface="Georgia" panose="02040502050405020303" pitchFamily="18" charset="0"/>
                <a:ea typeface="Times New Roman" panose="02020603050405020304" pitchFamily="18" charset="0"/>
                <a:cs typeface="Times New Roman" panose="02020603050405020304" pitchFamily="18" charset="0"/>
              </a:rPr>
              <a:t>, and the blood of all the servants of the Lord.  For the whole house of Ahab shall perish, and I will cut off from Ahab every male, bond or free, in Israel... And the </a:t>
            </a:r>
            <a:r>
              <a:rPr lang="en-GB" sz="38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dogs shall eat Jezebel </a:t>
            </a:r>
            <a:r>
              <a:rPr lang="en-GB" sz="3850" kern="0" dirty="0">
                <a:latin typeface="Georgia" panose="02040502050405020303" pitchFamily="18" charset="0"/>
                <a:ea typeface="Times New Roman" panose="02020603050405020304" pitchFamily="18" charset="0"/>
                <a:cs typeface="Times New Roman" panose="02020603050405020304" pitchFamily="18" charset="0"/>
              </a:rPr>
              <a:t>in the territory of Jezreel, and none shall bury her.” </a:t>
            </a:r>
          </a:p>
          <a:p>
            <a:pPr algn="r"/>
            <a:r>
              <a:rPr lang="en-GB" sz="2800" kern="0" dirty="0">
                <a:latin typeface="Georgia" panose="02040502050405020303" pitchFamily="18" charset="0"/>
                <a:ea typeface="Times New Roman" panose="02020603050405020304" pitchFamily="18" charset="0"/>
                <a:cs typeface="Times New Roman" panose="02020603050405020304" pitchFamily="18" charset="0"/>
              </a:rPr>
              <a:t>(2 Kings 9:6-10)</a:t>
            </a:r>
            <a:endParaRPr lang="en-GB" sz="2800" dirty="0"/>
          </a:p>
        </p:txBody>
      </p:sp>
    </p:spTree>
    <p:extLst>
      <p:ext uri="{BB962C8B-B14F-4D97-AF65-F5344CB8AC3E}">
        <p14:creationId xmlns:p14="http://schemas.microsoft.com/office/powerpoint/2010/main" val="307861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83755-BC9E-600B-156D-D25315D0EE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1BEA76-5F50-3072-F741-A25284BD1BC2}"/>
              </a:ext>
            </a:extLst>
          </p:cNvPr>
          <p:cNvSpPr txBox="1"/>
          <p:nvPr/>
        </p:nvSpPr>
        <p:spPr>
          <a:xfrm>
            <a:off x="191344" y="188641"/>
            <a:ext cx="11881320" cy="6678751"/>
          </a:xfrm>
          <a:prstGeom prst="rect">
            <a:avLst/>
          </a:prstGeom>
          <a:noFill/>
        </p:spPr>
        <p:txBody>
          <a:bodyPr wrap="square">
            <a:spAutoFit/>
          </a:bodyPr>
          <a:lstStyle/>
          <a:p>
            <a:r>
              <a:rPr lang="en-GB" sz="4000" kern="0" dirty="0">
                <a:latin typeface="Georgia" panose="02040502050405020303" pitchFamily="18" charset="0"/>
                <a:ea typeface="Times New Roman" panose="02020603050405020304" pitchFamily="18" charset="0"/>
                <a:cs typeface="Times New Roman" panose="02020603050405020304" pitchFamily="18" charset="0"/>
              </a:rPr>
              <a:t>“When Jehu came out to the servants of his master, they said to him, ‘Is all well? Why did this mad fellow come to you?’ And he said to them, ‘You know the fellow and his talk.’ And they said, ‘That is not true; tell us now.’ And he said, ‘Thus and so he spoke to me, saying, ‘Thus says the Lord</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I anoint you king </a:t>
            </a:r>
            <a:r>
              <a:rPr lang="en-GB" sz="4000" kern="0" dirty="0">
                <a:latin typeface="Georgia" panose="02040502050405020303" pitchFamily="18" charset="0"/>
                <a:ea typeface="Times New Roman" panose="02020603050405020304" pitchFamily="18" charset="0"/>
                <a:cs typeface="Times New Roman" panose="02020603050405020304" pitchFamily="18" charset="0"/>
              </a:rPr>
              <a:t>over Israel.’’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Then in haste every man of them took his garment and put it under him on the bare steps</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and they blew the trumpet and proclaimed,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Jehu is king</a:t>
            </a:r>
            <a:r>
              <a:rPr lang="en-GB" sz="4000" kern="0" dirty="0">
                <a:latin typeface="Georgia" panose="02040502050405020303" pitchFamily="18" charset="0"/>
                <a:ea typeface="Times New Roman" panose="02020603050405020304" pitchFamily="18" charset="0"/>
                <a:cs typeface="Times New Roman" panose="02020603050405020304" pitchFamily="18" charset="0"/>
              </a:rPr>
              <a:t>.’”</a:t>
            </a:r>
          </a:p>
          <a:p>
            <a:pPr algn="r"/>
            <a:r>
              <a:rPr lang="en-GB" sz="2800" kern="0" dirty="0">
                <a:latin typeface="Georgia" panose="02040502050405020303" pitchFamily="18" charset="0"/>
                <a:cs typeface="Times New Roman" panose="02020603050405020304" pitchFamily="18" charset="0"/>
              </a:rPr>
              <a:t>2 Kings 9:11-13</a:t>
            </a:r>
            <a:endParaRPr lang="en-GB" sz="4000" dirty="0"/>
          </a:p>
        </p:txBody>
      </p:sp>
    </p:spTree>
    <p:extLst>
      <p:ext uri="{BB962C8B-B14F-4D97-AF65-F5344CB8AC3E}">
        <p14:creationId xmlns:p14="http://schemas.microsoft.com/office/powerpoint/2010/main" val="144502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ages-blogger-opensocial.googleusercontent.com/gadgets/proxy?url=http%3A%2F%2F2.bp.blogspot.com%2F-l0WWeljJBXM%2FUySa-DctQjI%2FAAAAAAAAD6E%2FzPJQTWv2G0I%2Fs1600%2Fjezebel.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4" y="134210"/>
            <a:ext cx="5277414" cy="660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4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AEBAC-2771-7ABC-174B-CED86E194F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D42EDA-76ED-9B47-0010-FB2A568D12B7}"/>
              </a:ext>
            </a:extLst>
          </p:cNvPr>
          <p:cNvSpPr txBox="1"/>
          <p:nvPr/>
        </p:nvSpPr>
        <p:spPr>
          <a:xfrm>
            <a:off x="227348" y="0"/>
            <a:ext cx="11737304" cy="6863417"/>
          </a:xfrm>
          <a:prstGeom prst="rect">
            <a:avLst/>
          </a:prstGeom>
          <a:noFill/>
        </p:spPr>
        <p:txBody>
          <a:bodyPr wrap="square">
            <a:spAutoFit/>
          </a:bodyPr>
          <a:lstStyle/>
          <a:p>
            <a:pPr algn="ctr"/>
            <a:r>
              <a:rPr lang="en-GB" sz="6000" kern="0" dirty="0">
                <a:latin typeface="Georgia" panose="02040502050405020303" pitchFamily="18" charset="0"/>
                <a:ea typeface="Times New Roman" panose="02020603050405020304" pitchFamily="18" charset="0"/>
                <a:cs typeface="Times New Roman" panose="02020603050405020304" pitchFamily="18" charset="0"/>
              </a:rPr>
              <a:t>“Hosanna to the Son of David! </a:t>
            </a:r>
          </a:p>
          <a:p>
            <a:pPr algn="ctr"/>
            <a:r>
              <a:rPr lang="en-GB" sz="8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Blessed is he who comes in the name of the Lord! </a:t>
            </a:r>
          </a:p>
          <a:p>
            <a:pPr algn="ctr"/>
            <a:r>
              <a:rPr lang="en-GB" sz="6000" kern="0" dirty="0">
                <a:latin typeface="Georgia" panose="02040502050405020303" pitchFamily="18" charset="0"/>
                <a:ea typeface="Times New Roman" panose="02020603050405020304" pitchFamily="18" charset="0"/>
                <a:cs typeface="Times New Roman" panose="02020603050405020304" pitchFamily="18" charset="0"/>
              </a:rPr>
              <a:t>Hosanna in the highest!”</a:t>
            </a:r>
            <a:endParaRPr lang="en-GB" sz="2800" kern="0" dirty="0">
              <a:latin typeface="Georgia" panose="02040502050405020303" pitchFamily="18" charset="0"/>
              <a:cs typeface="Times New Roman" panose="02020603050405020304" pitchFamily="18" charset="0"/>
            </a:endParaRPr>
          </a:p>
          <a:p>
            <a:pPr algn="r"/>
            <a:endParaRPr lang="en-GB" sz="2800" kern="0" dirty="0">
              <a:latin typeface="Georgia" panose="02040502050405020303" pitchFamily="18" charset="0"/>
              <a:cs typeface="Times New Roman" panose="02020603050405020304" pitchFamily="18" charset="0"/>
            </a:endParaRPr>
          </a:p>
          <a:p>
            <a:pPr algn="r"/>
            <a:r>
              <a:rPr lang="en-GB" sz="2800" kern="0" dirty="0">
                <a:latin typeface="Georgia" panose="02040502050405020303" pitchFamily="18" charset="0"/>
                <a:cs typeface="Times New Roman" panose="02020603050405020304" pitchFamily="18" charset="0"/>
              </a:rPr>
              <a:t>Matthew 21:9</a:t>
            </a:r>
            <a:endParaRPr lang="en-GB" sz="2800" dirty="0"/>
          </a:p>
        </p:txBody>
      </p:sp>
    </p:spTree>
    <p:extLst>
      <p:ext uri="{BB962C8B-B14F-4D97-AF65-F5344CB8AC3E}">
        <p14:creationId xmlns:p14="http://schemas.microsoft.com/office/powerpoint/2010/main" val="1185700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AEBAC-2771-7ABC-174B-CED86E194F7C}"/>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B67DC5C0-3665-C9BE-3010-41D88DB87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350" y="0"/>
            <a:ext cx="6081713"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60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ages-blogger-opensocial.googleusercontent.com/gadgets/proxy?url=http%3A%2F%2F4.bp.blogspot.com%2F-GGpSvB_QXH0%2FUySa76IIniI%2FAAAAAAAAD5o%2F8ADTMDqQZJw%2Fs1600%2Fentry7.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176" y="260648"/>
            <a:ext cx="7362233" cy="6372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9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images-blogger-opensocial.googleusercontent.com/gadgets/proxy?url=http%3A%2F%2F3.bp.blogspot.com%2F-trRj_C2j574%2FUyXiljaJIHI%2FAAAAAAAAD7w%2F2HBAM4zgEmc%2Fs1600%2Fjohnbapt.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966" y="116633"/>
            <a:ext cx="5928370" cy="6463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62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mages-blogger-opensocial.googleusercontent.com/gadgets/proxy?url=http%3A%2F%2F2.bp.blogspot.com%2F-E9cSX3390i8%2FUyXk48zoJ5I%2FAAAAAAAAD78%2FtgYGALG2Oak%2Fs1600%2Fentry2.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978" y="85473"/>
            <a:ext cx="5155294" cy="6655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811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BD9ED-7942-7BCD-2F56-470AE79261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4C1489-B9E4-0ECF-D6BD-D7958B951992}"/>
              </a:ext>
            </a:extLst>
          </p:cNvPr>
          <p:cNvSpPr txBox="1"/>
          <p:nvPr/>
        </p:nvSpPr>
        <p:spPr>
          <a:xfrm>
            <a:off x="263352" y="260648"/>
            <a:ext cx="11737304" cy="6494085"/>
          </a:xfrm>
          <a:prstGeom prst="rect">
            <a:avLst/>
          </a:prstGeom>
          <a:noFill/>
        </p:spPr>
        <p:txBody>
          <a:bodyPr wrap="square">
            <a:spAutoFit/>
          </a:bodyPr>
          <a:lstStyle/>
          <a:p>
            <a:r>
              <a:rPr lang="en-GB" sz="6000" kern="0" dirty="0">
                <a:latin typeface="Georgia" panose="02040502050405020303" pitchFamily="18" charset="0"/>
                <a:ea typeface="Times New Roman" panose="02020603050405020304" pitchFamily="18" charset="0"/>
                <a:cs typeface="Times New Roman" panose="02020603050405020304" pitchFamily="18" charset="0"/>
              </a:rPr>
              <a:t>“…a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royal priesthood</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a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holy nation</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a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people</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for his own possession, that you may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proclaim</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excellencies</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of him who called you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out</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of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darkness</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into</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his marvellous </a:t>
            </a:r>
            <a:r>
              <a:rPr lang="en-GB" sz="6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light</a:t>
            </a:r>
            <a:r>
              <a:rPr lang="en-GB" sz="6000" kern="0" dirty="0">
                <a:latin typeface="Georgia" panose="02040502050405020303" pitchFamily="18" charset="0"/>
                <a:ea typeface="Times New Roman" panose="02020603050405020304" pitchFamily="18" charset="0"/>
                <a:cs typeface="Times New Roman" panose="02020603050405020304" pitchFamily="18" charset="0"/>
              </a:rPr>
              <a:t>.” </a:t>
            </a:r>
          </a:p>
          <a:p>
            <a:pPr algn="r"/>
            <a:r>
              <a:rPr lang="en-GB" sz="2800" kern="0" dirty="0">
                <a:latin typeface="Georgia" panose="02040502050405020303" pitchFamily="18" charset="0"/>
                <a:ea typeface="Times New Roman" panose="02020603050405020304" pitchFamily="18" charset="0"/>
                <a:cs typeface="Times New Roman" panose="02020603050405020304" pitchFamily="18" charset="0"/>
              </a:rPr>
              <a:t>(1 Peter: 2:9)</a:t>
            </a:r>
            <a:br>
              <a:rPr lang="en-GB" sz="2800" kern="0" dirty="0">
                <a:latin typeface="Georgia" panose="02040502050405020303" pitchFamily="18" charset="0"/>
                <a:ea typeface="Times New Roman" panose="02020603050405020304" pitchFamily="18" charset="0"/>
                <a:cs typeface="Times New Roman" panose="02020603050405020304" pitchFamily="18" charset="0"/>
              </a:rPr>
            </a:br>
            <a:endParaRPr lang="en-GB" sz="2800" dirty="0"/>
          </a:p>
        </p:txBody>
      </p:sp>
    </p:spTree>
    <p:extLst>
      <p:ext uri="{BB962C8B-B14F-4D97-AF65-F5344CB8AC3E}">
        <p14:creationId xmlns:p14="http://schemas.microsoft.com/office/powerpoint/2010/main" val="218222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mond ring in a box&#10;&#10;Description automatically generated">
            <a:extLst>
              <a:ext uri="{FF2B5EF4-FFF2-40B4-BE49-F238E27FC236}">
                <a16:creationId xmlns:a16="http://schemas.microsoft.com/office/drawing/2014/main" id="{A62CEBB4-E2EE-E74D-71D8-183911F41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softEdge rad="112500"/>
          </a:effectLst>
        </p:spPr>
      </p:pic>
    </p:spTree>
    <p:extLst>
      <p:ext uri="{BB962C8B-B14F-4D97-AF65-F5344CB8AC3E}">
        <p14:creationId xmlns:p14="http://schemas.microsoft.com/office/powerpoint/2010/main" val="297671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mages-blogger-opensocial.googleusercontent.com/gadgets/proxy?url=http%3A%2F%2F1.bp.blogspot.com%2F-YRRmdVYUuHI%2FUySa8yKRtKI%2FAAAAAAAAD5s%2Fk0DzGxpDn9k%2Fs1600%2Fentry8.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225535"/>
            <a:ext cx="9972884" cy="4643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0DD1F1-8D39-2DA4-AE3E-0A18A60840F0}"/>
              </a:ext>
            </a:extLst>
          </p:cNvPr>
          <p:cNvSpPr txBox="1"/>
          <p:nvPr/>
        </p:nvSpPr>
        <p:spPr>
          <a:xfrm>
            <a:off x="857306" y="4902115"/>
            <a:ext cx="10801200" cy="1754326"/>
          </a:xfrm>
          <a:prstGeom prst="rect">
            <a:avLst/>
          </a:prstGeom>
          <a:noFill/>
        </p:spPr>
        <p:txBody>
          <a:bodyPr wrap="square">
            <a:spAutoFit/>
          </a:bodyPr>
          <a:lstStyle/>
          <a:p>
            <a:pPr algn="ctr"/>
            <a:r>
              <a:rPr lang="en-GB" sz="5400" kern="0" dirty="0">
                <a:latin typeface="Georgia" panose="02040502050405020303" pitchFamily="18" charset="0"/>
                <a:ea typeface="Times New Roman" panose="02020603050405020304" pitchFamily="18" charset="0"/>
                <a:cs typeface="Times New Roman" panose="02020603050405020304" pitchFamily="18" charset="0"/>
              </a:rPr>
              <a:t>“Their wildest dreams had simply not been wild enough.”</a:t>
            </a:r>
            <a:endParaRPr lang="en-GB" sz="5400" dirty="0"/>
          </a:p>
        </p:txBody>
      </p:sp>
    </p:spTree>
    <p:extLst>
      <p:ext uri="{BB962C8B-B14F-4D97-AF65-F5344CB8AC3E}">
        <p14:creationId xmlns:p14="http://schemas.microsoft.com/office/powerpoint/2010/main" val="4199892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blogger-opensocial.googleusercontent.com/gadgets/proxy?url=http%3A%2F%2F3.bp.blogspot.com%2F-Ti9e0rE5Dbc%2FUySa4t57vaI%2FAAAAAAAAD40%2F_umw8fmvQik%2Fs1600%2Fcleansing1.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764704"/>
            <a:ext cx="6480720" cy="4879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4290EA-7F74-56E4-93A6-A3AF0BF0B95F}"/>
              </a:ext>
            </a:extLst>
          </p:cNvPr>
          <p:cNvSpPr txBox="1"/>
          <p:nvPr/>
        </p:nvSpPr>
        <p:spPr>
          <a:xfrm>
            <a:off x="6888088" y="210026"/>
            <a:ext cx="5040560" cy="6647974"/>
          </a:xfrm>
          <a:prstGeom prst="rect">
            <a:avLst/>
          </a:prstGeom>
          <a:noFill/>
        </p:spPr>
        <p:txBody>
          <a:bodyPr wrap="square">
            <a:spAutoFit/>
          </a:bodyPr>
          <a:lstStyle/>
          <a:p>
            <a:r>
              <a:rPr lang="en-GB" sz="5250" kern="0" dirty="0">
                <a:latin typeface="Georgia" panose="02040502050405020303" pitchFamily="18" charset="0"/>
                <a:ea typeface="Times New Roman" panose="02020603050405020304" pitchFamily="18" charset="0"/>
                <a:cs typeface="Times New Roman" panose="02020603050405020304" pitchFamily="18" charset="0"/>
              </a:rPr>
              <a:t>“It is written, ‘</a:t>
            </a:r>
            <a:r>
              <a:rPr lang="en-GB" sz="52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My house </a:t>
            </a:r>
            <a:r>
              <a:rPr lang="en-GB" sz="5250" kern="0" dirty="0">
                <a:latin typeface="Georgia" panose="02040502050405020303" pitchFamily="18" charset="0"/>
                <a:ea typeface="Times New Roman" panose="02020603050405020304" pitchFamily="18" charset="0"/>
                <a:cs typeface="Times New Roman" panose="02020603050405020304" pitchFamily="18" charset="0"/>
              </a:rPr>
              <a:t>shall be called a </a:t>
            </a:r>
            <a:r>
              <a:rPr lang="en-GB" sz="52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house of prayer</a:t>
            </a:r>
            <a:r>
              <a:rPr lang="en-GB" sz="5250" kern="0" dirty="0">
                <a:latin typeface="Georgia" panose="02040502050405020303" pitchFamily="18" charset="0"/>
                <a:ea typeface="Times New Roman" panose="02020603050405020304" pitchFamily="18" charset="0"/>
                <a:cs typeface="Times New Roman" panose="02020603050405020304" pitchFamily="18" charset="0"/>
              </a:rPr>
              <a:t>,’ but you make it a </a:t>
            </a:r>
            <a:r>
              <a:rPr lang="en-GB" sz="52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den of robbers</a:t>
            </a:r>
            <a:r>
              <a:rPr lang="en-GB" sz="5250" kern="0" dirty="0">
                <a:latin typeface="Georgia" panose="02040502050405020303" pitchFamily="18" charset="0"/>
                <a:ea typeface="Times New Roman" panose="02020603050405020304" pitchFamily="18" charset="0"/>
                <a:cs typeface="Times New Roman" panose="02020603050405020304" pitchFamily="18" charset="0"/>
              </a:rPr>
              <a:t>.”</a:t>
            </a:r>
          </a:p>
          <a:p>
            <a:endParaRPr lang="en-GB" sz="2400" kern="0" dirty="0">
              <a:latin typeface="Georgia" panose="02040502050405020303" pitchFamily="18" charset="0"/>
              <a:cs typeface="Times New Roman" panose="02020603050405020304" pitchFamily="18" charset="0"/>
            </a:endParaRPr>
          </a:p>
          <a:p>
            <a:pPr algn="r"/>
            <a:r>
              <a:rPr lang="en-GB" sz="2400" kern="0" dirty="0">
                <a:latin typeface="Georgia" panose="02040502050405020303" pitchFamily="18" charset="0"/>
                <a:cs typeface="Times New Roman" panose="02020603050405020304" pitchFamily="18" charset="0"/>
              </a:rPr>
              <a:t>Matthew 21:13</a:t>
            </a:r>
            <a:endParaRPr lang="en-GB" sz="2400" dirty="0"/>
          </a:p>
        </p:txBody>
      </p:sp>
    </p:spTree>
    <p:extLst>
      <p:ext uri="{BB962C8B-B14F-4D97-AF65-F5344CB8AC3E}">
        <p14:creationId xmlns:p14="http://schemas.microsoft.com/office/powerpoint/2010/main" val="734295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2696C-1B97-C055-DF63-F5F7204AFA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4C2BAA-9742-6921-1698-EDC084375415}"/>
              </a:ext>
            </a:extLst>
          </p:cNvPr>
          <p:cNvSpPr txBox="1"/>
          <p:nvPr/>
        </p:nvSpPr>
        <p:spPr>
          <a:xfrm>
            <a:off x="335360" y="116632"/>
            <a:ext cx="11665296" cy="6924973"/>
          </a:xfrm>
          <a:prstGeom prst="rect">
            <a:avLst/>
          </a:prstGeom>
          <a:noFill/>
        </p:spPr>
        <p:txBody>
          <a:bodyPr wrap="square">
            <a:spAutoFit/>
          </a:bodyPr>
          <a:lstStyle/>
          <a:p>
            <a:r>
              <a:rPr lang="en-GB" sz="3550" kern="0" dirty="0">
                <a:latin typeface="Georgia" panose="02040502050405020303" pitchFamily="18" charset="0"/>
                <a:ea typeface="Times New Roman" panose="02020603050405020304" pitchFamily="18" charset="0"/>
                <a:cs typeface="Times New Roman" panose="02020603050405020304" pitchFamily="18" charset="0"/>
              </a:rPr>
              <a:t>“And the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foreigners</a:t>
            </a:r>
            <a:r>
              <a:rPr lang="en-GB" sz="3550" kern="0" dirty="0">
                <a:latin typeface="Georgia" panose="02040502050405020303" pitchFamily="18" charset="0"/>
                <a:ea typeface="Times New Roman" panose="02020603050405020304" pitchFamily="18" charset="0"/>
                <a:cs typeface="Times New Roman" panose="02020603050405020304" pitchFamily="18" charset="0"/>
              </a:rPr>
              <a:t> who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join</a:t>
            </a:r>
            <a:r>
              <a:rPr lang="en-GB" sz="3550" kern="0" dirty="0">
                <a:latin typeface="Georgia" panose="02040502050405020303" pitchFamily="18" charset="0"/>
                <a:ea typeface="Times New Roman" panose="02020603050405020304" pitchFamily="18" charset="0"/>
                <a:cs typeface="Times New Roman" panose="02020603050405020304" pitchFamily="18" charset="0"/>
              </a:rPr>
              <a:t> themselves to the Lord,</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    to minister to him, to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love</a:t>
            </a:r>
            <a:r>
              <a:rPr lang="en-GB" sz="3550"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name of the Lord</a:t>
            </a:r>
            <a:r>
              <a:rPr lang="en-GB" sz="3550" kern="0" dirty="0">
                <a:latin typeface="Georgia" panose="02040502050405020303" pitchFamily="18" charset="0"/>
                <a:ea typeface="Times New Roman" panose="02020603050405020304" pitchFamily="18" charset="0"/>
                <a:cs typeface="Times New Roman" panose="02020603050405020304" pitchFamily="18" charset="0"/>
              </a:rPr>
              <a:t>,</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    and to be his servants,</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everyone who keeps the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Sabbath</a:t>
            </a:r>
            <a:r>
              <a:rPr lang="en-GB" sz="3550" kern="0" dirty="0">
                <a:latin typeface="Georgia" panose="02040502050405020303" pitchFamily="18" charset="0"/>
                <a:ea typeface="Times New Roman" panose="02020603050405020304" pitchFamily="18" charset="0"/>
                <a:cs typeface="Times New Roman" panose="02020603050405020304" pitchFamily="18" charset="0"/>
              </a:rPr>
              <a:t> and does not profane it,</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    and holds fast my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covenant</a:t>
            </a:r>
            <a:r>
              <a:rPr lang="en-GB" sz="3550" kern="0" dirty="0">
                <a:latin typeface="Georgia" panose="02040502050405020303" pitchFamily="18" charset="0"/>
                <a:ea typeface="Times New Roman" panose="02020603050405020304" pitchFamily="18" charset="0"/>
                <a:cs typeface="Times New Roman" panose="02020603050405020304" pitchFamily="18" charset="0"/>
              </a:rPr>
              <a:t>—</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these I will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bring</a:t>
            </a:r>
            <a:r>
              <a:rPr lang="en-GB" sz="3550" kern="0" dirty="0">
                <a:latin typeface="Georgia" panose="02040502050405020303" pitchFamily="18" charset="0"/>
                <a:ea typeface="Times New Roman" panose="02020603050405020304" pitchFamily="18" charset="0"/>
                <a:cs typeface="Times New Roman" panose="02020603050405020304" pitchFamily="18" charset="0"/>
              </a:rPr>
              <a:t> to my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holy mountain</a:t>
            </a:r>
            <a:r>
              <a:rPr lang="en-GB" sz="3550" kern="0" dirty="0">
                <a:latin typeface="Georgia" panose="02040502050405020303" pitchFamily="18" charset="0"/>
                <a:ea typeface="Times New Roman" panose="02020603050405020304" pitchFamily="18" charset="0"/>
                <a:cs typeface="Times New Roman" panose="02020603050405020304" pitchFamily="18" charset="0"/>
              </a:rPr>
              <a:t>,</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    and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make them joyful in my house of prayer</a:t>
            </a:r>
            <a:r>
              <a:rPr lang="en-GB" sz="3550" kern="0" dirty="0">
                <a:latin typeface="Georgia" panose="02040502050405020303" pitchFamily="18" charset="0"/>
                <a:ea typeface="Times New Roman" panose="02020603050405020304" pitchFamily="18" charset="0"/>
                <a:cs typeface="Times New Roman" panose="02020603050405020304" pitchFamily="18" charset="0"/>
              </a:rPr>
              <a:t>;</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their burnt offerings and their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sacrifices</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    will be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accepted </a:t>
            </a:r>
            <a:r>
              <a:rPr lang="en-GB" sz="3550" kern="0" dirty="0">
                <a:latin typeface="Georgia" panose="02040502050405020303" pitchFamily="18" charset="0"/>
                <a:ea typeface="Times New Roman" panose="02020603050405020304" pitchFamily="18" charset="0"/>
                <a:cs typeface="Times New Roman" panose="02020603050405020304" pitchFamily="18" charset="0"/>
              </a:rPr>
              <a:t>on my altar;</a:t>
            </a:r>
            <a:br>
              <a:rPr lang="en-GB" sz="3550" kern="0" dirty="0">
                <a:latin typeface="Georgia" panose="02040502050405020303" pitchFamily="18" charset="0"/>
                <a:ea typeface="Times New Roman" panose="02020603050405020304" pitchFamily="18" charset="0"/>
                <a:cs typeface="Times New Roman" panose="02020603050405020304" pitchFamily="18" charset="0"/>
              </a:rPr>
            </a:br>
            <a:r>
              <a:rPr lang="en-GB" sz="3550" kern="0" dirty="0">
                <a:latin typeface="Georgia" panose="02040502050405020303" pitchFamily="18" charset="0"/>
                <a:ea typeface="Times New Roman" panose="02020603050405020304" pitchFamily="18" charset="0"/>
                <a:cs typeface="Times New Roman" panose="02020603050405020304" pitchFamily="18" charset="0"/>
              </a:rPr>
              <a:t>for my house shall be called a </a:t>
            </a: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house of prayer</a:t>
            </a:r>
            <a:b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br>
            <a:r>
              <a:rPr lang="en-GB" sz="35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for all peoples</a:t>
            </a:r>
            <a:r>
              <a:rPr lang="en-GB" sz="3550" kern="0" dirty="0">
                <a:latin typeface="Georgia" panose="02040502050405020303" pitchFamily="18" charset="0"/>
                <a:ea typeface="Times New Roman" panose="02020603050405020304" pitchFamily="18" charset="0"/>
                <a:cs typeface="Times New Roman" panose="02020603050405020304" pitchFamily="18" charset="0"/>
              </a:rPr>
              <a:t>.” </a:t>
            </a:r>
          </a:p>
          <a:p>
            <a:pPr algn="r"/>
            <a:endParaRPr lang="en-GB" sz="2400" kern="0" dirty="0">
              <a:latin typeface="Georgia" panose="02040502050405020303" pitchFamily="18" charset="0"/>
              <a:ea typeface="Times New Roman" panose="02020603050405020304" pitchFamily="18" charset="0"/>
              <a:cs typeface="Times New Roman" panose="02020603050405020304" pitchFamily="18" charset="0"/>
            </a:endParaRPr>
          </a:p>
          <a:p>
            <a:pPr algn="r"/>
            <a:r>
              <a:rPr lang="en-GB" sz="2400" kern="0" dirty="0">
                <a:latin typeface="Georgia" panose="02040502050405020303" pitchFamily="18" charset="0"/>
                <a:ea typeface="Times New Roman" panose="02020603050405020304" pitchFamily="18" charset="0"/>
                <a:cs typeface="Times New Roman" panose="02020603050405020304" pitchFamily="18" charset="0"/>
              </a:rPr>
              <a:t>(Isaiah 56-6-7)</a:t>
            </a:r>
            <a:endParaRPr lang="en-GB" sz="3200" dirty="0"/>
          </a:p>
        </p:txBody>
      </p:sp>
    </p:spTree>
    <p:extLst>
      <p:ext uri="{BB962C8B-B14F-4D97-AF65-F5344CB8AC3E}">
        <p14:creationId xmlns:p14="http://schemas.microsoft.com/office/powerpoint/2010/main" val="123999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mages-blogger-opensocial.googleusercontent.com/gadgets/proxy?url=http%3A%2F%2F4.bp.blogspot.com%2F-T5TEg2re1Gc%2FUyXsYswpH0I%2FAAAAAAAAD8M%2FVZt6p67IE2w%2Fs1600%2Fcharlie-mackesy-prodigal-daughter.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152" y="188641"/>
            <a:ext cx="6300192" cy="6300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096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ages-blogger-opensocial.googleusercontent.com/gadgets/proxy?url=http%3A%2F%2F4.bp.blogspot.com%2F-7TbxRti5nPM%2FUySa9v0Lk6I%2FAAAAAAAAD58%2FNvVhajK-VOI%2Fs1600%2Fjeremiah.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476672"/>
            <a:ext cx="2193647" cy="5624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DEAE93-C3C1-1B3C-4E3E-69B4E66533CF}"/>
              </a:ext>
            </a:extLst>
          </p:cNvPr>
          <p:cNvSpPr txBox="1"/>
          <p:nvPr/>
        </p:nvSpPr>
        <p:spPr>
          <a:xfrm>
            <a:off x="2639616" y="188640"/>
            <a:ext cx="9217024" cy="6355586"/>
          </a:xfrm>
          <a:prstGeom prst="rect">
            <a:avLst/>
          </a:prstGeom>
          <a:noFill/>
        </p:spPr>
        <p:txBody>
          <a:bodyPr wrap="square">
            <a:spAutoFit/>
          </a:bodyPr>
          <a:lstStyle/>
          <a:p>
            <a:r>
              <a:rPr lang="en-GB" sz="2650" kern="0" dirty="0">
                <a:latin typeface="Georgia" panose="02040502050405020303" pitchFamily="18" charset="0"/>
                <a:ea typeface="Times New Roman" panose="02020603050405020304" pitchFamily="18" charset="0"/>
                <a:cs typeface="Times New Roman" panose="02020603050405020304" pitchFamily="18" charset="0"/>
              </a:rPr>
              <a:t>“For if you truly amend your ways and your deeds, if you truly execute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justice</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one with another, if you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do not oppress the sojourner</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fatherless</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or the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widow</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or shed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innocent </a:t>
            </a:r>
            <a:r>
              <a:rPr lang="en-GB" sz="2650" kern="0" dirty="0">
                <a:latin typeface="Georgia" panose="02040502050405020303" pitchFamily="18" charset="0"/>
                <a:ea typeface="Times New Roman" panose="02020603050405020304" pitchFamily="18" charset="0"/>
                <a:cs typeface="Times New Roman" panose="02020603050405020304" pitchFamily="18" charset="0"/>
              </a:rPr>
              <a:t>blood in this place, and if you do not go after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other gods </a:t>
            </a:r>
            <a:r>
              <a:rPr lang="en-GB" sz="2650" kern="0" dirty="0">
                <a:latin typeface="Georgia" panose="02040502050405020303" pitchFamily="18" charset="0"/>
                <a:ea typeface="Times New Roman" panose="02020603050405020304" pitchFamily="18" charset="0"/>
                <a:cs typeface="Times New Roman" panose="02020603050405020304" pitchFamily="18" charset="0"/>
              </a:rPr>
              <a:t>to your own harm, then I will let you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dwell </a:t>
            </a:r>
            <a:r>
              <a:rPr lang="en-GB" sz="2650" kern="0" dirty="0">
                <a:latin typeface="Georgia" panose="02040502050405020303" pitchFamily="18" charset="0"/>
                <a:ea typeface="Times New Roman" panose="02020603050405020304" pitchFamily="18" charset="0"/>
                <a:cs typeface="Times New Roman" panose="02020603050405020304" pitchFamily="18" charset="0"/>
              </a:rPr>
              <a:t>in this place, in the land that I gave of old to your fathers for ever. Behold, you trust in deceptive words to no avail.  Will you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steal</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murder</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commit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adultery</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swear falsely</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make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offerings</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to Baal, and go after other gods that you have not known, and then come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and stand before me in this house</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which is called by my name, and say, ‘We are delivered!’ - only to go on doing all these abominations? Has this house, which is called by my name, become a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den of robbers</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in your eyes? Behold, </a:t>
            </a:r>
            <a:r>
              <a:rPr lang="en-GB" sz="265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I myself have seen it</a:t>
            </a:r>
            <a:r>
              <a:rPr lang="en-GB" sz="2650" kern="0" dirty="0">
                <a:latin typeface="Georgia" panose="02040502050405020303" pitchFamily="18" charset="0"/>
                <a:ea typeface="Times New Roman" panose="02020603050405020304" pitchFamily="18" charset="0"/>
                <a:cs typeface="Times New Roman" panose="02020603050405020304" pitchFamily="18" charset="0"/>
              </a:rPr>
              <a:t>, declares the Lord.”</a:t>
            </a:r>
          </a:p>
          <a:p>
            <a:pPr algn="r"/>
            <a:endParaRPr lang="en-GB" kern="0" dirty="0">
              <a:latin typeface="Georgia" panose="02040502050405020303" pitchFamily="18" charset="0"/>
              <a:ea typeface="Times New Roman" panose="02020603050405020304" pitchFamily="18" charset="0"/>
              <a:cs typeface="Times New Roman" panose="02020603050405020304" pitchFamily="18" charset="0"/>
            </a:endParaRPr>
          </a:p>
          <a:p>
            <a:pPr algn="r"/>
            <a:r>
              <a:rPr lang="en-GB" kern="0" dirty="0">
                <a:latin typeface="Georgia" panose="02040502050405020303" pitchFamily="18" charset="0"/>
                <a:ea typeface="Times New Roman" panose="02020603050405020304" pitchFamily="18" charset="0"/>
                <a:cs typeface="Times New Roman" panose="02020603050405020304" pitchFamily="18" charset="0"/>
              </a:rPr>
              <a:t>(Jeremiah 7:5-11)</a:t>
            </a:r>
            <a:endParaRPr lang="en-GB" dirty="0"/>
          </a:p>
        </p:txBody>
      </p:sp>
    </p:spTree>
    <p:extLst>
      <p:ext uri="{BB962C8B-B14F-4D97-AF65-F5344CB8AC3E}">
        <p14:creationId xmlns:p14="http://schemas.microsoft.com/office/powerpoint/2010/main" val="1940116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prometheus.med.utah.edu/~bwjones/wp-content/uploads/2012/07/Staring-into-the-s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764704"/>
            <a:ext cx="7879248" cy="5256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922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E577-A60B-9222-61BB-18432DDDDDD0}"/>
            </a:ext>
          </a:extLst>
        </p:cNvPr>
        <p:cNvGrpSpPr/>
        <p:nvPr/>
      </p:nvGrpSpPr>
      <p:grpSpPr>
        <a:xfrm>
          <a:off x="0" y="0"/>
          <a:ext cx="0" cy="0"/>
          <a:chOff x="0" y="0"/>
          <a:chExt cx="0" cy="0"/>
        </a:xfrm>
      </p:grpSpPr>
      <p:pic>
        <p:nvPicPr>
          <p:cNvPr id="26628" name="Picture 4" descr="http://prometheus.med.utah.edu/~bwjones/wp-content/uploads/2012/07/Staring-into-the-sun.jpg">
            <a:extLst>
              <a:ext uri="{FF2B5EF4-FFF2-40B4-BE49-F238E27FC236}">
                <a16:creationId xmlns:a16="http://schemas.microsoft.com/office/drawing/2014/main" id="{DEBC205C-895C-1ADC-3619-9FE002A09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764704"/>
            <a:ext cx="7879248" cy="5256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8D4EB2-5F40-1588-36EA-5841C1C254E6}"/>
              </a:ext>
            </a:extLst>
          </p:cNvPr>
          <p:cNvSpPr txBox="1"/>
          <p:nvPr/>
        </p:nvSpPr>
        <p:spPr>
          <a:xfrm>
            <a:off x="2423592" y="1268761"/>
            <a:ext cx="7200800" cy="4524315"/>
          </a:xfrm>
          <a:prstGeom prst="rect">
            <a:avLst/>
          </a:prstGeom>
          <a:noFill/>
        </p:spPr>
        <p:txBody>
          <a:bodyPr wrap="square">
            <a:spAutoFit/>
          </a:bodyPr>
          <a:lstStyle/>
          <a:p>
            <a:pPr algn="just"/>
            <a:r>
              <a:rPr lang="en-GB" sz="3200" kern="0" dirty="0">
                <a:solidFill>
                  <a:srgbClr val="002060"/>
                </a:solidFill>
                <a:latin typeface="Georgia" panose="02040502050405020303" pitchFamily="18" charset="0"/>
                <a:ea typeface="Times New Roman" panose="02020603050405020304" pitchFamily="18" charset="0"/>
                <a:cs typeface="Times New Roman" panose="02020603050405020304" pitchFamily="18" charset="0"/>
              </a:rPr>
              <a:t>“When the sun rose, the reflection was nearly blinding. On a clear day the brilliance of the temple was visible from a considerable distance outside Jerusalem. And this brilliance was not due to gold alone; the upper parts of the temple were pure white, probably marble. Once a year the priests applied whitewash to this upper section.”</a:t>
            </a:r>
            <a:endParaRPr lang="en-GB" sz="3200" dirty="0">
              <a:solidFill>
                <a:srgbClr val="002060"/>
              </a:solidFill>
            </a:endParaRPr>
          </a:p>
        </p:txBody>
      </p:sp>
    </p:spTree>
    <p:extLst>
      <p:ext uri="{BB962C8B-B14F-4D97-AF65-F5344CB8AC3E}">
        <p14:creationId xmlns:p14="http://schemas.microsoft.com/office/powerpoint/2010/main" val="662174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mages-blogger-opensocial.googleusercontent.com/gadgets/proxy?url=http%3A%2F%2F4.bp.blogspot.com%2F-GL2cJS3eaE4%2FUyXuHI-lzBI%2FAAAAAAAAD8c%2F9mRIRC0p4Jc%2Fs1600%2Friot.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263228"/>
            <a:ext cx="7943850" cy="6334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50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mages-blogger-opensocial.googleusercontent.com/gadgets/proxy?url=http%3A%2F%2F2.bp.blogspot.com%2F-BJFTPls1PYM%2FUyXvKW4bMJI%2FAAAAAAAAD8g%2FGXuaBPpQVxY%2Fs1600%2Ffeet.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224644"/>
            <a:ext cx="4429131" cy="6408712"/>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0F3E93-87DF-D912-5B9D-C829C3BE1DA1}"/>
              </a:ext>
            </a:extLst>
          </p:cNvPr>
          <p:cNvSpPr txBox="1"/>
          <p:nvPr/>
        </p:nvSpPr>
        <p:spPr>
          <a:xfrm>
            <a:off x="6312024" y="0"/>
            <a:ext cx="5688632" cy="7048083"/>
          </a:xfrm>
          <a:prstGeom prst="rect">
            <a:avLst/>
          </a:prstGeom>
          <a:noFill/>
        </p:spPr>
        <p:txBody>
          <a:bodyPr wrap="square">
            <a:spAutoFit/>
          </a:bodyPr>
          <a:lstStyle/>
          <a:p>
            <a:r>
              <a:rPr lang="en-GB" sz="6400" kern="0" dirty="0">
                <a:latin typeface="Georgia" panose="02040502050405020303" pitchFamily="18" charset="0"/>
                <a:ea typeface="Times New Roman" panose="02020603050405020304" pitchFamily="18" charset="0"/>
                <a:cs typeface="Times New Roman" panose="02020603050405020304" pitchFamily="18" charset="0"/>
              </a:rPr>
              <a:t>“…the </a:t>
            </a:r>
            <a:r>
              <a:rPr lang="en-GB" sz="64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blind</a:t>
            </a:r>
            <a:r>
              <a:rPr lang="en-GB" sz="6400" kern="0" dirty="0">
                <a:latin typeface="Georgia" panose="02040502050405020303" pitchFamily="18" charset="0"/>
                <a:ea typeface="Times New Roman" panose="02020603050405020304" pitchFamily="18" charset="0"/>
                <a:cs typeface="Times New Roman" panose="02020603050405020304" pitchFamily="18" charset="0"/>
              </a:rPr>
              <a:t> and the </a:t>
            </a:r>
            <a:r>
              <a:rPr lang="en-GB" sz="64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lame</a:t>
            </a:r>
            <a:r>
              <a:rPr lang="en-GB" sz="6400" kern="0" dirty="0">
                <a:latin typeface="Georgia" panose="02040502050405020303" pitchFamily="18" charset="0"/>
                <a:ea typeface="Times New Roman" panose="02020603050405020304" pitchFamily="18" charset="0"/>
                <a:cs typeface="Times New Roman" panose="02020603050405020304" pitchFamily="18" charset="0"/>
              </a:rPr>
              <a:t> came to him </a:t>
            </a:r>
            <a:r>
              <a:rPr lang="en-GB" sz="64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in</a:t>
            </a:r>
            <a:r>
              <a:rPr lang="en-GB" sz="6400"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64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temple</a:t>
            </a:r>
            <a:r>
              <a:rPr lang="en-GB" sz="6400" kern="0" dirty="0">
                <a:latin typeface="Georgia" panose="02040502050405020303" pitchFamily="18" charset="0"/>
                <a:ea typeface="Times New Roman" panose="02020603050405020304" pitchFamily="18" charset="0"/>
                <a:cs typeface="Times New Roman" panose="02020603050405020304" pitchFamily="18" charset="0"/>
              </a:rPr>
              <a:t>, and he </a:t>
            </a:r>
            <a:r>
              <a:rPr lang="en-GB" sz="64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healed</a:t>
            </a:r>
            <a:r>
              <a:rPr lang="en-GB" sz="6400" kern="0" dirty="0">
                <a:latin typeface="Georgia" panose="02040502050405020303" pitchFamily="18" charset="0"/>
                <a:ea typeface="Times New Roman" panose="02020603050405020304" pitchFamily="18" charset="0"/>
                <a:cs typeface="Times New Roman" panose="02020603050405020304" pitchFamily="18" charset="0"/>
              </a:rPr>
              <a:t> them” </a:t>
            </a:r>
          </a:p>
          <a:p>
            <a:endParaRPr lang="en-GB" sz="2800" kern="0" dirty="0">
              <a:latin typeface="Georgia" panose="02040502050405020303" pitchFamily="18" charset="0"/>
              <a:ea typeface="Times New Roman" panose="02020603050405020304" pitchFamily="18" charset="0"/>
              <a:cs typeface="Times New Roman" panose="02020603050405020304" pitchFamily="18" charset="0"/>
            </a:endParaRPr>
          </a:p>
          <a:p>
            <a:pPr algn="r"/>
            <a:r>
              <a:rPr lang="en-GB" sz="2800" kern="0" dirty="0">
                <a:latin typeface="Georgia" panose="02040502050405020303" pitchFamily="18" charset="0"/>
                <a:ea typeface="Times New Roman" panose="02020603050405020304" pitchFamily="18" charset="0"/>
                <a:cs typeface="Times New Roman" panose="02020603050405020304" pitchFamily="18" charset="0"/>
              </a:rPr>
              <a:t>(Matt 21:14).</a:t>
            </a:r>
            <a:endParaRPr lang="en-GB" sz="2800" dirty="0"/>
          </a:p>
        </p:txBody>
      </p:sp>
    </p:spTree>
    <p:extLst>
      <p:ext uri="{BB962C8B-B14F-4D97-AF65-F5344CB8AC3E}">
        <p14:creationId xmlns:p14="http://schemas.microsoft.com/office/powerpoint/2010/main" val="4250500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35A56-644D-57D9-48FE-07F4BDB5B0F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23B42CA-773A-216C-8F88-2B631EBA3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0"/>
            <a:ext cx="5080000" cy="68580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898D79-458C-8C7E-341F-0C96B4D01572}"/>
              </a:ext>
            </a:extLst>
          </p:cNvPr>
          <p:cNvSpPr txBox="1"/>
          <p:nvPr/>
        </p:nvSpPr>
        <p:spPr>
          <a:xfrm>
            <a:off x="6816080" y="197346"/>
            <a:ext cx="5184576" cy="6740307"/>
          </a:xfrm>
          <a:prstGeom prst="rect">
            <a:avLst/>
          </a:prstGeom>
          <a:noFill/>
        </p:spPr>
        <p:txBody>
          <a:bodyPr wrap="square">
            <a:spAutoFit/>
          </a:bodyPr>
          <a:lstStyle/>
          <a:p>
            <a:r>
              <a:rPr lang="en-GB" sz="6600" kern="0" dirty="0">
                <a:latin typeface="Georgia" panose="02040502050405020303" pitchFamily="18" charset="0"/>
                <a:ea typeface="Times New Roman" panose="02020603050405020304" pitchFamily="18" charset="0"/>
                <a:cs typeface="Times New Roman" panose="02020603050405020304" pitchFamily="18" charset="0"/>
              </a:rPr>
              <a:t>“Are </a:t>
            </a:r>
            <a:r>
              <a:rPr lang="en-GB" sz="6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you the one </a:t>
            </a:r>
            <a:r>
              <a:rPr lang="en-GB" sz="6600" kern="0" dirty="0">
                <a:latin typeface="Georgia" panose="02040502050405020303" pitchFamily="18" charset="0"/>
                <a:ea typeface="Times New Roman" panose="02020603050405020304" pitchFamily="18" charset="0"/>
                <a:cs typeface="Times New Roman" panose="02020603050405020304" pitchFamily="18" charset="0"/>
              </a:rPr>
              <a:t>who is to come, or shall we </a:t>
            </a:r>
            <a:r>
              <a:rPr lang="en-GB" sz="6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look for another?</a:t>
            </a:r>
            <a:r>
              <a:rPr lang="en-GB" sz="6600" kern="0" dirty="0">
                <a:latin typeface="Georgia" panose="02040502050405020303" pitchFamily="18" charset="0"/>
                <a:ea typeface="Times New Roman" panose="02020603050405020304" pitchFamily="18" charset="0"/>
                <a:cs typeface="Times New Roman" panose="02020603050405020304" pitchFamily="18" charset="0"/>
              </a:rPr>
              <a:t>”  </a:t>
            </a:r>
          </a:p>
          <a:p>
            <a:endParaRPr lang="en-GB" kern="0" dirty="0">
              <a:latin typeface="Georgia" panose="02040502050405020303" pitchFamily="18" charset="0"/>
              <a:ea typeface="Times New Roman" panose="02020603050405020304" pitchFamily="18" charset="0"/>
              <a:cs typeface="Times New Roman" panose="02020603050405020304" pitchFamily="18" charset="0"/>
            </a:endParaRPr>
          </a:p>
          <a:p>
            <a:pPr algn="r"/>
            <a:r>
              <a:rPr lang="en-GB" kern="0" dirty="0">
                <a:latin typeface="Georgia" panose="02040502050405020303" pitchFamily="18" charset="0"/>
                <a:ea typeface="Times New Roman" panose="02020603050405020304" pitchFamily="18" charset="0"/>
                <a:cs typeface="Times New Roman" panose="02020603050405020304" pitchFamily="18" charset="0"/>
              </a:rPr>
              <a:t>(Matthew 11:3)</a:t>
            </a:r>
            <a:endParaRPr lang="en-GB" dirty="0"/>
          </a:p>
        </p:txBody>
      </p:sp>
    </p:spTree>
    <p:extLst>
      <p:ext uri="{BB962C8B-B14F-4D97-AF65-F5344CB8AC3E}">
        <p14:creationId xmlns:p14="http://schemas.microsoft.com/office/powerpoint/2010/main" val="95828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hands in a field of grass&#10;&#10;Description automatically generated">
            <a:extLst>
              <a:ext uri="{FF2B5EF4-FFF2-40B4-BE49-F238E27FC236}">
                <a16:creationId xmlns:a16="http://schemas.microsoft.com/office/drawing/2014/main" id="{58E5030A-C172-902B-581E-D195A36D4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softEdge rad="112500"/>
          </a:effectLst>
        </p:spPr>
      </p:pic>
    </p:spTree>
    <p:extLst>
      <p:ext uri="{BB962C8B-B14F-4D97-AF65-F5344CB8AC3E}">
        <p14:creationId xmlns:p14="http://schemas.microsoft.com/office/powerpoint/2010/main" val="3450246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millenniumforum.co.uk/sites/default/files/choir%2040%20pic.jpg?slideshow=true&amp;slideshowAuto=false&amp;slideshowSpeed=8000&amp;speed=350&amp;transition=elast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3293" y="188640"/>
            <a:ext cx="5625414" cy="37444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9FE35C-E585-B37A-344E-390A762181F9}"/>
              </a:ext>
            </a:extLst>
          </p:cNvPr>
          <p:cNvSpPr txBox="1"/>
          <p:nvPr/>
        </p:nvSpPr>
        <p:spPr>
          <a:xfrm>
            <a:off x="1775520" y="3933057"/>
            <a:ext cx="8640960" cy="3170099"/>
          </a:xfrm>
          <a:prstGeom prst="rect">
            <a:avLst/>
          </a:prstGeom>
          <a:noFill/>
        </p:spPr>
        <p:txBody>
          <a:bodyPr wrap="square">
            <a:spAutoFit/>
          </a:bodyPr>
          <a:lstStyle/>
          <a:p>
            <a:pPr algn="ctr"/>
            <a:r>
              <a:rPr lang="en-GB" sz="2800" kern="0" dirty="0">
                <a:latin typeface="Georgia" panose="02040502050405020303" pitchFamily="18" charset="0"/>
                <a:ea typeface="Times New Roman" panose="02020603050405020304" pitchFamily="18" charset="0"/>
                <a:cs typeface="Times New Roman" panose="02020603050405020304" pitchFamily="18" charset="0"/>
              </a:rPr>
              <a:t>“Go and tell John what you hear and see: the blind receive their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sight</a:t>
            </a:r>
            <a:r>
              <a:rPr lang="en-GB" sz="2800" kern="0" dirty="0">
                <a:latin typeface="Georgia" panose="02040502050405020303" pitchFamily="18" charset="0"/>
                <a:ea typeface="Times New Roman" panose="02020603050405020304" pitchFamily="18" charset="0"/>
                <a:cs typeface="Times New Roman" panose="02020603050405020304" pitchFamily="18" charset="0"/>
              </a:rPr>
              <a:t> and the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lame walk, lepers </a:t>
            </a:r>
            <a:r>
              <a:rPr lang="en-GB" sz="2800" kern="0" dirty="0">
                <a:latin typeface="Georgia" panose="02040502050405020303" pitchFamily="18" charset="0"/>
                <a:ea typeface="Times New Roman" panose="02020603050405020304" pitchFamily="18" charset="0"/>
                <a:cs typeface="Times New Roman" panose="02020603050405020304" pitchFamily="18" charset="0"/>
              </a:rPr>
              <a:t>are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cleansed</a:t>
            </a:r>
            <a:r>
              <a:rPr lang="en-GB" sz="2800" kern="0" dirty="0">
                <a:latin typeface="Georgia" panose="02040502050405020303" pitchFamily="18" charset="0"/>
                <a:ea typeface="Times New Roman" panose="02020603050405020304" pitchFamily="18" charset="0"/>
                <a:cs typeface="Times New Roman" panose="02020603050405020304" pitchFamily="18" charset="0"/>
              </a:rPr>
              <a:t> and the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deaf hear</a:t>
            </a:r>
            <a:r>
              <a:rPr lang="en-GB" sz="2800" kern="0" dirty="0">
                <a:latin typeface="Georgia" panose="02040502050405020303" pitchFamily="18" charset="0"/>
                <a:ea typeface="Times New Roman" panose="02020603050405020304" pitchFamily="18" charset="0"/>
                <a:cs typeface="Times New Roman" panose="02020603050405020304" pitchFamily="18" charset="0"/>
              </a:rPr>
              <a:t>, and the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dead </a:t>
            </a:r>
            <a:r>
              <a:rPr lang="en-GB" sz="2800" kern="0" dirty="0">
                <a:latin typeface="Georgia" panose="02040502050405020303" pitchFamily="18" charset="0"/>
                <a:ea typeface="Times New Roman" panose="02020603050405020304" pitchFamily="18" charset="0"/>
                <a:cs typeface="Times New Roman" panose="02020603050405020304" pitchFamily="18" charset="0"/>
              </a:rPr>
              <a:t>are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raised</a:t>
            </a:r>
            <a:r>
              <a:rPr lang="en-GB" sz="2800" kern="0" dirty="0">
                <a:latin typeface="Georgia" panose="02040502050405020303" pitchFamily="18" charset="0"/>
                <a:ea typeface="Times New Roman" panose="02020603050405020304" pitchFamily="18" charset="0"/>
                <a:cs typeface="Times New Roman" panose="02020603050405020304" pitchFamily="18" charset="0"/>
              </a:rPr>
              <a:t> up, and the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poor </a:t>
            </a:r>
            <a:r>
              <a:rPr lang="en-GB" sz="2800" kern="0" dirty="0">
                <a:latin typeface="Georgia" panose="02040502050405020303" pitchFamily="18" charset="0"/>
                <a:ea typeface="Times New Roman" panose="02020603050405020304" pitchFamily="18" charset="0"/>
                <a:cs typeface="Times New Roman" panose="02020603050405020304" pitchFamily="18" charset="0"/>
              </a:rPr>
              <a:t>have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good news </a:t>
            </a:r>
            <a:r>
              <a:rPr lang="en-GB" sz="2800" kern="0" dirty="0">
                <a:latin typeface="Georgia" panose="02040502050405020303" pitchFamily="18" charset="0"/>
                <a:ea typeface="Times New Roman" panose="02020603050405020304" pitchFamily="18" charset="0"/>
                <a:cs typeface="Times New Roman" panose="02020603050405020304" pitchFamily="18" charset="0"/>
              </a:rPr>
              <a:t>preached to them. And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blessed</a:t>
            </a:r>
            <a:r>
              <a:rPr lang="en-GB" sz="2800" kern="0" dirty="0">
                <a:latin typeface="Georgia" panose="02040502050405020303" pitchFamily="18" charset="0"/>
                <a:ea typeface="Times New Roman" panose="02020603050405020304" pitchFamily="18" charset="0"/>
                <a:cs typeface="Times New Roman" panose="02020603050405020304" pitchFamily="18" charset="0"/>
              </a:rPr>
              <a:t> is the one who is </a:t>
            </a:r>
            <a:r>
              <a:rPr lang="en-GB" sz="28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not offended </a:t>
            </a:r>
            <a:r>
              <a:rPr lang="en-GB" sz="2800" kern="0" dirty="0">
                <a:latin typeface="Georgia" panose="02040502050405020303" pitchFamily="18" charset="0"/>
                <a:ea typeface="Times New Roman" panose="02020603050405020304" pitchFamily="18" charset="0"/>
                <a:cs typeface="Times New Roman" panose="02020603050405020304" pitchFamily="18" charset="0"/>
              </a:rPr>
              <a:t>by me.”</a:t>
            </a:r>
          </a:p>
          <a:p>
            <a:pPr algn="r"/>
            <a:endParaRPr lang="en-GB" sz="2000" kern="0" dirty="0">
              <a:latin typeface="Georgia" panose="02040502050405020303" pitchFamily="18" charset="0"/>
              <a:ea typeface="Times New Roman" panose="02020603050405020304" pitchFamily="18" charset="0"/>
              <a:cs typeface="Times New Roman" panose="02020603050405020304" pitchFamily="18" charset="0"/>
            </a:endParaRPr>
          </a:p>
          <a:p>
            <a:pPr algn="r"/>
            <a:r>
              <a:rPr lang="en-GB" sz="2000" kern="0" dirty="0">
                <a:latin typeface="Georgia" panose="02040502050405020303" pitchFamily="18" charset="0"/>
                <a:ea typeface="Times New Roman" panose="02020603050405020304" pitchFamily="18" charset="0"/>
                <a:cs typeface="Times New Roman" panose="02020603050405020304" pitchFamily="18" charset="0"/>
              </a:rPr>
              <a:t>(Matthew 11:4-7)</a:t>
            </a:r>
            <a:br>
              <a:rPr lang="en-GB" sz="2000" kern="0" dirty="0">
                <a:latin typeface="Georgia" panose="02040502050405020303" pitchFamily="18" charset="0"/>
                <a:ea typeface="Times New Roman" panose="02020603050405020304" pitchFamily="18" charset="0"/>
                <a:cs typeface="Times New Roman" panose="02020603050405020304" pitchFamily="18" charset="0"/>
              </a:rPr>
            </a:br>
            <a:endParaRPr lang="en-GB" sz="2000" dirty="0"/>
          </a:p>
        </p:txBody>
      </p:sp>
    </p:spTree>
    <p:extLst>
      <p:ext uri="{BB962C8B-B14F-4D97-AF65-F5344CB8AC3E}">
        <p14:creationId xmlns:p14="http://schemas.microsoft.com/office/powerpoint/2010/main" val="3618265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7A55-6B2A-889F-37D9-66DFA056F80C}"/>
            </a:ext>
          </a:extLst>
        </p:cNvPr>
        <p:cNvGrpSpPr/>
        <p:nvPr/>
      </p:nvGrpSpPr>
      <p:grpSpPr>
        <a:xfrm>
          <a:off x="0" y="0"/>
          <a:ext cx="0" cy="0"/>
          <a:chOff x="0" y="0"/>
          <a:chExt cx="0" cy="0"/>
        </a:xfrm>
      </p:grpSpPr>
      <p:pic>
        <p:nvPicPr>
          <p:cNvPr id="2" name="Picture 1" descr="A mosaic of a person holding a cross&#10;&#10;Description automatically generated">
            <a:hlinkClick r:id="rId2"/>
            <a:extLst>
              <a:ext uri="{FF2B5EF4-FFF2-40B4-BE49-F238E27FC236}">
                <a16:creationId xmlns:a16="http://schemas.microsoft.com/office/drawing/2014/main" id="{949FC714-CB10-1800-742B-5B505FBF78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368" y="836712"/>
            <a:ext cx="4088472" cy="4867229"/>
          </a:xfrm>
          <a:prstGeom prst="rect">
            <a:avLst/>
          </a:prstGeom>
          <a:noFill/>
          <a:ln>
            <a:noFill/>
          </a:ln>
          <a:effectLst>
            <a:softEdge rad="38100"/>
          </a:effectLst>
        </p:spPr>
      </p:pic>
      <p:sp>
        <p:nvSpPr>
          <p:cNvPr id="4" name="TextBox 3">
            <a:extLst>
              <a:ext uri="{FF2B5EF4-FFF2-40B4-BE49-F238E27FC236}">
                <a16:creationId xmlns:a16="http://schemas.microsoft.com/office/drawing/2014/main" id="{1B6B9B96-9E7E-762C-C3FA-6068E38EF50F}"/>
              </a:ext>
            </a:extLst>
          </p:cNvPr>
          <p:cNvSpPr txBox="1"/>
          <p:nvPr/>
        </p:nvSpPr>
        <p:spPr>
          <a:xfrm>
            <a:off x="4799856" y="124249"/>
            <a:ext cx="7128792" cy="6609502"/>
          </a:xfrm>
          <a:prstGeom prst="rect">
            <a:avLst/>
          </a:prstGeom>
          <a:noFill/>
        </p:spPr>
        <p:txBody>
          <a:bodyPr wrap="square">
            <a:spAutoFit/>
          </a:bodyPr>
          <a:lstStyle/>
          <a:p>
            <a:r>
              <a:rPr lang="en-GB" sz="3025" kern="0" dirty="0">
                <a:latin typeface="Georgia" panose="02040502050405020303" pitchFamily="18" charset="0"/>
                <a:ea typeface="Times New Roman" panose="02020603050405020304" pitchFamily="18" charset="0"/>
                <a:cs typeface="Times New Roman" panose="02020603050405020304" pitchFamily="18" charset="0"/>
              </a:rPr>
              <a:t>“For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cross</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destroyed</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enmity</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of God towards man, brought about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reconciliation</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made </a:t>
            </a:r>
            <a:r>
              <a:rPr lang="en-GB" sz="3025" kern="0" dirty="0">
                <a:latin typeface="Georgia" panose="02040502050405020303" pitchFamily="18" charset="0"/>
                <a:ea typeface="Times New Roman" panose="02020603050405020304" pitchFamily="18" charset="0"/>
                <a:cs typeface="Times New Roman" panose="02020603050405020304" pitchFamily="18" charset="0"/>
              </a:rPr>
              <a:t>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earth Heaven</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associated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men</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with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angels</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pulled down </a:t>
            </a:r>
            <a:r>
              <a:rPr lang="en-GB" sz="3025" kern="0" dirty="0">
                <a:latin typeface="Georgia" panose="02040502050405020303" pitchFamily="18" charset="0"/>
                <a:ea typeface="Times New Roman" panose="02020603050405020304" pitchFamily="18" charset="0"/>
                <a:cs typeface="Times New Roman" panose="02020603050405020304" pitchFamily="18" charset="0"/>
              </a:rPr>
              <a:t>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citadel of death</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unstrung</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force of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devil</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extinguished</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power of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sin</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delivered</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world from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error</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brought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back</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truth</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expelled</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Demons</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destroyed temples</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overturned altars</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suppressed</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sacrificial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offering</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implanted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virtue</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founded</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Churches</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cross is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will</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of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Father</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glory </a:t>
            </a:r>
            <a:r>
              <a:rPr lang="en-GB" sz="3025" kern="0" dirty="0">
                <a:latin typeface="Georgia" panose="02040502050405020303" pitchFamily="18" charset="0"/>
                <a:ea typeface="Times New Roman" panose="02020603050405020304" pitchFamily="18" charset="0"/>
                <a:cs typeface="Times New Roman" panose="02020603050405020304" pitchFamily="18" charset="0"/>
              </a:rPr>
              <a:t>of the</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Son</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rejoicing</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of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Spirit</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the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boast</a:t>
            </a:r>
            <a:r>
              <a:rPr lang="en-GB" sz="3025" kern="0" dirty="0">
                <a:latin typeface="Georgia" panose="02040502050405020303" pitchFamily="18" charset="0"/>
                <a:ea typeface="Times New Roman" panose="02020603050405020304" pitchFamily="18" charset="0"/>
                <a:cs typeface="Times New Roman" panose="02020603050405020304" pitchFamily="18" charset="0"/>
              </a:rPr>
              <a:t> of </a:t>
            </a:r>
            <a:r>
              <a:rPr lang="en-GB" sz="3025"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Paul</a:t>
            </a:r>
            <a:r>
              <a:rPr lang="en-GB" sz="3025" kern="0" dirty="0">
                <a:latin typeface="Georgia" panose="02040502050405020303" pitchFamily="18" charset="0"/>
                <a:ea typeface="Times New Roman" panose="02020603050405020304" pitchFamily="18" charset="0"/>
                <a:cs typeface="Times New Roman" panose="02020603050405020304" pitchFamily="18" charset="0"/>
              </a:rPr>
              <a:t>…</a:t>
            </a:r>
            <a:endParaRPr lang="en-GB" sz="3025" dirty="0"/>
          </a:p>
        </p:txBody>
      </p:sp>
    </p:spTree>
    <p:extLst>
      <p:ext uri="{BB962C8B-B14F-4D97-AF65-F5344CB8AC3E}">
        <p14:creationId xmlns:p14="http://schemas.microsoft.com/office/powerpoint/2010/main" val="3443271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osaic of a person holding a cross&#10;&#10;Description automatically generated">
            <a:hlinkClick r:id="rId2"/>
            <a:extLst>
              <a:ext uri="{FF2B5EF4-FFF2-40B4-BE49-F238E27FC236}">
                <a16:creationId xmlns:a16="http://schemas.microsoft.com/office/drawing/2014/main" id="{379AD88F-34FC-864B-C989-E559FC063F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352" y="836712"/>
            <a:ext cx="4088472" cy="4867229"/>
          </a:xfrm>
          <a:prstGeom prst="rect">
            <a:avLst/>
          </a:prstGeom>
          <a:noFill/>
          <a:ln>
            <a:noFill/>
          </a:ln>
          <a:effectLst>
            <a:softEdge rad="38100"/>
          </a:effectLst>
        </p:spPr>
      </p:pic>
      <p:sp>
        <p:nvSpPr>
          <p:cNvPr id="4" name="TextBox 3">
            <a:extLst>
              <a:ext uri="{FF2B5EF4-FFF2-40B4-BE49-F238E27FC236}">
                <a16:creationId xmlns:a16="http://schemas.microsoft.com/office/drawing/2014/main" id="{BBF75E29-EFCE-3C6F-3DF6-60C17D0F490C}"/>
              </a:ext>
            </a:extLst>
          </p:cNvPr>
          <p:cNvSpPr txBox="1"/>
          <p:nvPr/>
        </p:nvSpPr>
        <p:spPr>
          <a:xfrm>
            <a:off x="4655840" y="151180"/>
            <a:ext cx="7272808" cy="6740307"/>
          </a:xfrm>
          <a:prstGeom prst="rect">
            <a:avLst/>
          </a:prstGeom>
          <a:noFill/>
        </p:spPr>
        <p:txBody>
          <a:bodyPr wrap="square">
            <a:spAutoFit/>
          </a:bodyPr>
          <a:lstStyle/>
          <a:p>
            <a:r>
              <a:rPr lang="en-GB" sz="3600" kern="0" dirty="0">
                <a:latin typeface="Georgia" panose="02040502050405020303" pitchFamily="18" charset="0"/>
                <a:ea typeface="Times New Roman" panose="02020603050405020304" pitchFamily="18" charset="0"/>
                <a:cs typeface="Times New Roman" panose="02020603050405020304" pitchFamily="18" charset="0"/>
              </a:rPr>
              <a:t>“The</a:t>
            </a:r>
            <a:r>
              <a:rPr lang="en-GB" sz="3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cross </a:t>
            </a:r>
            <a:r>
              <a:rPr lang="en-GB" sz="3600" kern="0" dirty="0">
                <a:latin typeface="Georgia" panose="02040502050405020303" pitchFamily="18" charset="0"/>
                <a:ea typeface="Times New Roman" panose="02020603050405020304" pitchFamily="18" charset="0"/>
                <a:cs typeface="Times New Roman" panose="02020603050405020304" pitchFamily="18" charset="0"/>
              </a:rPr>
              <a:t>is that which is </a:t>
            </a:r>
            <a:r>
              <a:rPr lang="en-GB" sz="3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brighter</a:t>
            </a:r>
            <a:r>
              <a:rPr lang="en-GB" sz="3600" kern="0" dirty="0">
                <a:latin typeface="Georgia" panose="02040502050405020303" pitchFamily="18" charset="0"/>
                <a:ea typeface="Times New Roman" panose="02020603050405020304" pitchFamily="18" charset="0"/>
                <a:cs typeface="Times New Roman" panose="02020603050405020304" pitchFamily="18" charset="0"/>
              </a:rPr>
              <a:t> than the </a:t>
            </a:r>
            <a:r>
              <a:rPr lang="en-GB" sz="3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sun</a:t>
            </a:r>
            <a:r>
              <a:rPr lang="en-GB" sz="3600" kern="0" dirty="0">
                <a:latin typeface="Georgia" panose="02040502050405020303" pitchFamily="18" charset="0"/>
                <a:ea typeface="Times New Roman" panose="02020603050405020304" pitchFamily="18" charset="0"/>
                <a:cs typeface="Times New Roman" panose="02020603050405020304" pitchFamily="18" charset="0"/>
              </a:rPr>
              <a:t>, more brilliant than the sunbeam: for when the sun is darkened then the cross shines brightly: and the sun is darkened not because it is extinguished, but because it is </a:t>
            </a:r>
            <a:r>
              <a:rPr lang="en-GB" sz="3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overpowered </a:t>
            </a:r>
            <a:r>
              <a:rPr lang="en-GB" sz="3600" kern="0" dirty="0">
                <a:latin typeface="Georgia" panose="02040502050405020303" pitchFamily="18" charset="0"/>
                <a:ea typeface="Times New Roman" panose="02020603050405020304" pitchFamily="18" charset="0"/>
                <a:cs typeface="Times New Roman" panose="02020603050405020304" pitchFamily="18" charset="0"/>
              </a:rPr>
              <a:t>by the brilliancy of the cross. The cross has broken our bond, it has made the </a:t>
            </a:r>
            <a:r>
              <a:rPr lang="en-GB" sz="3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prison </a:t>
            </a:r>
            <a:r>
              <a:rPr lang="en-GB" sz="3600" kern="0" dirty="0">
                <a:latin typeface="Georgia" panose="02040502050405020303" pitchFamily="18" charset="0"/>
                <a:ea typeface="Times New Roman" panose="02020603050405020304" pitchFamily="18" charset="0"/>
                <a:cs typeface="Times New Roman" panose="02020603050405020304" pitchFamily="18" charset="0"/>
              </a:rPr>
              <a:t>of </a:t>
            </a:r>
            <a:r>
              <a:rPr lang="en-GB" sz="3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death ineffectual</a:t>
            </a:r>
            <a:r>
              <a:rPr lang="en-GB" sz="3600" kern="0" dirty="0">
                <a:latin typeface="Georgia" panose="02040502050405020303" pitchFamily="18" charset="0"/>
                <a:ea typeface="Times New Roman" panose="02020603050405020304" pitchFamily="18" charset="0"/>
                <a:cs typeface="Times New Roman" panose="02020603050405020304" pitchFamily="18" charset="0"/>
              </a:rPr>
              <a:t>, it is the demonstration of the </a:t>
            </a:r>
            <a:r>
              <a:rPr lang="en-GB" sz="36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love of God</a:t>
            </a:r>
            <a:r>
              <a:rPr lang="en-GB" sz="3600" kern="0" dirty="0">
                <a:latin typeface="Georgia" panose="02040502050405020303" pitchFamily="18" charset="0"/>
                <a:ea typeface="Times New Roman" panose="02020603050405020304" pitchFamily="18" charset="0"/>
                <a:cs typeface="Times New Roman" panose="02020603050405020304" pitchFamily="18" charset="0"/>
              </a:rPr>
              <a:t>…</a:t>
            </a:r>
            <a:endParaRPr lang="en-GB" sz="3600" dirty="0"/>
          </a:p>
        </p:txBody>
      </p:sp>
    </p:spTree>
    <p:extLst>
      <p:ext uri="{BB962C8B-B14F-4D97-AF65-F5344CB8AC3E}">
        <p14:creationId xmlns:p14="http://schemas.microsoft.com/office/powerpoint/2010/main" val="116765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1F3CC-D995-6C13-7258-0FAD69DFD5C1}"/>
            </a:ext>
          </a:extLst>
        </p:cNvPr>
        <p:cNvGrpSpPr/>
        <p:nvPr/>
      </p:nvGrpSpPr>
      <p:grpSpPr>
        <a:xfrm>
          <a:off x="0" y="0"/>
          <a:ext cx="0" cy="0"/>
          <a:chOff x="0" y="0"/>
          <a:chExt cx="0" cy="0"/>
        </a:xfrm>
      </p:grpSpPr>
      <p:pic>
        <p:nvPicPr>
          <p:cNvPr id="2" name="Picture 1" descr="A mosaic of a person holding a cross&#10;&#10;Description automatically generated">
            <a:hlinkClick r:id="rId2"/>
            <a:extLst>
              <a:ext uri="{FF2B5EF4-FFF2-40B4-BE49-F238E27FC236}">
                <a16:creationId xmlns:a16="http://schemas.microsoft.com/office/drawing/2014/main" id="{B78C50AD-3721-E28C-97C2-8937B02BFB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314" y="305068"/>
            <a:ext cx="5164544" cy="6148268"/>
          </a:xfrm>
          <a:prstGeom prst="rect">
            <a:avLst/>
          </a:prstGeom>
          <a:noFill/>
          <a:ln>
            <a:noFill/>
          </a:ln>
          <a:effectLst>
            <a:softEdge rad="38100"/>
          </a:effectLst>
        </p:spPr>
      </p:pic>
      <p:sp>
        <p:nvSpPr>
          <p:cNvPr id="4" name="TextBox 3">
            <a:extLst>
              <a:ext uri="{FF2B5EF4-FFF2-40B4-BE49-F238E27FC236}">
                <a16:creationId xmlns:a16="http://schemas.microsoft.com/office/drawing/2014/main" id="{28231FE7-9D3A-0B1F-1126-21771AAF59F8}"/>
              </a:ext>
            </a:extLst>
          </p:cNvPr>
          <p:cNvSpPr txBox="1"/>
          <p:nvPr/>
        </p:nvSpPr>
        <p:spPr>
          <a:xfrm>
            <a:off x="5735960" y="305068"/>
            <a:ext cx="6208652" cy="6247864"/>
          </a:xfrm>
          <a:prstGeom prst="rect">
            <a:avLst/>
          </a:prstGeom>
          <a:noFill/>
        </p:spPr>
        <p:txBody>
          <a:bodyPr wrap="square">
            <a:spAutoFit/>
          </a:bodyPr>
          <a:lstStyle/>
          <a:p>
            <a:r>
              <a:rPr lang="en-GB" sz="4000" kern="0" dirty="0">
                <a:latin typeface="Georgia" panose="02040502050405020303" pitchFamily="18" charset="0"/>
                <a:ea typeface="Times New Roman" panose="02020603050405020304" pitchFamily="18" charset="0"/>
                <a:cs typeface="Times New Roman" panose="02020603050405020304" pitchFamily="18" charset="0"/>
              </a:rPr>
              <a:t>“The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cross opened Paradise</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it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brought in </a:t>
            </a:r>
            <a:r>
              <a:rPr lang="en-GB" sz="4000" kern="0" dirty="0">
                <a:latin typeface="Georgia" panose="02040502050405020303" pitchFamily="18" charset="0"/>
                <a:ea typeface="Times New Roman" panose="02020603050405020304" pitchFamily="18" charset="0"/>
                <a:cs typeface="Times New Roman" panose="02020603050405020304" pitchFamily="18" charset="0"/>
              </a:rPr>
              <a:t>the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robber</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it conducted into the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kingdom</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of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Heaven </a:t>
            </a:r>
            <a:r>
              <a:rPr lang="en-GB" sz="4000" kern="0" dirty="0">
                <a:latin typeface="Georgia" panose="02040502050405020303" pitchFamily="18" charset="0"/>
                <a:ea typeface="Times New Roman" panose="02020603050405020304" pitchFamily="18" charset="0"/>
                <a:cs typeface="Times New Roman" panose="02020603050405020304" pitchFamily="18" charset="0"/>
              </a:rPr>
              <a:t>the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race</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of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man </a:t>
            </a:r>
            <a:r>
              <a:rPr lang="en-GB" sz="4000" kern="0" dirty="0">
                <a:latin typeface="Georgia" panose="02040502050405020303" pitchFamily="18" charset="0"/>
                <a:ea typeface="Times New Roman" panose="02020603050405020304" pitchFamily="18" charset="0"/>
                <a:cs typeface="Times New Roman" panose="02020603050405020304" pitchFamily="18" charset="0"/>
              </a:rPr>
              <a:t>which was about to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perish</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and was not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worthy</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even of earth. So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great</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are the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benefits</a:t>
            </a:r>
            <a:r>
              <a:rPr lang="en-GB" sz="4000" kern="0" dirty="0">
                <a:latin typeface="Georgia" panose="02040502050405020303" pitchFamily="18" charset="0"/>
                <a:ea typeface="Times New Roman" panose="02020603050405020304" pitchFamily="18" charset="0"/>
                <a:cs typeface="Times New Roman" panose="02020603050405020304" pitchFamily="18" charset="0"/>
              </a:rPr>
              <a:t> which have sprung and do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spring </a:t>
            </a:r>
            <a:r>
              <a:rPr lang="en-GB" sz="4000" kern="0" dirty="0">
                <a:latin typeface="Georgia" panose="02040502050405020303" pitchFamily="18" charset="0"/>
                <a:ea typeface="Times New Roman" panose="02020603050405020304" pitchFamily="18" charset="0"/>
                <a:cs typeface="Times New Roman" panose="02020603050405020304" pitchFamily="18" charset="0"/>
              </a:rPr>
              <a:t>from the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cross</a:t>
            </a:r>
            <a:r>
              <a:rPr lang="en-GB" sz="4000" kern="0" dirty="0">
                <a:latin typeface="Georgia" panose="02040502050405020303" pitchFamily="18" charset="0"/>
                <a:ea typeface="Times New Roman" panose="02020603050405020304" pitchFamily="18" charset="0"/>
                <a:cs typeface="Times New Roman" panose="02020603050405020304" pitchFamily="18" charset="0"/>
              </a:rPr>
              <a:t>.”</a:t>
            </a:r>
            <a:endParaRPr lang="en-GB" sz="4000" dirty="0"/>
          </a:p>
        </p:txBody>
      </p:sp>
    </p:spTree>
    <p:extLst>
      <p:ext uri="{BB962C8B-B14F-4D97-AF65-F5344CB8AC3E}">
        <p14:creationId xmlns:p14="http://schemas.microsoft.com/office/powerpoint/2010/main" val="157552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A851-A8AF-46B1-7ECB-5E9825887283}"/>
            </a:ext>
          </a:extLst>
        </p:cNvPr>
        <p:cNvGrpSpPr/>
        <p:nvPr/>
      </p:nvGrpSpPr>
      <p:grpSpPr>
        <a:xfrm>
          <a:off x="0" y="0"/>
          <a:ext cx="0" cy="0"/>
          <a:chOff x="0" y="0"/>
          <a:chExt cx="0" cy="0"/>
        </a:xfrm>
      </p:grpSpPr>
      <p:pic>
        <p:nvPicPr>
          <p:cNvPr id="5" name="Picture 4" descr="A painting of a child jumping in the air&#10;&#10;Description automatically generated">
            <a:extLst>
              <a:ext uri="{FF2B5EF4-FFF2-40B4-BE49-F238E27FC236}">
                <a16:creationId xmlns:a16="http://schemas.microsoft.com/office/drawing/2014/main" id="{759A5742-EF7E-775D-E922-9FFC77D33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165100"/>
          </a:effectLst>
        </p:spPr>
      </p:pic>
      <p:sp>
        <p:nvSpPr>
          <p:cNvPr id="7" name="TextBox 6">
            <a:extLst>
              <a:ext uri="{FF2B5EF4-FFF2-40B4-BE49-F238E27FC236}">
                <a16:creationId xmlns:a16="http://schemas.microsoft.com/office/drawing/2014/main" id="{2160B149-4EAC-C0BF-5EB0-1EB257715DE9}"/>
              </a:ext>
            </a:extLst>
          </p:cNvPr>
          <p:cNvSpPr txBox="1"/>
          <p:nvPr/>
        </p:nvSpPr>
        <p:spPr>
          <a:xfrm>
            <a:off x="2667000" y="332656"/>
            <a:ext cx="6957392" cy="1754326"/>
          </a:xfrm>
          <a:prstGeom prst="rect">
            <a:avLst/>
          </a:prstGeom>
          <a:noFill/>
        </p:spPr>
        <p:txBody>
          <a:bodyPr wrap="square">
            <a:spAutoFit/>
          </a:bodyPr>
          <a:lstStyle/>
          <a:p>
            <a:pPr algn="ctr"/>
            <a:r>
              <a:rPr lang="en-GB" sz="5400" kern="0" dirty="0">
                <a:solidFill>
                  <a:srgbClr val="FFFF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“Hosanna to the Son of David!”</a:t>
            </a:r>
            <a:endParaRPr lang="en-GB" sz="5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1889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4ED8B-219C-7BE0-2AB0-43E54AE23C31}"/>
            </a:ext>
          </a:extLst>
        </p:cNvPr>
        <p:cNvGrpSpPr/>
        <p:nvPr/>
      </p:nvGrpSpPr>
      <p:grpSpPr>
        <a:xfrm>
          <a:off x="0" y="0"/>
          <a:ext cx="0" cy="0"/>
          <a:chOff x="0" y="0"/>
          <a:chExt cx="0" cy="0"/>
        </a:xfrm>
      </p:grpSpPr>
      <p:pic>
        <p:nvPicPr>
          <p:cNvPr id="2052" name="Picture 4" descr="https://images-blogger-opensocial.googleusercontent.com/gadgets/proxy?url=http%3A%2F%2F2.bp.blogspot.com%2F-OpfqGD89GWM%2FUySeJA7KVMI%2FAAAAAAAAD6s%2F0bZgAOqcQPQ%2Fs1600%2Fchildren.jpg&amp;container=blogger&amp;gadget=a&amp;rewriteMime=image%2F*">
            <a:hlinkClick r:id="rId2"/>
            <a:extLst>
              <a:ext uri="{FF2B5EF4-FFF2-40B4-BE49-F238E27FC236}">
                <a16:creationId xmlns:a16="http://schemas.microsoft.com/office/drawing/2014/main" id="{8A287725-BC57-0673-F032-AD2F067E1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289169"/>
            <a:ext cx="8525359" cy="5589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98772A-0ED3-E8CE-009E-5E2F17B21812}"/>
              </a:ext>
            </a:extLst>
          </p:cNvPr>
          <p:cNvSpPr txBox="1"/>
          <p:nvPr/>
        </p:nvSpPr>
        <p:spPr>
          <a:xfrm>
            <a:off x="0" y="-10025"/>
            <a:ext cx="11928648" cy="1446550"/>
          </a:xfrm>
          <a:prstGeom prst="rect">
            <a:avLst/>
          </a:prstGeom>
          <a:noFill/>
        </p:spPr>
        <p:txBody>
          <a:bodyPr wrap="square">
            <a:spAutoFit/>
          </a:bodyPr>
          <a:lstStyle/>
          <a:p>
            <a:pPr algn="ctr"/>
            <a:r>
              <a:rPr lang="en-GB" sz="44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“Out of the mouth of infants and nursing babies you have prepared praise”</a:t>
            </a:r>
            <a:endParaRPr lang="en-GB" sz="4400" dirty="0">
              <a:solidFill>
                <a:srgbClr val="FFFF00"/>
              </a:solidFill>
            </a:endParaRPr>
          </a:p>
        </p:txBody>
      </p:sp>
    </p:spTree>
    <p:extLst>
      <p:ext uri="{BB962C8B-B14F-4D97-AF65-F5344CB8AC3E}">
        <p14:creationId xmlns:p14="http://schemas.microsoft.com/office/powerpoint/2010/main" val="3771610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mages-blogger-opensocial.googleusercontent.com/gadgets/proxy?url=http%3A%2F%2F2.bp.blogspot.com%2F-jOKrOSz9R_s%2FUyX2fy74G-I%2FAAAAAAAAD8w%2F0iyz-9DzNd8%2Fs1600%2FIMG_3346.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290" y="764704"/>
            <a:ext cx="8043158" cy="5328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66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hite birds flying in the sky&#10;&#10;Description automatically generated">
            <a:extLst>
              <a:ext uri="{FF2B5EF4-FFF2-40B4-BE49-F238E27FC236}">
                <a16:creationId xmlns:a16="http://schemas.microsoft.com/office/drawing/2014/main" id="{AF3F23D6-31CB-69BD-1EBC-39684186E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softEdge rad="112500"/>
          </a:effectLst>
        </p:spPr>
      </p:pic>
    </p:spTree>
    <p:extLst>
      <p:ext uri="{BB962C8B-B14F-4D97-AF65-F5344CB8AC3E}">
        <p14:creationId xmlns:p14="http://schemas.microsoft.com/office/powerpoint/2010/main" val="3436972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mages-blogger-opensocial.googleusercontent.com/gadgets/proxy?url=http%3A%2F%2F2.bp.blogspot.com%2F-KHd8z1h72m8%2FUySa7exBLlI%2FAAAAAAAAD5c%2FeqQsb5wr7E4%2Fs1600%2Fentry6.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776" y="404665"/>
            <a:ext cx="3981450" cy="6096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860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1869D8-B440-105F-970A-CFFA3DDFE9DA}"/>
              </a:ext>
            </a:extLst>
          </p:cNvPr>
          <p:cNvSpPr txBox="1"/>
          <p:nvPr/>
        </p:nvSpPr>
        <p:spPr>
          <a:xfrm>
            <a:off x="407368" y="188640"/>
            <a:ext cx="11521280" cy="6568465"/>
          </a:xfrm>
          <a:prstGeom prst="rect">
            <a:avLst/>
          </a:prstGeom>
          <a:noFill/>
        </p:spPr>
        <p:txBody>
          <a:bodyPr wrap="square">
            <a:spAutoFit/>
          </a:bodyPr>
          <a:lstStyle/>
          <a:p>
            <a:pPr marL="0" marR="0">
              <a:lnSpc>
                <a:spcPct val="115000"/>
              </a:lnSpc>
              <a:spcBef>
                <a:spcPts val="0"/>
              </a:spcBef>
              <a:spcAft>
                <a:spcPts val="375"/>
              </a:spcAft>
            </a:pP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 “If anyone would come after me, let him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deny himself </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and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take up </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his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cross</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 and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follow me</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 For whoever would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save</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 his life will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lose</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 it, but whoever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loses</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 his life for my sake will </a:t>
            </a:r>
            <a:r>
              <a:rPr lang="en-GB" sz="5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find</a:t>
            </a:r>
            <a:r>
              <a:rPr lang="en-GB" sz="5500" kern="0" dirty="0">
                <a:effectLst/>
                <a:latin typeface="Georgia" panose="02040502050405020303" pitchFamily="18" charset="0"/>
                <a:ea typeface="Times New Roman" panose="02020603050405020304" pitchFamily="18" charset="0"/>
                <a:cs typeface="Times New Roman" panose="02020603050405020304" pitchFamily="18" charset="0"/>
              </a:rPr>
              <a:t> it.” </a:t>
            </a:r>
          </a:p>
          <a:p>
            <a:pPr marL="0" marR="0" algn="r">
              <a:lnSpc>
                <a:spcPct val="115000"/>
              </a:lnSpc>
              <a:spcBef>
                <a:spcPts val="0"/>
              </a:spcBef>
              <a:spcAft>
                <a:spcPts val="375"/>
              </a:spcAft>
            </a:pPr>
            <a:r>
              <a:rPr lang="en-GB" sz="3600" kern="0" dirty="0">
                <a:effectLst/>
                <a:latin typeface="Georgia" panose="02040502050405020303" pitchFamily="18" charset="0"/>
                <a:ea typeface="Times New Roman" panose="02020603050405020304" pitchFamily="18" charset="0"/>
                <a:cs typeface="Times New Roman" panose="02020603050405020304" pitchFamily="18" charset="0"/>
              </a:rPr>
              <a:t>(Matthew 16:24-25)</a:t>
            </a:r>
            <a:endParaRPr lang="en-GB" sz="2000" kern="1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972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7485A8-0544-7416-84EE-1541BD138D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063"/>
            <a:ext cx="12192000" cy="6619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485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E7662-EA47-8CB2-F926-3F05F9B852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CCD5A31-3942-8749-5313-172218C3D4EF}"/>
              </a:ext>
            </a:extLst>
          </p:cNvPr>
          <p:cNvSpPr txBox="1"/>
          <p:nvPr/>
        </p:nvSpPr>
        <p:spPr>
          <a:xfrm>
            <a:off x="263352" y="260648"/>
            <a:ext cx="11665296" cy="6832448"/>
          </a:xfrm>
          <a:prstGeom prst="rect">
            <a:avLst/>
          </a:prstGeom>
          <a:noFill/>
        </p:spPr>
        <p:txBody>
          <a:bodyPr wrap="square">
            <a:spAutoFit/>
          </a:bodyPr>
          <a:lstStyle/>
          <a:p>
            <a:pPr marL="457200" marR="0">
              <a:lnSpc>
                <a:spcPct val="115000"/>
              </a:lnSpc>
              <a:spcBef>
                <a:spcPts val="0"/>
              </a:spcBef>
              <a:spcAft>
                <a:spcPts val="375"/>
              </a:spcAft>
            </a:pPr>
            <a:r>
              <a:rPr lang="en-GB" sz="8500" kern="0" dirty="0">
                <a:effectLst/>
                <a:latin typeface="Georgia" panose="02040502050405020303" pitchFamily="18" charset="0"/>
                <a:ea typeface="Times New Roman" panose="02020603050405020304" pitchFamily="18" charset="0"/>
                <a:cs typeface="Times New Roman" panose="02020603050405020304" pitchFamily="18" charset="0"/>
              </a:rPr>
              <a:t>“…</a:t>
            </a:r>
            <a:r>
              <a:rPr lang="en-GB" sz="85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washed their robes </a:t>
            </a:r>
            <a:r>
              <a:rPr lang="en-GB" sz="8500" kern="0" dirty="0">
                <a:effectLst/>
                <a:latin typeface="Georgia" panose="02040502050405020303" pitchFamily="18" charset="0"/>
                <a:ea typeface="Times New Roman" panose="02020603050405020304" pitchFamily="18" charset="0"/>
                <a:cs typeface="Times New Roman" panose="02020603050405020304" pitchFamily="18" charset="0"/>
              </a:rPr>
              <a:t>and made them white in the blood of the Lamb.” </a:t>
            </a:r>
          </a:p>
          <a:p>
            <a:pPr marL="457200" marR="0" algn="r">
              <a:lnSpc>
                <a:spcPct val="115000"/>
              </a:lnSpc>
              <a:spcBef>
                <a:spcPts val="0"/>
              </a:spcBef>
              <a:spcAft>
                <a:spcPts val="375"/>
              </a:spcAft>
            </a:pPr>
            <a:r>
              <a:rPr lang="en-GB" sz="3200" kern="0" dirty="0">
                <a:effectLst/>
                <a:latin typeface="Georgia" panose="02040502050405020303" pitchFamily="18" charset="0"/>
                <a:ea typeface="Times New Roman" panose="02020603050405020304" pitchFamily="18" charset="0"/>
                <a:cs typeface="Times New Roman" panose="02020603050405020304" pitchFamily="18" charset="0"/>
              </a:rPr>
              <a:t>(Revelation 7:14, ESV)</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5260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4862-1F17-9300-FCE0-397DD4E0240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D5C4C5-A680-BAE8-56DA-10DA66EA3499}"/>
              </a:ext>
            </a:extLst>
          </p:cNvPr>
          <p:cNvSpPr txBox="1"/>
          <p:nvPr/>
        </p:nvSpPr>
        <p:spPr>
          <a:xfrm>
            <a:off x="0" y="0"/>
            <a:ext cx="12192000" cy="6272102"/>
          </a:xfrm>
          <a:prstGeom prst="rect">
            <a:avLst/>
          </a:prstGeom>
          <a:noFill/>
        </p:spPr>
        <p:txBody>
          <a:bodyPr wrap="square">
            <a:spAutoFit/>
          </a:bodyPr>
          <a:lstStyle/>
          <a:p>
            <a:pPr marL="457200" marR="0">
              <a:lnSpc>
                <a:spcPct val="115000"/>
              </a:lnSpc>
              <a:spcBef>
                <a:spcPts val="0"/>
              </a:spcBef>
              <a:spcAft>
                <a:spcPts val="375"/>
              </a:spcAft>
            </a:pP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“After this I looked, and behold, a great multitude that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no one could number</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from every nation, from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all</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tribes and peoples and languages, standing before the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throne</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before the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Lamb</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clothed in white robes, with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palm branches in their hands</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crying out with a loud voice,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Salvation</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belongs to our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God</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who sits on the throne, and to the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Lamb</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a:t>
            </a: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5935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93718-124E-A192-82CF-4A1B6DB496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A9320FF-8E4D-827D-DAFA-A91411F98D4B}"/>
              </a:ext>
            </a:extLst>
          </p:cNvPr>
          <p:cNvSpPr txBox="1"/>
          <p:nvPr/>
        </p:nvSpPr>
        <p:spPr>
          <a:xfrm>
            <a:off x="0" y="0"/>
            <a:ext cx="12192000" cy="6058262"/>
          </a:xfrm>
          <a:prstGeom prst="rect">
            <a:avLst/>
          </a:prstGeom>
          <a:noFill/>
        </p:spPr>
        <p:txBody>
          <a:bodyPr wrap="square">
            <a:spAutoFit/>
          </a:bodyPr>
          <a:lstStyle/>
          <a:p>
            <a:pPr marL="457200" marR="0">
              <a:lnSpc>
                <a:spcPct val="115000"/>
              </a:lnSpc>
              <a:spcBef>
                <a:spcPts val="0"/>
              </a:spcBef>
              <a:spcAft>
                <a:spcPts val="375"/>
              </a:spcAft>
            </a:pP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all the angels </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were standing round the throne and round the elders and the four living creatures, and they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fell on their faces </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before the throne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worshipped</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God, saying, ‘Amen!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Blessing</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glory</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wisdom</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thanksgiving</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honour</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power</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might</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be to our God for ever and </a:t>
            </a:r>
            <a:r>
              <a:rPr lang="en-GB" sz="4400" kern="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ever</a:t>
            </a:r>
            <a:r>
              <a:rPr lang="en-GB" sz="4400" kern="0" dirty="0">
                <a:effectLst/>
                <a:latin typeface="Georgia" panose="02040502050405020303" pitchFamily="18" charset="0"/>
                <a:ea typeface="Times New Roman" panose="02020603050405020304" pitchFamily="18" charset="0"/>
                <a:cs typeface="Times New Roman" panose="02020603050405020304" pitchFamily="18" charset="0"/>
              </a:rPr>
              <a:t>! Amen’” </a:t>
            </a:r>
          </a:p>
          <a:p>
            <a:pPr marL="457200" marR="0" algn="r">
              <a:lnSpc>
                <a:spcPct val="115000"/>
              </a:lnSpc>
              <a:spcBef>
                <a:spcPts val="0"/>
              </a:spcBef>
              <a:spcAft>
                <a:spcPts val="375"/>
              </a:spcAft>
            </a:pPr>
            <a:r>
              <a:rPr lang="en-GB" sz="2800" kern="0" dirty="0">
                <a:effectLst/>
                <a:latin typeface="Georgia" panose="02040502050405020303" pitchFamily="18" charset="0"/>
                <a:ea typeface="Times New Roman" panose="02020603050405020304" pitchFamily="18" charset="0"/>
                <a:cs typeface="Times New Roman" panose="02020603050405020304" pitchFamily="18" charset="0"/>
              </a:rPr>
              <a:t>(Revelation 7:9-12)</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0992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93718-124E-A192-82CF-4A1B6DB4968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137824E-D7CF-D03D-7075-3CB5A08387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479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93718-124E-A192-82CF-4A1B6DB49681}"/>
            </a:ext>
          </a:extLst>
        </p:cNvPr>
        <p:cNvGrpSpPr/>
        <p:nvPr/>
      </p:nvGrpSpPr>
      <p:grpSpPr>
        <a:xfrm>
          <a:off x="0" y="0"/>
          <a:ext cx="0" cy="0"/>
          <a:chOff x="0" y="0"/>
          <a:chExt cx="0" cy="0"/>
        </a:xfrm>
      </p:grpSpPr>
      <p:pic>
        <p:nvPicPr>
          <p:cNvPr id="3" name="Picture 2" descr="A group of people walking in a field&#10;&#10;Description automatically generated">
            <a:extLst>
              <a:ext uri="{FF2B5EF4-FFF2-40B4-BE49-F238E27FC236}">
                <a16:creationId xmlns:a16="http://schemas.microsoft.com/office/drawing/2014/main" id="{4CA1D592-914C-5FAE-575A-282E8AB07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a:effectLst>
            <a:softEdge rad="76200"/>
          </a:effectLst>
        </p:spPr>
      </p:pic>
    </p:spTree>
    <p:extLst>
      <p:ext uri="{BB962C8B-B14F-4D97-AF65-F5344CB8AC3E}">
        <p14:creationId xmlns:p14="http://schemas.microsoft.com/office/powerpoint/2010/main" val="3604181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iding a horse on a mountain&#10;&#10;Description automatically generated">
            <a:extLst>
              <a:ext uri="{FF2B5EF4-FFF2-40B4-BE49-F238E27FC236}">
                <a16:creationId xmlns:a16="http://schemas.microsoft.com/office/drawing/2014/main" id="{2766D201-F649-780C-65AF-15F5744B8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softEdge rad="112500"/>
          </a:effectLst>
        </p:spPr>
      </p:pic>
    </p:spTree>
    <p:extLst>
      <p:ext uri="{BB962C8B-B14F-4D97-AF65-F5344CB8AC3E}">
        <p14:creationId xmlns:p14="http://schemas.microsoft.com/office/powerpoint/2010/main" val="2863944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ages-blogger-opensocial.googleusercontent.com/gadgets/proxy?url=http%3A%2F%2F1.bp.blogspot.com%2F-WhOyhDiKrWE%2FUySa6el0RjI%2FAAAAAAAAD5Q%2FJnS-k8CUDHQ%2Fs1600%2Fentry4.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7" y="219018"/>
            <a:ext cx="6938181" cy="64503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1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mages-blogger-opensocial.googleusercontent.com/gadgets/proxy?url=http%3A%2F%2F2.bp.blogspot.com%2F-3ZemQM_8KQ4%2FUySa7NQeJaI%2FAAAAAAAAD5U%2FFQhYEvIIcls%2Fs1600%2Fentry5.jpg&amp;container=blogger&amp;gadget=a&amp;rewriteMime=image%2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0" y="260648"/>
            <a:ext cx="5781588" cy="4968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F12666-F49D-1756-5389-F1B260E5E9F3}"/>
              </a:ext>
            </a:extLst>
          </p:cNvPr>
          <p:cNvSpPr txBox="1"/>
          <p:nvPr/>
        </p:nvSpPr>
        <p:spPr>
          <a:xfrm>
            <a:off x="5805538" y="0"/>
            <a:ext cx="6386462" cy="7171194"/>
          </a:xfrm>
          <a:prstGeom prst="rect">
            <a:avLst/>
          </a:prstGeom>
          <a:noFill/>
        </p:spPr>
        <p:txBody>
          <a:bodyPr wrap="square" rtlCol="0">
            <a:spAutoFit/>
          </a:bodyPr>
          <a:lstStyle/>
          <a:p>
            <a:r>
              <a:rPr lang="en-GB" sz="3500" kern="0" dirty="0">
                <a:latin typeface="Georgia" panose="02040502050405020303" pitchFamily="18" charset="0"/>
                <a:ea typeface="Times New Roman" panose="02020603050405020304" pitchFamily="18" charset="0"/>
                <a:cs typeface="Times New Roman" panose="02020603050405020304" pitchFamily="18" charset="0"/>
              </a:rPr>
              <a:t>“</a:t>
            </a:r>
            <a:r>
              <a:rPr lang="en-GB" sz="35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Rejoice</a:t>
            </a:r>
            <a:r>
              <a:rPr lang="en-GB" sz="3500" kern="0" dirty="0">
                <a:latin typeface="Georgia" panose="02040502050405020303" pitchFamily="18" charset="0"/>
                <a:ea typeface="Times New Roman" panose="02020603050405020304" pitchFamily="18" charset="0"/>
                <a:cs typeface="Times New Roman" panose="02020603050405020304" pitchFamily="18" charset="0"/>
              </a:rPr>
              <a:t> greatly, O daughter of Zion!</a:t>
            </a:r>
            <a:br>
              <a:rPr lang="en-GB" sz="3500" kern="0" dirty="0">
                <a:latin typeface="Georgia" panose="02040502050405020303" pitchFamily="18" charset="0"/>
                <a:ea typeface="Times New Roman" panose="02020603050405020304" pitchFamily="18" charset="0"/>
                <a:cs typeface="Times New Roman" panose="02020603050405020304" pitchFamily="18" charset="0"/>
              </a:rPr>
            </a:br>
            <a:r>
              <a:rPr lang="en-GB" sz="3500" kern="0" dirty="0">
                <a:latin typeface="Georgia" panose="02040502050405020303" pitchFamily="18" charset="0"/>
                <a:ea typeface="Times New Roman" panose="02020603050405020304" pitchFamily="18" charset="0"/>
                <a:cs typeface="Times New Roman" panose="02020603050405020304" pitchFamily="18" charset="0"/>
              </a:rPr>
              <a:t>    Shout aloud, O daughter of Jerusalem!</a:t>
            </a:r>
            <a:br>
              <a:rPr lang="en-GB" sz="3500" kern="0" dirty="0">
                <a:latin typeface="Georgia" panose="02040502050405020303" pitchFamily="18" charset="0"/>
                <a:ea typeface="Times New Roman" panose="02020603050405020304" pitchFamily="18" charset="0"/>
                <a:cs typeface="Times New Roman" panose="02020603050405020304" pitchFamily="18" charset="0"/>
              </a:rPr>
            </a:br>
            <a:r>
              <a:rPr lang="en-GB" sz="3500" kern="0" dirty="0">
                <a:latin typeface="Georgia" panose="02040502050405020303" pitchFamily="18" charset="0"/>
                <a:ea typeface="Times New Roman" panose="02020603050405020304" pitchFamily="18" charset="0"/>
                <a:cs typeface="Times New Roman" panose="02020603050405020304" pitchFamily="18" charset="0"/>
              </a:rPr>
              <a:t>Behold, </a:t>
            </a:r>
            <a:r>
              <a:rPr lang="en-GB" sz="35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your king is coming to you</a:t>
            </a:r>
            <a:r>
              <a:rPr lang="en-GB" sz="3500" kern="0" dirty="0">
                <a:latin typeface="Georgia" panose="02040502050405020303" pitchFamily="18" charset="0"/>
                <a:ea typeface="Times New Roman" panose="02020603050405020304" pitchFamily="18" charset="0"/>
                <a:cs typeface="Times New Roman" panose="02020603050405020304" pitchFamily="18" charset="0"/>
              </a:rPr>
              <a:t>;</a:t>
            </a:r>
            <a:br>
              <a:rPr lang="en-GB" sz="3500" kern="0" dirty="0">
                <a:latin typeface="Georgia" panose="02040502050405020303" pitchFamily="18" charset="0"/>
                <a:ea typeface="Times New Roman" panose="02020603050405020304" pitchFamily="18" charset="0"/>
                <a:cs typeface="Times New Roman" panose="02020603050405020304" pitchFamily="18" charset="0"/>
              </a:rPr>
            </a:br>
            <a:r>
              <a:rPr lang="en-GB" sz="3500" kern="0" dirty="0">
                <a:latin typeface="Georgia" panose="02040502050405020303" pitchFamily="18" charset="0"/>
                <a:ea typeface="Times New Roman" panose="02020603050405020304" pitchFamily="18" charset="0"/>
                <a:cs typeface="Times New Roman" panose="02020603050405020304" pitchFamily="18" charset="0"/>
              </a:rPr>
              <a:t>    righteous and having salvation is he,</a:t>
            </a:r>
            <a:br>
              <a:rPr lang="en-GB" sz="3500" kern="0" dirty="0">
                <a:latin typeface="Georgia" panose="02040502050405020303" pitchFamily="18" charset="0"/>
                <a:ea typeface="Times New Roman" panose="02020603050405020304" pitchFamily="18" charset="0"/>
                <a:cs typeface="Times New Roman" panose="02020603050405020304" pitchFamily="18" charset="0"/>
              </a:rPr>
            </a:br>
            <a:r>
              <a:rPr lang="en-GB" sz="35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humble</a:t>
            </a:r>
            <a:r>
              <a:rPr lang="en-GB" sz="3500" kern="0" dirty="0">
                <a:latin typeface="Georgia" panose="02040502050405020303" pitchFamily="18" charset="0"/>
                <a:ea typeface="Times New Roman" panose="02020603050405020304" pitchFamily="18" charset="0"/>
                <a:cs typeface="Times New Roman" panose="02020603050405020304" pitchFamily="18" charset="0"/>
              </a:rPr>
              <a:t> and </a:t>
            </a:r>
            <a:r>
              <a:rPr lang="en-GB" sz="35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mounted on a donkey</a:t>
            </a:r>
            <a:r>
              <a:rPr lang="en-GB" sz="3500" kern="0" dirty="0">
                <a:latin typeface="Georgia" panose="02040502050405020303" pitchFamily="18" charset="0"/>
                <a:ea typeface="Times New Roman" panose="02020603050405020304" pitchFamily="18" charset="0"/>
                <a:cs typeface="Times New Roman" panose="02020603050405020304" pitchFamily="18" charset="0"/>
              </a:rPr>
              <a:t>,</a:t>
            </a:r>
            <a:br>
              <a:rPr lang="en-GB" sz="3500" kern="0" dirty="0">
                <a:latin typeface="Georgia" panose="02040502050405020303" pitchFamily="18" charset="0"/>
                <a:ea typeface="Times New Roman" panose="02020603050405020304" pitchFamily="18" charset="0"/>
                <a:cs typeface="Times New Roman" panose="02020603050405020304" pitchFamily="18" charset="0"/>
              </a:rPr>
            </a:br>
            <a:r>
              <a:rPr lang="en-GB" sz="3500" kern="0" dirty="0">
                <a:latin typeface="Georgia" panose="02040502050405020303" pitchFamily="18" charset="0"/>
                <a:ea typeface="Times New Roman" panose="02020603050405020304" pitchFamily="18" charset="0"/>
                <a:cs typeface="Times New Roman" panose="02020603050405020304" pitchFamily="18" charset="0"/>
              </a:rPr>
              <a:t>    on a colt, the foal of a donkey.”</a:t>
            </a:r>
          </a:p>
          <a:p>
            <a:pPr algn="r"/>
            <a:r>
              <a:rPr lang="en-GB" sz="2800" kern="0" dirty="0">
                <a:latin typeface="Georgia" panose="02040502050405020303" pitchFamily="18" charset="0"/>
                <a:ea typeface="Times New Roman" panose="02020603050405020304" pitchFamily="18" charset="0"/>
                <a:cs typeface="Times New Roman" panose="02020603050405020304" pitchFamily="18" charset="0"/>
              </a:rPr>
              <a:t>Zechariah 9:9</a:t>
            </a:r>
            <a:endParaRPr lang="en-GB" sz="2800" dirty="0"/>
          </a:p>
        </p:txBody>
      </p:sp>
    </p:spTree>
    <p:extLst>
      <p:ext uri="{BB962C8B-B14F-4D97-AF65-F5344CB8AC3E}">
        <p14:creationId xmlns:p14="http://schemas.microsoft.com/office/powerpoint/2010/main" val="128443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nkey with a carrot in its mouth&#10;&#10;Description automatically generated">
            <a:extLst>
              <a:ext uri="{FF2B5EF4-FFF2-40B4-BE49-F238E27FC236}">
                <a16:creationId xmlns:a16="http://schemas.microsoft.com/office/drawing/2014/main" id="{A1AE03E8-3B57-6F3D-370C-625567F9F1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softEdge rad="112500"/>
          </a:effectLst>
        </p:spPr>
      </p:pic>
    </p:spTree>
    <p:extLst>
      <p:ext uri="{BB962C8B-B14F-4D97-AF65-F5344CB8AC3E}">
        <p14:creationId xmlns:p14="http://schemas.microsoft.com/office/powerpoint/2010/main" val="3140737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mages-blogger-opensocial.googleusercontent.com/gadgets/proxy?url=http%3A%2F%2F1.bp.blogspot.com%2F-Ruj56b4LIq8%2FUySa5TacMSI%2FAAAAAAAAD5E%2Ff-QH5s4VaNc%2Fs1600%2Fentry3.jpg&amp;container=blogger&amp;gadget=a&amp;rewriteMime=image%2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366" y="260648"/>
            <a:ext cx="8081277" cy="5328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AFFADA-9935-9F84-31CF-DDBC349150AE}"/>
              </a:ext>
            </a:extLst>
          </p:cNvPr>
          <p:cNvSpPr txBox="1"/>
          <p:nvPr/>
        </p:nvSpPr>
        <p:spPr>
          <a:xfrm>
            <a:off x="119336" y="5805264"/>
            <a:ext cx="11881320" cy="707886"/>
          </a:xfrm>
          <a:prstGeom prst="rect">
            <a:avLst/>
          </a:prstGeom>
          <a:noFill/>
        </p:spPr>
        <p:txBody>
          <a:bodyPr wrap="square" rtlCol="0">
            <a:spAutoFit/>
          </a:bodyPr>
          <a:lstStyle/>
          <a:p>
            <a:pPr algn="ctr"/>
            <a:r>
              <a:rPr lang="en-GB" sz="4000" kern="0" dirty="0">
                <a:latin typeface="Georgia" panose="02040502050405020303" pitchFamily="18" charset="0"/>
                <a:ea typeface="Times New Roman" panose="02020603050405020304" pitchFamily="18" charset="0"/>
                <a:cs typeface="Times New Roman" panose="02020603050405020304" pitchFamily="18" charset="0"/>
              </a:rPr>
              <a:t>“most of the crowd </a:t>
            </a:r>
            <a:r>
              <a:rPr lang="en-GB" sz="4000" kern="0"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spread their cloaks </a:t>
            </a:r>
            <a:r>
              <a:rPr lang="en-GB" sz="4000" kern="0" dirty="0">
                <a:latin typeface="Georgia" panose="02040502050405020303" pitchFamily="18" charset="0"/>
                <a:ea typeface="Times New Roman" panose="02020603050405020304" pitchFamily="18" charset="0"/>
                <a:cs typeface="Times New Roman" panose="02020603050405020304" pitchFamily="18" charset="0"/>
              </a:rPr>
              <a:t>on the road”</a:t>
            </a:r>
            <a:endParaRPr lang="en-GB" sz="4000" dirty="0"/>
          </a:p>
        </p:txBody>
      </p:sp>
    </p:spTree>
    <p:extLst>
      <p:ext uri="{BB962C8B-B14F-4D97-AF65-F5344CB8AC3E}">
        <p14:creationId xmlns:p14="http://schemas.microsoft.com/office/powerpoint/2010/main" val="2065040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23065</TotalTime>
  <Words>1388</Words>
  <Application>Microsoft Office PowerPoint</Application>
  <PresentationFormat>Widescreen</PresentationFormat>
  <Paragraphs>51</Paragraphs>
  <Slides>44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Aptos</vt:lpstr>
      <vt:lpstr>Arial</vt:lpstr>
      <vt:lpstr>Calibri</vt:lpstr>
      <vt:lpstr>Georgia</vt:lpstr>
      <vt:lpstr>Goudy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 Williamson</cp:lastModifiedBy>
  <cp:revision>27</cp:revision>
  <dcterms:created xsi:type="dcterms:W3CDTF">2014-03-15T18:39:26Z</dcterms:created>
  <dcterms:modified xsi:type="dcterms:W3CDTF">2024-03-17T10:07:57Z</dcterms:modified>
</cp:coreProperties>
</file>