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265" r:id="rId4"/>
    <p:sldId id="324" r:id="rId5"/>
    <p:sldId id="32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2" r:id="rId19"/>
    <p:sldId id="308" r:id="rId20"/>
    <p:sldId id="326" r:id="rId21"/>
    <p:sldId id="300" r:id="rId22"/>
    <p:sldId id="311" r:id="rId23"/>
    <p:sldId id="296" r:id="rId24"/>
    <p:sldId id="307" r:id="rId25"/>
    <p:sldId id="297" r:id="rId26"/>
    <p:sldId id="298" r:id="rId27"/>
    <p:sldId id="309" r:id="rId28"/>
    <p:sldId id="306" r:id="rId29"/>
    <p:sldId id="273" r:id="rId30"/>
    <p:sldId id="299" r:id="rId31"/>
    <p:sldId id="274" r:id="rId32"/>
    <p:sldId id="305" r:id="rId33"/>
    <p:sldId id="317" r:id="rId34"/>
    <p:sldId id="321" r:id="rId35"/>
    <p:sldId id="318" r:id="rId36"/>
    <p:sldId id="319" r:id="rId37"/>
    <p:sldId id="320" r:id="rId38"/>
    <p:sldId id="302" r:id="rId39"/>
    <p:sldId id="301" r:id="rId40"/>
    <p:sldId id="310" r:id="rId41"/>
    <p:sldId id="303" r:id="rId42"/>
    <p:sldId id="304" r:id="rId43"/>
    <p:sldId id="275" r:id="rId44"/>
    <p:sldId id="281" r:id="rId45"/>
    <p:sldId id="314" r:id="rId46"/>
    <p:sldId id="270" r:id="rId47"/>
    <p:sldId id="277" r:id="rId48"/>
    <p:sldId id="312" r:id="rId49"/>
    <p:sldId id="322" r:id="rId50"/>
    <p:sldId id="278" r:id="rId51"/>
    <p:sldId id="313" r:id="rId52"/>
    <p:sldId id="279" r:id="rId53"/>
    <p:sldId id="276" r:id="rId54"/>
    <p:sldId id="280" r:id="rId55"/>
    <p:sldId id="282" r:id="rId56"/>
    <p:sldId id="283" r:id="rId57"/>
    <p:sldId id="323" r:id="rId58"/>
    <p:sldId id="284" r:id="rId59"/>
    <p:sldId id="315" r:id="rId60"/>
    <p:sldId id="28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b078e6e11ac62d7f" providerId="LiveId" clId="{AB121493-DEF7-4DF4-8C57-F516350757D2}"/>
    <pc:docChg chg="modSld">
      <pc:chgData name="David Williamson" userId="b078e6e11ac62d7f" providerId="LiveId" clId="{AB121493-DEF7-4DF4-8C57-F516350757D2}" dt="2024-05-12T21:00:18.857" v="2" actId="114"/>
      <pc:docMkLst>
        <pc:docMk/>
      </pc:docMkLst>
      <pc:sldChg chg="modSp mod">
        <pc:chgData name="David Williamson" userId="b078e6e11ac62d7f" providerId="LiveId" clId="{AB121493-DEF7-4DF4-8C57-F516350757D2}" dt="2024-05-12T21:00:18.857" v="2" actId="114"/>
        <pc:sldMkLst>
          <pc:docMk/>
          <pc:sldMk cId="2707498006" sldId="317"/>
        </pc:sldMkLst>
        <pc:spChg chg="mod">
          <ac:chgData name="David Williamson" userId="b078e6e11ac62d7f" providerId="LiveId" clId="{AB121493-DEF7-4DF4-8C57-F516350757D2}" dt="2024-05-12T21:00:18.857" v="2" actId="114"/>
          <ac:spMkLst>
            <pc:docMk/>
            <pc:sldMk cId="2707498006" sldId="317"/>
            <ac:spMk id="5" creationId="{53BDFD3C-36D8-FFDB-62F4-87105DB8D1E2}"/>
          </ac:spMkLst>
        </pc:spChg>
      </pc:sldChg>
      <pc:sldChg chg="modSp mod">
        <pc:chgData name="David Williamson" userId="b078e6e11ac62d7f" providerId="LiveId" clId="{AB121493-DEF7-4DF4-8C57-F516350757D2}" dt="2024-05-12T21:00:07.157" v="1" actId="114"/>
        <pc:sldMkLst>
          <pc:docMk/>
          <pc:sldMk cId="16499748" sldId="319"/>
        </pc:sldMkLst>
        <pc:spChg chg="mod">
          <ac:chgData name="David Williamson" userId="b078e6e11ac62d7f" providerId="LiveId" clId="{AB121493-DEF7-4DF4-8C57-F516350757D2}" dt="2024-05-12T21:00:07.157" v="1" actId="114"/>
          <ac:spMkLst>
            <pc:docMk/>
            <pc:sldMk cId="16499748" sldId="319"/>
            <ac:spMk id="5" creationId="{53BDFD3C-36D8-FFDB-62F4-87105DB8D1E2}"/>
          </ac:spMkLst>
        </pc:spChg>
      </pc:sldChg>
      <pc:sldChg chg="modSp mod">
        <pc:chgData name="David Williamson" userId="b078e6e11ac62d7f" providerId="LiveId" clId="{AB121493-DEF7-4DF4-8C57-F516350757D2}" dt="2024-05-12T20:59:55.650" v="0" actId="114"/>
        <pc:sldMkLst>
          <pc:docMk/>
          <pc:sldMk cId="1566111652" sldId="320"/>
        </pc:sldMkLst>
        <pc:spChg chg="mod">
          <ac:chgData name="David Williamson" userId="b078e6e11ac62d7f" providerId="LiveId" clId="{AB121493-DEF7-4DF4-8C57-F516350757D2}" dt="2024-05-12T20:59:55.650" v="0" actId="114"/>
          <ac:spMkLst>
            <pc:docMk/>
            <pc:sldMk cId="1566111652" sldId="320"/>
            <ac:spMk id="5" creationId="{53BDFD3C-36D8-FFDB-62F4-87105DB8D1E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0F2D2-EC97-5C6E-05A1-0FC934C3B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84A2C-BD2F-E3F9-EDD5-A26B00663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E5826-5F34-E13F-69E4-832D9C2F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F8B-B870-42D8-B0C0-F9B026F8FEAA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CFB71-3FFA-1472-AC72-9ABCB5FD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79A2E-5440-97F0-E3BF-0C736CFE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4257-EF04-4F45-9A26-3BC071BBC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14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A791A-024A-66D6-2D2E-CE2DF21C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8556E-5606-D2FF-3C9A-0C91A8863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C367E-D6D4-FF92-3682-7989F9E7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F8B-B870-42D8-B0C0-F9B026F8FEAA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A23AF-12E9-07B1-FBF8-39715D21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A623B-E7FD-1924-71DB-8564D776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4257-EF04-4F45-9A26-3BC071BBC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12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7780D-E046-2381-6BC0-BB435710A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49F28-93C2-1400-D54C-A6854D768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75AF-CC52-056C-D1E9-1BB20289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F8B-B870-42D8-B0C0-F9B026F8FEAA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CBD2-3913-9312-6F61-A0480BD3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20EF9-D8EA-5E2F-FB7C-07D1FE8C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4257-EF04-4F45-9A26-3BC071BBC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28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68F2-04B5-425B-2F13-B10B89A2E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B63FB-D183-EDBF-5A65-F85BB8725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33CF-9D4B-1885-B8DD-25345CD1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F8B-B870-42D8-B0C0-F9B026F8FEAA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7BA2F-21FB-06E9-D346-C53C4C95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0B377-7B84-9EF8-369D-90534DA1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4257-EF04-4F45-9A26-3BC071BBC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65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08C5-A61B-A92E-5A53-0D60E279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CDADD-F0AD-96A5-05D9-D902ED1E6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6D18F-8B78-7048-71E8-2DE1C321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F8B-B870-42D8-B0C0-F9B026F8FEAA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69959-0C7C-991E-3F71-515CF3FE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4E67D-A1F9-6044-704C-6068FFD5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4257-EF04-4F45-9A26-3BC071BBC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06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1C41-65C1-3139-CF59-848B14A1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14581-CF0C-EC8A-8DF7-C11EBEAB7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ECD9C-AE37-12E5-B8D3-473094B8E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25378-FC97-63BE-54C0-E023381C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F8B-B870-42D8-B0C0-F9B026F8FEAA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2F0C7-089D-A8C1-4A9C-5BA813DF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42A4D-2380-A419-6048-1BCABD63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4257-EF04-4F45-9A26-3BC071BBC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82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3BAA-F154-AB79-6B58-11E478EA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9263A-7C34-F992-98A9-6A082FF83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E08D0-F1BB-3089-A4DA-76DA3462B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EE0B6-100F-EBEA-AC8E-82DE86249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2A3F4-3E64-7474-2B01-B2E6B2555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7830C8-6BA2-9442-91DA-ACDE13B9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F8B-B870-42D8-B0C0-F9B026F8FEAA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BB146-0C7A-B405-C3DB-91EF5300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AFEF53-BB8D-CE02-0619-C17E3211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4257-EF04-4F45-9A26-3BC071BBC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6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5CE62-F3BA-5AE1-F340-0964C7080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BC8E5-A305-6409-746E-56AB79B7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F8B-B870-42D8-B0C0-F9B026F8FEAA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AE4F4-141A-8D52-4A21-02F31C898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CDBDC-F461-B6D6-19B9-E7790045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4257-EF04-4F45-9A26-3BC071BBC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3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D7D1DC-F8BE-4D9B-1461-9986C413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F8B-B870-42D8-B0C0-F9B026F8FEAA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788E6D-FB62-ED47-97DF-E1DADA5E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35398-5E55-61FE-5AA1-FE0E9D8A3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4257-EF04-4F45-9A26-3BC071BBC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98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EE5E2-4E23-D866-DDA0-1F1CF9A6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5A458-FBDC-656C-F856-9C54D588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558FD-F4B0-A4B3-E38A-A78C85AE4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8E1A3-D800-4519-2F5B-1F11DB6F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F8B-B870-42D8-B0C0-F9B026F8FEAA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1D618-DE38-21B6-D9BC-8723F777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ECF1C-34C5-6D1D-7E08-FB90CF75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4257-EF04-4F45-9A26-3BC071BBC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8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E4CB-40BC-2040-8899-97DDA964A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AFA5A-5C96-EF02-4C33-1699A1235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193D2-1BAA-8471-1B22-8FED9E89F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B964B-1DEB-BE1D-CD56-E9180535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F8B-B870-42D8-B0C0-F9B026F8FEAA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77E8F-E620-A72E-B7D7-2FEE6B67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867F9-31B2-B40E-BB36-56EFCCF9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4257-EF04-4F45-9A26-3BC071BBC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5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1B2DD-BCD7-FDB1-8943-3807A2D4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3582C-69FE-46B9-3579-AFD5516EA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F0A37-3B62-6A4C-6A51-D74735AC6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A3CF8B-B870-42D8-B0C0-F9B026F8FEAA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954E1-99D0-7471-BAF0-A011F3042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4B5F0-04AD-8AAE-6043-ADAAE611A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544257-EF04-4F45-9A26-3BC071BBC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1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630725-287A-CA51-3B9F-AC97253EE0C0}"/>
              </a:ext>
            </a:extLst>
          </p:cNvPr>
          <p:cNvSpPr txBox="1"/>
          <p:nvPr/>
        </p:nvSpPr>
        <p:spPr>
          <a:xfrm>
            <a:off x="130629" y="156754"/>
            <a:ext cx="1187413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Get </a:t>
            </a:r>
            <a:r>
              <a:rPr lang="en-GB" sz="16600" dirty="0">
                <a:solidFill>
                  <a:srgbClr val="FFFF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Sin</a:t>
            </a:r>
            <a:r>
              <a:rPr lang="en-GB" sz="166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Out Of Your Life</a:t>
            </a:r>
          </a:p>
        </p:txBody>
      </p:sp>
    </p:spTree>
    <p:extLst>
      <p:ext uri="{BB962C8B-B14F-4D97-AF65-F5344CB8AC3E}">
        <p14:creationId xmlns:p14="http://schemas.microsoft.com/office/powerpoint/2010/main" val="4231332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7D3E54-BBC2-1C23-EABC-54DCE7CB853A}"/>
              </a:ext>
            </a:extLst>
          </p:cNvPr>
          <p:cNvSpPr txBox="1"/>
          <p:nvPr/>
        </p:nvSpPr>
        <p:spPr>
          <a:xfrm>
            <a:off x="222069" y="156753"/>
            <a:ext cx="11730445" cy="648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5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“Israel has </a:t>
            </a:r>
            <a:r>
              <a:rPr lang="en-GB" sz="54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sinned</a:t>
            </a:r>
            <a:r>
              <a:rPr lang="en-GB" sz="5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they have </a:t>
            </a:r>
            <a:r>
              <a:rPr lang="en-GB" sz="54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transgressed</a:t>
            </a:r>
            <a:r>
              <a:rPr lang="en-GB" sz="5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my covenant that I commanded them; they have taken some of the devoted things; they have </a:t>
            </a:r>
            <a:r>
              <a:rPr lang="en-GB" sz="54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stolen</a:t>
            </a:r>
            <a:r>
              <a:rPr lang="en-GB" sz="5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54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lied</a:t>
            </a:r>
            <a:r>
              <a:rPr lang="en-GB" sz="5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put them among their own belongings.” </a:t>
            </a:r>
          </a:p>
          <a:p>
            <a:pPr marL="45720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(Joshua 7:11, ESV)</a:t>
            </a:r>
            <a:endParaRPr lang="en-GB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6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B8E239-5D5D-B237-3D5B-364D7B677A67}"/>
              </a:ext>
            </a:extLst>
          </p:cNvPr>
          <p:cNvSpPr txBox="1"/>
          <p:nvPr/>
        </p:nvSpPr>
        <p:spPr>
          <a:xfrm>
            <a:off x="391886" y="418012"/>
            <a:ext cx="11403874" cy="6351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“I will be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 you 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 more, unless you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destroy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devoted things 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from among you.”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(Joshua 7:12, ESV)</a:t>
            </a: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16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3BAD4B-6D2B-CCC7-96ED-2B2B47D231F7}"/>
              </a:ext>
            </a:extLst>
          </p:cNvPr>
          <p:cNvSpPr txBox="1"/>
          <p:nvPr/>
        </p:nvSpPr>
        <p:spPr>
          <a:xfrm>
            <a:off x="261257" y="404949"/>
            <a:ext cx="11652069" cy="6528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“My son,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give glory 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the Lord God of Israel and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give praise 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him. And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tell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me now what you have done;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 not hide 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 from me.”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(Joshua  7:19, ESV)</a:t>
            </a: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4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6138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“Truly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have sinned 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against the Lord God of Israel, and this is what I did: when I saw among the spoil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beautiful cloak 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from Shinar, and 200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shekels of silver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and a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bar of gold 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weighing 50 shekels, then I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coveted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them and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took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them. And see, they are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hidden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the earth inside my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with the silver underneath.”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(Joshua 7:20-21, ESV)</a:t>
            </a: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7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A2C7173-A56A-73A5-CBC6-8E69DD3C0890}"/>
              </a:ext>
            </a:extLst>
          </p:cNvPr>
          <p:cNvSpPr txBox="1"/>
          <p:nvPr/>
        </p:nvSpPr>
        <p:spPr>
          <a:xfrm>
            <a:off x="287383" y="248194"/>
            <a:ext cx="11573691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Joshua and </a:t>
            </a:r>
            <a:r>
              <a:rPr lang="en-GB" sz="5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 Israel </a:t>
            </a:r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 him took </a:t>
            </a:r>
            <a:r>
              <a:rPr lang="en-GB" sz="5000" kern="100" dirty="0" err="1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Achan</a:t>
            </a:r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son of Zerah, and the </a:t>
            </a:r>
            <a:r>
              <a:rPr lang="en-GB" sz="5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silver</a:t>
            </a:r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the cloak and the bar of </a:t>
            </a:r>
            <a:r>
              <a:rPr lang="en-GB" sz="5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gold</a:t>
            </a:r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and his </a:t>
            </a:r>
            <a:r>
              <a:rPr lang="en-GB" sz="5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sons</a:t>
            </a:r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5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daughters</a:t>
            </a:r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his </a:t>
            </a:r>
            <a:r>
              <a:rPr lang="en-GB" sz="5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oxen</a:t>
            </a:r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5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donkeys</a:t>
            </a:r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5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sheep</a:t>
            </a:r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his </a:t>
            </a:r>
            <a:r>
              <a:rPr lang="en-GB" sz="5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</a:t>
            </a:r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all that he had. And they brought them up to the Valley of </a:t>
            </a:r>
            <a:r>
              <a:rPr lang="en-GB" sz="5000" kern="100" dirty="0" err="1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Achor</a:t>
            </a:r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GB" sz="3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(Joshua 7:24, ESV)</a:t>
            </a:r>
            <a:endParaRPr lang="en-GB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6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4965A-8294-960D-0481-366BFEF072F9}"/>
              </a:ext>
            </a:extLst>
          </p:cNvPr>
          <p:cNvSpPr txBox="1"/>
          <p:nvPr/>
        </p:nvSpPr>
        <p:spPr>
          <a:xfrm>
            <a:off x="300446" y="248194"/>
            <a:ext cx="11586754" cy="641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“Why did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bring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trouble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The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brings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trouble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today.”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(Joshua 7:25, ESV)</a:t>
            </a:r>
            <a:endParaRPr lang="en-GB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40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D9543-28DE-DE1D-30F4-E3ED64E2C583}"/>
              </a:ext>
            </a:extLst>
          </p:cNvPr>
          <p:cNvSpPr txBox="1"/>
          <p:nvPr/>
        </p:nvSpPr>
        <p:spPr>
          <a:xfrm>
            <a:off x="300446" y="248194"/>
            <a:ext cx="11678194" cy="5997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“And </a:t>
            </a:r>
            <a:r>
              <a:rPr lang="en-GB" sz="5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 Israel stoned </a:t>
            </a:r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him with stones. They </a:t>
            </a:r>
            <a:r>
              <a:rPr lang="en-GB" sz="5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burned</a:t>
            </a:r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them with fire and stoned them with stones. And they raised over him a </a:t>
            </a:r>
            <a:r>
              <a:rPr lang="en-GB" sz="5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great heap </a:t>
            </a:r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stones that remains to this day. Then the </a:t>
            </a:r>
            <a:r>
              <a:rPr lang="en-GB" sz="5000" kern="100" cap="small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GB" sz="5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turned</a:t>
            </a:r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from his </a:t>
            </a:r>
            <a:r>
              <a:rPr lang="en-GB" sz="5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burning anger</a:t>
            </a:r>
            <a:r>
              <a:rPr lang="en-GB" sz="5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(Joshua 7:25-26, ESV)</a:t>
            </a: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68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7494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“So Joshua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burned Ai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made it forever a heap of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ruins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as it is to this day. And he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hanged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king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king of Ai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 a tree until evening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(Joshua 8:28-29, ESV)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4000" kern="100" dirty="0">
              <a:solidFill>
                <a:schemeClr val="bg1"/>
              </a:solidFill>
              <a:effectLst/>
              <a:latin typeface="Sabon Next LT" panose="02000500000000000000" pitchFamily="2" charset="0"/>
              <a:ea typeface="Calibri" panose="020F0502020204030204" pitchFamily="34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57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73431-DA61-7735-9A9E-AAF9C5E93D13}"/>
              </a:ext>
            </a:extLst>
          </p:cNvPr>
          <p:cNvSpPr txBox="1"/>
          <p:nvPr/>
        </p:nvSpPr>
        <p:spPr>
          <a:xfrm>
            <a:off x="300446" y="-188273"/>
            <a:ext cx="10763794" cy="723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3800" i="1" kern="100" dirty="0">
                <a:solidFill>
                  <a:srgbClr val="FF0000"/>
                </a:solidFill>
                <a:effectLst/>
                <a:latin typeface="Trade Gothic Next Heavy" panose="020B0903040303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Get sin out of your life!</a:t>
            </a:r>
            <a:endParaRPr lang="en-GB" sz="9600" kern="100" dirty="0">
              <a:solidFill>
                <a:srgbClr val="FF0000"/>
              </a:solidFill>
              <a:effectLst/>
              <a:latin typeface="Trade Gothic Next Heavy" panose="020B0903040303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53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CE235C-1265-4566-AAEC-4DC04F68A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43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CFA33286-0435-9781-B547-21133CF9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B7C0E06-6EE7-4DC1-8358-E6A2581DF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digging in a hole in a desert&#10;&#10;Description automatically generated">
            <a:extLst>
              <a:ext uri="{FF2B5EF4-FFF2-40B4-BE49-F238E27FC236}">
                <a16:creationId xmlns:a16="http://schemas.microsoft.com/office/drawing/2014/main" id="{8E8FF96A-3099-2A00-EAE9-9800175E80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557190"/>
            <a:ext cx="5346948" cy="574361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Picture 5" descr="A group of people digging in a desert&#10;&#10;Description automatically generated">
            <a:extLst>
              <a:ext uri="{FF2B5EF4-FFF2-40B4-BE49-F238E27FC236}">
                <a16:creationId xmlns:a16="http://schemas.microsoft.com/office/drawing/2014/main" id="{3D96950F-B140-CE37-A98C-E3B5181D4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942" y="557190"/>
            <a:ext cx="5365590" cy="5743612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06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97CC82-4D09-D0DE-643C-B55E4F93135C}"/>
              </a:ext>
            </a:extLst>
          </p:cNvPr>
          <p:cNvSpPr txBox="1"/>
          <p:nvPr/>
        </p:nvSpPr>
        <p:spPr>
          <a:xfrm>
            <a:off x="376518" y="201706"/>
            <a:ext cx="11389658" cy="4514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2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“Get up!”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(Joshua 7:10, ESV)</a:t>
            </a:r>
            <a:endParaRPr lang="en-GB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54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94282BD-DD2F-17A6-D40E-53986BE12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65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9DEA8B4E-6984-2783-18EA-A1713CCB0C29}"/>
              </a:ext>
            </a:extLst>
          </p:cNvPr>
          <p:cNvSpPr txBox="1"/>
          <p:nvPr/>
        </p:nvSpPr>
        <p:spPr>
          <a:xfrm>
            <a:off x="300446" y="248194"/>
            <a:ext cx="11586754" cy="634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0" i="1" kern="100" dirty="0">
                <a:solidFill>
                  <a:srgbClr val="FF0000"/>
                </a:solidFill>
                <a:latin typeface="Trade Gothic Next Heavy" panose="020B0903040303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When we sin,</a:t>
            </a:r>
            <a:r>
              <a:rPr lang="en-GB" sz="12000" i="1" kern="100" dirty="0">
                <a:solidFill>
                  <a:srgbClr val="FF0000"/>
                </a:solidFill>
                <a:effectLst/>
                <a:latin typeface="Trade Gothic Next Heavy" panose="020B0903040303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other people get  hurt.</a:t>
            </a:r>
            <a:endParaRPr lang="en-GB" sz="12000" kern="100" dirty="0">
              <a:solidFill>
                <a:srgbClr val="FF0000"/>
              </a:solidFill>
              <a:effectLst/>
              <a:latin typeface="Trade Gothic Next Heavy" panose="020B0903040303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12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4BB748-8130-3F24-476F-851A3917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336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D740E-62C6-1DD7-BE02-50FD3F5959DC}"/>
              </a:ext>
            </a:extLst>
          </p:cNvPr>
          <p:cNvSpPr txBox="1"/>
          <p:nvPr/>
        </p:nvSpPr>
        <p:spPr>
          <a:xfrm>
            <a:off x="391885" y="248194"/>
            <a:ext cx="11364685" cy="5997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6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“If your right eye causes you to </a:t>
            </a:r>
            <a:r>
              <a:rPr lang="en-GB" sz="6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en-GB" sz="6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6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tear it out </a:t>
            </a:r>
            <a:r>
              <a:rPr lang="en-GB" sz="6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6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throw it away</a:t>
            </a:r>
            <a:r>
              <a:rPr lang="en-GB" sz="6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For it is </a:t>
            </a:r>
            <a:r>
              <a:rPr lang="en-GB" sz="6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better</a:t>
            </a:r>
            <a:r>
              <a:rPr lang="en-GB" sz="6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that you </a:t>
            </a:r>
            <a:r>
              <a:rPr lang="en-GB" sz="6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lose</a:t>
            </a:r>
            <a:r>
              <a:rPr lang="en-GB" sz="6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one of your members than that your whole body be </a:t>
            </a:r>
            <a:r>
              <a:rPr lang="en-GB" sz="6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thrown into hell</a:t>
            </a:r>
            <a:r>
              <a:rPr lang="en-GB" sz="6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“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(Matthew 5:29, ESV)</a:t>
            </a: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45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A07A7414-2B5E-079E-7A6A-C24CFA3BC92D}"/>
              </a:ext>
            </a:extLst>
          </p:cNvPr>
          <p:cNvSpPr txBox="1"/>
          <p:nvPr/>
        </p:nvSpPr>
        <p:spPr>
          <a:xfrm>
            <a:off x="881743" y="823728"/>
            <a:ext cx="10424160" cy="483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3800" i="1" kern="100" dirty="0">
                <a:solidFill>
                  <a:srgbClr val="FF0000"/>
                </a:solidFill>
                <a:effectLst/>
                <a:latin typeface="Trade Gothic Next Heavy" panose="020B0903040303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Sin makes us stupid.</a:t>
            </a:r>
            <a:endParaRPr lang="en-GB" sz="9600" kern="100" dirty="0">
              <a:solidFill>
                <a:srgbClr val="FF0000"/>
              </a:solidFill>
              <a:effectLst/>
              <a:latin typeface="Trade Gothic Next Heavy" panose="020B0903040303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85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F5DF617-5F49-DBB7-4ABA-079C6FEA4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69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A7414-2B5E-079E-7A6A-C24CFA3BC92D}"/>
              </a:ext>
            </a:extLst>
          </p:cNvPr>
          <p:cNvSpPr txBox="1"/>
          <p:nvPr/>
        </p:nvSpPr>
        <p:spPr>
          <a:xfrm>
            <a:off x="881743" y="823728"/>
            <a:ext cx="10424160" cy="1691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9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nake with an apple on its back&#10;&#10;Description automatically generated">
            <a:extLst>
              <a:ext uri="{FF2B5EF4-FFF2-40B4-BE49-F238E27FC236}">
                <a16:creationId xmlns:a16="http://schemas.microsoft.com/office/drawing/2014/main" id="{CB349228-66A5-AE2C-6CC9-B77931264F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9726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BE29AA-229B-C19E-1E6F-3F270F80E765}"/>
              </a:ext>
            </a:extLst>
          </p:cNvPr>
          <p:cNvSpPr txBox="1"/>
          <p:nvPr/>
        </p:nvSpPr>
        <p:spPr>
          <a:xfrm>
            <a:off x="300446" y="222069"/>
            <a:ext cx="1152144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5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“</a:t>
            </a:r>
            <a:r>
              <a:rPr lang="en-GB" sz="4450" dirty="0">
                <a:solidFill>
                  <a:srgbClr val="FFFF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Do not love the world </a:t>
            </a:r>
            <a:r>
              <a:rPr lang="en-GB" sz="445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or the things in the world. If anyone loves the world, the </a:t>
            </a:r>
            <a:r>
              <a:rPr lang="en-GB" sz="4450" dirty="0">
                <a:solidFill>
                  <a:srgbClr val="FFFF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love of the Father</a:t>
            </a:r>
            <a:r>
              <a:rPr lang="en-GB" sz="445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is </a:t>
            </a:r>
            <a:r>
              <a:rPr lang="en-GB" sz="4450" dirty="0">
                <a:solidFill>
                  <a:srgbClr val="FFFF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not in him</a:t>
            </a:r>
            <a:r>
              <a:rPr lang="en-GB" sz="445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. For </a:t>
            </a:r>
            <a:r>
              <a:rPr lang="en-GB" sz="4450" dirty="0">
                <a:solidFill>
                  <a:srgbClr val="FFFF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all</a:t>
            </a:r>
            <a:r>
              <a:rPr lang="en-GB" sz="445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that is in the world - the </a:t>
            </a:r>
            <a:r>
              <a:rPr lang="en-GB" sz="4450" dirty="0">
                <a:solidFill>
                  <a:srgbClr val="FFFF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desires</a:t>
            </a:r>
            <a:r>
              <a:rPr lang="en-GB" sz="445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of the </a:t>
            </a:r>
            <a:r>
              <a:rPr lang="en-GB" sz="4450" dirty="0">
                <a:solidFill>
                  <a:srgbClr val="FFFF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flesh</a:t>
            </a:r>
            <a:r>
              <a:rPr lang="en-GB" sz="445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and the </a:t>
            </a:r>
            <a:r>
              <a:rPr lang="en-GB" sz="4450" dirty="0">
                <a:solidFill>
                  <a:srgbClr val="FFFF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desires</a:t>
            </a:r>
            <a:r>
              <a:rPr lang="en-GB" sz="445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of the </a:t>
            </a:r>
            <a:r>
              <a:rPr lang="en-GB" sz="4450" dirty="0">
                <a:solidFill>
                  <a:srgbClr val="FFFF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eyes</a:t>
            </a:r>
            <a:r>
              <a:rPr lang="en-GB" sz="445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and </a:t>
            </a:r>
            <a:r>
              <a:rPr lang="en-GB" sz="4450" dirty="0">
                <a:solidFill>
                  <a:srgbClr val="FFFF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pride</a:t>
            </a:r>
            <a:r>
              <a:rPr lang="en-GB" sz="445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in </a:t>
            </a:r>
            <a:r>
              <a:rPr lang="en-GB" sz="4450" dirty="0">
                <a:solidFill>
                  <a:srgbClr val="FFFF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possessions</a:t>
            </a:r>
            <a:r>
              <a:rPr lang="en-GB" sz="445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- is not from the Father but is from the world. And the </a:t>
            </a:r>
            <a:r>
              <a:rPr lang="en-GB" sz="4450" dirty="0">
                <a:solidFill>
                  <a:srgbClr val="FFFF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world is passing</a:t>
            </a:r>
            <a:r>
              <a:rPr lang="en-GB" sz="445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away along with its desires, but whoever does the will of God </a:t>
            </a:r>
            <a:r>
              <a:rPr lang="en-GB" sz="4450" dirty="0">
                <a:solidFill>
                  <a:srgbClr val="FFFF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abides for ever</a:t>
            </a:r>
            <a:r>
              <a:rPr lang="en-GB" sz="445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.”</a:t>
            </a:r>
          </a:p>
          <a:p>
            <a:pPr algn="r"/>
            <a:r>
              <a:rPr lang="en-GB" sz="32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(1 John 2:15-17, ESV)</a:t>
            </a:r>
          </a:p>
        </p:txBody>
      </p:sp>
    </p:spTree>
    <p:extLst>
      <p:ext uri="{BB962C8B-B14F-4D97-AF65-F5344CB8AC3E}">
        <p14:creationId xmlns:p14="http://schemas.microsoft.com/office/powerpoint/2010/main" val="371319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F9B4FE-6B31-0450-C3E4-780AD1656E94}"/>
              </a:ext>
            </a:extLst>
          </p:cNvPr>
          <p:cNvSpPr txBox="1"/>
          <p:nvPr/>
        </p:nvSpPr>
        <p:spPr>
          <a:xfrm>
            <a:off x="313509" y="313510"/>
            <a:ext cx="11560628" cy="4935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“…took place as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examples for us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that we might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not desire evil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as they did.”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(1 Corinthians 10:6, ESV)</a:t>
            </a: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39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2FA289-B2F5-156A-A915-EAD846B262C1}"/>
              </a:ext>
            </a:extLst>
          </p:cNvPr>
          <p:cNvSpPr txBox="1"/>
          <p:nvPr/>
        </p:nvSpPr>
        <p:spPr>
          <a:xfrm>
            <a:off x="300445" y="418010"/>
            <a:ext cx="11586753" cy="5784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“So when the woman saw that the tree was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and that it was a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delight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the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eyes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and that the tree was to be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desired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make one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wise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she took of the tree and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ate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and she also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some to her husband who was with her, and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 ate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(Genesis 3:6, ESV) </a:t>
            </a: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22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155A4-AD82-32C7-C875-3335987C544C}"/>
              </a:ext>
            </a:extLst>
          </p:cNvPr>
          <p:cNvSpPr txBox="1"/>
          <p:nvPr/>
        </p:nvSpPr>
        <p:spPr>
          <a:xfrm>
            <a:off x="300445" y="248194"/>
            <a:ext cx="11586753" cy="4111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1800" i="1" kern="100" dirty="0">
                <a:solidFill>
                  <a:srgbClr val="FF0000"/>
                </a:solidFill>
                <a:effectLst/>
                <a:latin typeface="Trade Gothic Next Heavy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We need renewed minds.</a:t>
            </a:r>
            <a:endParaRPr lang="en-GB" sz="11800" kern="100" dirty="0">
              <a:solidFill>
                <a:srgbClr val="FF0000"/>
              </a:solidFill>
              <a:effectLst/>
              <a:latin typeface="Trade Gothic Next Heavy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36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B0C16-1E4E-C12A-DCE8-1CDE7EF2DB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128" y="0"/>
            <a:ext cx="59877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963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DFD3C-36D8-FFDB-62F4-87105DB8D1E2}"/>
              </a:ext>
            </a:extLst>
          </p:cNvPr>
          <p:cNvSpPr txBox="1"/>
          <p:nvPr/>
        </p:nvSpPr>
        <p:spPr>
          <a:xfrm>
            <a:off x="457200" y="248194"/>
            <a:ext cx="11220994" cy="5643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7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“Regretful </a:t>
            </a:r>
            <a:r>
              <a:rPr lang="en-GB" sz="7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remorse</a:t>
            </a:r>
            <a:r>
              <a:rPr lang="en-GB" sz="7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at the </a:t>
            </a:r>
            <a:r>
              <a:rPr lang="en-GB" sz="7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dishonour</a:t>
            </a:r>
            <a:r>
              <a:rPr lang="en-GB" sz="7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one has done to the </a:t>
            </a:r>
            <a:r>
              <a:rPr lang="en-GB" sz="7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</a:t>
            </a:r>
            <a:r>
              <a:rPr lang="en-GB" sz="7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one is learning to </a:t>
            </a:r>
            <a:r>
              <a:rPr lang="en-GB" sz="7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en-GB" sz="7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wanting to </a:t>
            </a:r>
            <a:r>
              <a:rPr lang="en-GB" sz="7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serve.</a:t>
            </a:r>
            <a:r>
              <a:rPr lang="en-GB" sz="7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kern="100" dirty="0">
                <a:solidFill>
                  <a:schemeClr val="bg1"/>
                </a:solidFill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JI Packer,  </a:t>
            </a:r>
            <a:r>
              <a:rPr lang="en-GB" sz="2800" i="1" kern="100" dirty="0">
                <a:solidFill>
                  <a:schemeClr val="bg1"/>
                </a:solidFill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Passion for Holiness</a:t>
            </a:r>
            <a:r>
              <a:rPr lang="en-GB" sz="2800" kern="100" dirty="0">
                <a:solidFill>
                  <a:schemeClr val="bg1"/>
                </a:solidFill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p.124</a:t>
            </a:r>
            <a:endParaRPr lang="en-GB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98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DFD3C-36D8-FFDB-62F4-87105DB8D1E2}"/>
              </a:ext>
            </a:extLst>
          </p:cNvPr>
          <p:cNvSpPr txBox="1"/>
          <p:nvPr/>
        </p:nvSpPr>
        <p:spPr>
          <a:xfrm>
            <a:off x="457200" y="248194"/>
            <a:ext cx="11220994" cy="6686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“For thus says the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who is high and lifted up,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who inhabits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eternity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whose name is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Holy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‘I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dwell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holy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place,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and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with him who is of a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contrite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lowly spirit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revive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spirit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lowly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and to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revive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contrite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.’” </a:t>
            </a:r>
          </a:p>
          <a:p>
            <a:pPr marL="45720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(Isaiah 57:15, ESV)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89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DFD3C-36D8-FFDB-62F4-87105DB8D1E2}"/>
              </a:ext>
            </a:extLst>
          </p:cNvPr>
          <p:cNvSpPr txBox="1"/>
          <p:nvPr/>
        </p:nvSpPr>
        <p:spPr>
          <a:xfrm>
            <a:off x="457200" y="248194"/>
            <a:ext cx="11220994" cy="535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65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“…if you live according to the </a:t>
            </a:r>
            <a:r>
              <a:rPr lang="en-GB" sz="65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flesh</a:t>
            </a:r>
            <a:r>
              <a:rPr lang="en-GB" sz="65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you will </a:t>
            </a:r>
            <a:r>
              <a:rPr lang="en-GB" sz="65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en-GB" sz="65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but if </a:t>
            </a:r>
            <a:r>
              <a:rPr lang="en-GB" sz="65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 the Spirit</a:t>
            </a:r>
            <a:r>
              <a:rPr lang="en-GB" sz="65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you </a:t>
            </a:r>
            <a:r>
              <a:rPr lang="en-GB" sz="65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put to death</a:t>
            </a:r>
            <a:r>
              <a:rPr lang="en-GB" sz="65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deeds of the body, you will </a:t>
            </a:r>
            <a:r>
              <a:rPr lang="en-GB" sz="65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live</a:t>
            </a:r>
            <a:r>
              <a:rPr lang="en-GB" sz="65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(Romans 8:13, ESV)</a:t>
            </a:r>
            <a:endParaRPr lang="en-GB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67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DFD3C-36D8-FFDB-62F4-87105DB8D1E2}"/>
              </a:ext>
            </a:extLst>
          </p:cNvPr>
          <p:cNvSpPr txBox="1"/>
          <p:nvPr/>
        </p:nvSpPr>
        <p:spPr>
          <a:xfrm>
            <a:off x="457200" y="248194"/>
            <a:ext cx="11220994" cy="5784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7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“A man may easier </a:t>
            </a:r>
            <a:r>
              <a:rPr lang="en-GB" sz="72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see without eyes</a:t>
            </a:r>
            <a:r>
              <a:rPr lang="en-GB" sz="7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speak without a tongue, than truly </a:t>
            </a:r>
            <a:r>
              <a:rPr lang="en-GB" sz="72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mortify one sin without the Spirit</a:t>
            </a:r>
            <a:r>
              <a:rPr lang="en-GB" sz="7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(John Owen, </a:t>
            </a:r>
            <a:r>
              <a:rPr lang="en-GB" sz="2800" i="1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The Mortification of Sin In Believers</a:t>
            </a: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GB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DFD3C-36D8-FFDB-62F4-87105DB8D1E2}"/>
              </a:ext>
            </a:extLst>
          </p:cNvPr>
          <p:cNvSpPr txBox="1"/>
          <p:nvPr/>
        </p:nvSpPr>
        <p:spPr>
          <a:xfrm>
            <a:off x="457200" y="248194"/>
            <a:ext cx="11220994" cy="5784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“Pain and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grief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moans and groans, will certainly be involved, for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your sin does not want to die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nor will it enjoy the killing process… You will feel you are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saying goodbye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something that is so much part of you that without it you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cannot live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(JI Packer, </a:t>
            </a:r>
            <a:r>
              <a:rPr lang="en-GB" sz="2800" i="1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Passion for Holiness</a:t>
            </a: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p.175)</a:t>
            </a:r>
            <a:endParaRPr lang="en-GB" sz="4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11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E8F78-66A6-7241-7BB0-FEA425601E7E}"/>
              </a:ext>
            </a:extLst>
          </p:cNvPr>
          <p:cNvSpPr txBox="1"/>
          <p:nvPr/>
        </p:nvSpPr>
        <p:spPr>
          <a:xfrm>
            <a:off x="13063" y="156807"/>
            <a:ext cx="11874137" cy="6701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“…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put off your old self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which belongs to your former manner of life and is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corrupt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through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deceitful desires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and to be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renewed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spirit of your minds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and to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put on the new self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created after the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likeness of God 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true righteousness 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holiness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45720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(Ephesians 4:22-24, ESV)</a:t>
            </a:r>
            <a:endParaRPr lang="en-GB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90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26AB5-B930-2B8A-B8B6-AD369D497FCC}"/>
              </a:ext>
            </a:extLst>
          </p:cNvPr>
          <p:cNvSpPr txBox="1"/>
          <p:nvPr/>
        </p:nvSpPr>
        <p:spPr>
          <a:xfrm>
            <a:off x="300446" y="339634"/>
            <a:ext cx="11586754" cy="550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6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6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loves you </a:t>
            </a:r>
            <a:r>
              <a:rPr lang="en-GB" sz="6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just the </a:t>
            </a:r>
            <a:r>
              <a:rPr lang="en-GB" sz="6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way you are</a:t>
            </a:r>
            <a:r>
              <a:rPr lang="en-GB" sz="6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but he </a:t>
            </a:r>
            <a:r>
              <a:rPr lang="en-GB" sz="6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refuses</a:t>
            </a:r>
            <a:r>
              <a:rPr lang="en-GB" sz="6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GB" sz="6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leave you that way</a:t>
            </a:r>
            <a:r>
              <a:rPr lang="en-GB" sz="6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He </a:t>
            </a:r>
            <a:r>
              <a:rPr lang="en-GB" sz="6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wants</a:t>
            </a:r>
            <a:r>
              <a:rPr lang="en-GB" sz="6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you to be </a:t>
            </a:r>
            <a:r>
              <a:rPr lang="en-GB" sz="6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just like Jesus</a:t>
            </a:r>
            <a:r>
              <a:rPr lang="en-GB" sz="6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45720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(Max Lucado, </a:t>
            </a:r>
            <a:r>
              <a:rPr lang="en-GB" sz="2800" i="1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Just Like Jesus</a:t>
            </a: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7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running with swords&#10;&#10;Description automatically generated">
            <a:extLst>
              <a:ext uri="{FF2B5EF4-FFF2-40B4-BE49-F238E27FC236}">
                <a16:creationId xmlns:a16="http://schemas.microsoft.com/office/drawing/2014/main" id="{95CD294A-350B-26B8-1726-BDD88B241C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47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C9DFA70-AF02-9C4F-994C-368F80030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20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26AB5-B930-2B8A-B8B6-AD369D497FCC}"/>
              </a:ext>
            </a:extLst>
          </p:cNvPr>
          <p:cNvSpPr txBox="1"/>
          <p:nvPr/>
        </p:nvSpPr>
        <p:spPr>
          <a:xfrm>
            <a:off x="300446" y="339634"/>
            <a:ext cx="11586754" cy="659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6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“Therefore, having </a:t>
            </a:r>
            <a:r>
              <a:rPr lang="en-GB" sz="64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put away falsehood</a:t>
            </a:r>
            <a:r>
              <a:rPr lang="en-GB" sz="6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let each one of you </a:t>
            </a:r>
            <a:r>
              <a:rPr lang="en-GB" sz="64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speak the truth </a:t>
            </a:r>
            <a:r>
              <a:rPr lang="en-GB" sz="6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 his neighbour, for we are </a:t>
            </a:r>
            <a:r>
              <a:rPr lang="en-GB" sz="64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members one of another</a:t>
            </a:r>
            <a:r>
              <a:rPr lang="en-GB" sz="6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(Ephesians 4:25, ESV)</a:t>
            </a:r>
            <a:endParaRPr lang="en-GB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19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26AB5-B930-2B8A-B8B6-AD369D497FCC}"/>
              </a:ext>
            </a:extLst>
          </p:cNvPr>
          <p:cNvSpPr txBox="1"/>
          <p:nvPr/>
        </p:nvSpPr>
        <p:spPr>
          <a:xfrm>
            <a:off x="300446" y="339634"/>
            <a:ext cx="11586754" cy="6648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“Let </a:t>
            </a:r>
            <a:r>
              <a:rPr lang="en-GB" sz="36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 corrupting talk </a:t>
            </a: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come out of your mouths, but only such as is good for </a:t>
            </a:r>
            <a:r>
              <a:rPr lang="en-GB" sz="36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building up</a:t>
            </a: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as fits the occasion, that it may </a:t>
            </a:r>
            <a:r>
              <a:rPr lang="en-GB" sz="36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give grace </a:t>
            </a: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those who hear. And </a:t>
            </a:r>
            <a:r>
              <a:rPr lang="en-GB" sz="36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 not grieve</a:t>
            </a: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GB" sz="36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Holy Spirit </a:t>
            </a: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God, by whom you were </a:t>
            </a:r>
            <a:r>
              <a:rPr lang="en-GB" sz="36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sealed</a:t>
            </a: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for the day of </a:t>
            </a:r>
            <a:r>
              <a:rPr lang="en-GB" sz="36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redemption</a:t>
            </a: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Let all </a:t>
            </a:r>
            <a:r>
              <a:rPr lang="en-GB" sz="36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bitterness</a:t>
            </a: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36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36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anger</a:t>
            </a: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36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clamour </a:t>
            </a: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36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slander</a:t>
            </a: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be put away from you, along with all </a:t>
            </a:r>
            <a:r>
              <a:rPr lang="en-GB" sz="36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malice</a:t>
            </a: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Be </a:t>
            </a:r>
            <a:r>
              <a:rPr lang="en-GB" sz="36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kind</a:t>
            </a: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one another, </a:t>
            </a:r>
            <a:r>
              <a:rPr lang="en-GB" sz="36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tender-hearted</a:t>
            </a: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6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forgiving</a:t>
            </a: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one another, as God in </a:t>
            </a:r>
            <a:r>
              <a:rPr lang="en-GB" sz="36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 forgave you</a:t>
            </a:r>
            <a:r>
              <a:rPr lang="en-GB" sz="36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(Ephesians 4:28-32, ESV)     </a:t>
            </a:r>
            <a:endParaRPr lang="en-GB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891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2DA8F9D6-6B5F-8F29-010A-FF8E61EB59BE}"/>
              </a:ext>
            </a:extLst>
          </p:cNvPr>
          <p:cNvSpPr txBox="1"/>
          <p:nvPr/>
        </p:nvSpPr>
        <p:spPr>
          <a:xfrm>
            <a:off x="300445" y="248194"/>
            <a:ext cx="1158675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100" i="1" dirty="0">
                <a:solidFill>
                  <a:srgbClr val="FF0000"/>
                </a:solidFill>
                <a:latin typeface="Trade Gothic Next Heavy" panose="020B0903040303020004" pitchFamily="34" charset="0"/>
                <a:cs typeface="Sabon Next LT" panose="02000500000000000000" pitchFamily="2" charset="0"/>
              </a:rPr>
              <a:t>5. Disobedience leads to defeat.</a:t>
            </a:r>
          </a:p>
        </p:txBody>
      </p:sp>
    </p:spTree>
    <p:extLst>
      <p:ext uri="{BB962C8B-B14F-4D97-AF65-F5344CB8AC3E}">
        <p14:creationId xmlns:p14="http://schemas.microsoft.com/office/powerpoint/2010/main" val="2055174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6496B-B449-0A7A-DB3F-536CC57F0C2A}"/>
              </a:ext>
            </a:extLst>
          </p:cNvPr>
          <p:cNvSpPr txBox="1"/>
          <p:nvPr/>
        </p:nvSpPr>
        <p:spPr>
          <a:xfrm>
            <a:off x="182879" y="248194"/>
            <a:ext cx="11808823" cy="639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“Just as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one traitor 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can put a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whole army 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 risk, so the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an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can place a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whole community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under the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 of God.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2000" kern="100" dirty="0">
              <a:solidFill>
                <a:schemeClr val="bg1"/>
              </a:solidFill>
              <a:effectLst/>
              <a:latin typeface="Sabon Next LT" panose="02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kern="100" dirty="0">
                <a:solidFill>
                  <a:schemeClr val="bg1"/>
                </a:solidFill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Spiritual Formation Bible</a:t>
            </a:r>
            <a:endParaRPr lang="en-GB" sz="5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55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E513774-1443-99D1-A5D1-F4ABD60B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96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63667-B82C-1B3F-653B-26F6013E8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26" y="358157"/>
            <a:ext cx="11211453" cy="6134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171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74B25-ED48-D214-12B8-7941495F1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77" y="471074"/>
            <a:ext cx="10364646" cy="591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524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A18995B-B776-58E6-94FD-3E7539FB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3648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large book with people standing on top of it&#10;&#10;Description automatically generated">
            <a:extLst>
              <a:ext uri="{FF2B5EF4-FFF2-40B4-BE49-F238E27FC236}">
                <a16:creationId xmlns:a16="http://schemas.microsoft.com/office/drawing/2014/main" id="{5160EF06-16ED-E731-AC6D-7108F7E436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076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men running on a mountain&#10;&#10;Description automatically generated">
            <a:extLst>
              <a:ext uri="{FF2B5EF4-FFF2-40B4-BE49-F238E27FC236}">
                <a16:creationId xmlns:a16="http://schemas.microsoft.com/office/drawing/2014/main" id="{F71523F9-27FF-49EB-18FC-A8760C6917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ainting of a group of men running on a mountain&#10;&#10;Description automatically generated">
            <a:extLst>
              <a:ext uri="{FF2B5EF4-FFF2-40B4-BE49-F238E27FC236}">
                <a16:creationId xmlns:a16="http://schemas.microsoft.com/office/drawing/2014/main" id="{78207363-2AC9-5835-A2CF-AB50C2CBDE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02459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50536B0-1358-F374-D462-D9F790B32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579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6547D-F60C-E45E-CF4C-F0B4EC9CE54F}"/>
              </a:ext>
            </a:extLst>
          </p:cNvPr>
          <p:cNvSpPr txBox="1"/>
          <p:nvPr/>
        </p:nvSpPr>
        <p:spPr>
          <a:xfrm>
            <a:off x="431074" y="248194"/>
            <a:ext cx="11456126" cy="462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3300" i="1" kern="100" dirty="0">
                <a:solidFill>
                  <a:srgbClr val="FF0000"/>
                </a:solidFill>
                <a:latin typeface="Trade Gothic Next Heavy" panose="020B0903040303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13300" i="1" kern="100" dirty="0">
                <a:solidFill>
                  <a:srgbClr val="FF0000"/>
                </a:solidFill>
                <a:effectLst/>
                <a:latin typeface="Trade Gothic Next Heavy" panose="020B0903040303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.God’s wrath is real.</a:t>
            </a:r>
            <a:endParaRPr lang="en-GB" sz="13300" kern="100" dirty="0">
              <a:solidFill>
                <a:srgbClr val="FF0000"/>
              </a:solidFill>
              <a:effectLst/>
              <a:latin typeface="Trade Gothic Next Heavy" panose="020B0903040303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088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101BD-0404-1927-53A9-B8118BCC6728}"/>
              </a:ext>
            </a:extLst>
          </p:cNvPr>
          <p:cNvSpPr txBox="1"/>
          <p:nvPr/>
        </p:nvSpPr>
        <p:spPr>
          <a:xfrm>
            <a:off x="174812" y="248194"/>
            <a:ext cx="11846859" cy="663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“Just as the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weeds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are gathered and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burned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with fire, so will it be at the close of the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Son of Man 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will send his angels, and they will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gather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out of his kingdom all causes of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all law-breakers, and throw them into the fiery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furnace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In that place there will be weeping and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gnashing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teeth.”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(Matthew 13:40-42, ESV)</a:t>
            </a: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22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4F50C0-1BC7-29A7-5DCA-6B5C8FF54865}"/>
              </a:ext>
            </a:extLst>
          </p:cNvPr>
          <p:cNvSpPr txBox="1"/>
          <p:nvPr/>
        </p:nvSpPr>
        <p:spPr>
          <a:xfrm>
            <a:off x="300446" y="248194"/>
            <a:ext cx="11586754" cy="566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57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“…</a:t>
            </a:r>
            <a:r>
              <a:rPr lang="en-GB" sz="57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turned to God </a:t>
            </a:r>
            <a:r>
              <a:rPr lang="en-GB" sz="57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from idols to serve the living and true God, and to </a:t>
            </a:r>
            <a:r>
              <a:rPr lang="en-GB" sz="57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wait</a:t>
            </a:r>
            <a:r>
              <a:rPr lang="en-GB" sz="57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for his </a:t>
            </a:r>
            <a:r>
              <a:rPr lang="en-GB" sz="57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Son</a:t>
            </a:r>
            <a:r>
              <a:rPr lang="en-GB" sz="57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from heaven, whom he </a:t>
            </a:r>
            <a:r>
              <a:rPr lang="en-GB" sz="57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raised</a:t>
            </a:r>
            <a:r>
              <a:rPr lang="en-GB" sz="57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dead, </a:t>
            </a:r>
            <a:r>
              <a:rPr lang="en-GB" sz="57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en-GB" sz="57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who delivers us from the </a:t>
            </a:r>
            <a:r>
              <a:rPr lang="en-GB" sz="57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wrath to come</a:t>
            </a:r>
            <a:r>
              <a:rPr lang="en-GB" sz="57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(1 Thessalonians 1:9-10, ESV)</a:t>
            </a:r>
            <a:endParaRPr lang="en-GB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03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277E7-51E5-A050-8FD8-0A9CFE72A7FF}"/>
              </a:ext>
            </a:extLst>
          </p:cNvPr>
          <p:cNvSpPr txBox="1"/>
          <p:nvPr/>
        </p:nvSpPr>
        <p:spPr>
          <a:xfrm>
            <a:off x="201706" y="248194"/>
            <a:ext cx="11806518" cy="6528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God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without wrath 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brought man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without sin 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into a kingdom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without judgment 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 ministrations of a Christ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without a cross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(H Richard Niebuhr, The Kingdom of God in America, 1938)</a:t>
            </a: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455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2279C-2C7A-E0BF-6323-7038A9FA272B}"/>
              </a:ext>
            </a:extLst>
          </p:cNvPr>
          <p:cNvSpPr txBox="1"/>
          <p:nvPr/>
        </p:nvSpPr>
        <p:spPr>
          <a:xfrm>
            <a:off x="300445" y="248194"/>
            <a:ext cx="11586753" cy="574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6600" i="1" kern="100" dirty="0">
                <a:solidFill>
                  <a:srgbClr val="FF0000"/>
                </a:solidFill>
                <a:latin typeface="Trade Gothic Next Heavy" panose="020B0903040303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GB" sz="16600" i="1" kern="100" dirty="0">
                <a:solidFill>
                  <a:srgbClr val="FF0000"/>
                </a:solidFill>
                <a:effectLst/>
                <a:latin typeface="Trade Gothic Next Heavy" panose="020B0903040303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Jesus saves</a:t>
            </a:r>
            <a:endParaRPr lang="en-GB" sz="11500" kern="100" dirty="0">
              <a:solidFill>
                <a:srgbClr val="FF0000"/>
              </a:solidFill>
              <a:effectLst/>
              <a:latin typeface="Trade Gothic Next Heavy" panose="020B0903040303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52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AE402-FB1B-68C2-0065-5C4E401B8CB4}"/>
              </a:ext>
            </a:extLst>
          </p:cNvPr>
          <p:cNvSpPr txBox="1"/>
          <p:nvPr/>
        </p:nvSpPr>
        <p:spPr>
          <a:xfrm>
            <a:off x="300446" y="248193"/>
            <a:ext cx="11707778" cy="5851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7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“If we </a:t>
            </a:r>
            <a:r>
              <a:rPr lang="en-GB" sz="72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confess</a:t>
            </a:r>
            <a:r>
              <a:rPr lang="en-GB" sz="7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our </a:t>
            </a:r>
            <a:r>
              <a:rPr lang="en-GB" sz="72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sins</a:t>
            </a:r>
            <a:r>
              <a:rPr lang="en-GB" sz="7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he is </a:t>
            </a:r>
            <a:r>
              <a:rPr lang="en-GB" sz="72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faithful</a:t>
            </a:r>
            <a:r>
              <a:rPr lang="en-GB" sz="7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72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just</a:t>
            </a:r>
            <a:r>
              <a:rPr lang="en-GB" sz="7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GB" sz="72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forgive</a:t>
            </a:r>
            <a:r>
              <a:rPr lang="en-GB" sz="7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us our </a:t>
            </a:r>
            <a:r>
              <a:rPr lang="en-GB" sz="72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sins</a:t>
            </a:r>
            <a:r>
              <a:rPr lang="en-GB" sz="7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to </a:t>
            </a:r>
            <a:r>
              <a:rPr lang="en-GB" sz="72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cleanse</a:t>
            </a:r>
            <a:r>
              <a:rPr lang="en-GB" sz="7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us from all </a:t>
            </a:r>
            <a:r>
              <a:rPr lang="en-GB" sz="72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unrighteousness</a:t>
            </a:r>
            <a:r>
              <a:rPr lang="en-GB" sz="7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3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John 1:9, ESV)</a:t>
            </a:r>
            <a:endParaRPr lang="en-GB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68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wo people swimming in a cave&#10;&#10;Description automatically generated">
            <a:extLst>
              <a:ext uri="{FF2B5EF4-FFF2-40B4-BE49-F238E27FC236}">
                <a16:creationId xmlns:a16="http://schemas.microsoft.com/office/drawing/2014/main" id="{372C6C48-A1D1-A33D-F589-A3F4599C02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56992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397418-DC96-F7B4-611C-50BF4875189A}"/>
              </a:ext>
            </a:extLst>
          </p:cNvPr>
          <p:cNvSpPr txBox="1"/>
          <p:nvPr/>
        </p:nvSpPr>
        <p:spPr>
          <a:xfrm>
            <a:off x="300446" y="418012"/>
            <a:ext cx="11586754" cy="641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“…I will give her vineyards and make the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Valley of </a:t>
            </a:r>
            <a:r>
              <a:rPr lang="en-GB" sz="8000" kern="100" dirty="0" err="1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Achor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door of hope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(Hosea 2:15, ESV)</a:t>
            </a:r>
            <a:endParaRPr lang="en-GB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447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E674EF7-823F-D949-7473-A6F3B3CE7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19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19ACF8-352A-8634-9C56-3057F053E363}"/>
              </a:ext>
            </a:extLst>
          </p:cNvPr>
          <p:cNvSpPr txBox="1"/>
          <p:nvPr/>
        </p:nvSpPr>
        <p:spPr>
          <a:xfrm>
            <a:off x="352697" y="274320"/>
            <a:ext cx="11652069" cy="5784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9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“…the </a:t>
            </a:r>
            <a:r>
              <a:rPr lang="en-GB" sz="9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hearts</a:t>
            </a:r>
            <a:r>
              <a:rPr lang="en-GB" sz="9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people </a:t>
            </a:r>
            <a:r>
              <a:rPr lang="en-GB" sz="9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melted</a:t>
            </a:r>
            <a:r>
              <a:rPr lang="en-GB" sz="9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became as </a:t>
            </a:r>
            <a:r>
              <a:rPr lang="en-GB" sz="9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en-GB" sz="9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(Joshua 7:5, ESV)</a:t>
            </a: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119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18AAC-D038-5442-79B9-FE04DDF4AF1F}"/>
              </a:ext>
            </a:extLst>
          </p:cNvPr>
          <p:cNvSpPr txBox="1"/>
          <p:nvPr/>
        </p:nvSpPr>
        <p:spPr>
          <a:xfrm>
            <a:off x="300446" y="248194"/>
            <a:ext cx="1158675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E1E8C-31A2-7E5C-947F-B207907A387F}"/>
              </a:ext>
            </a:extLst>
          </p:cNvPr>
          <p:cNvSpPr txBox="1"/>
          <p:nvPr/>
        </p:nvSpPr>
        <p:spPr>
          <a:xfrm>
            <a:off x="195943" y="248194"/>
            <a:ext cx="11795760" cy="6917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2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“My little children, I am writing these things to you so that </a:t>
            </a:r>
            <a:r>
              <a:rPr lang="en-GB" sz="42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 may not sin</a:t>
            </a:r>
            <a:r>
              <a:rPr lang="en-GB" sz="42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But if anyone </a:t>
            </a:r>
            <a:r>
              <a:rPr lang="en-GB" sz="42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does sin</a:t>
            </a:r>
            <a:r>
              <a:rPr lang="en-GB" sz="42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we have an </a:t>
            </a:r>
            <a:r>
              <a:rPr lang="en-GB" sz="42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advocate</a:t>
            </a:r>
            <a:r>
              <a:rPr lang="en-GB" sz="42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with the </a:t>
            </a:r>
            <a:r>
              <a:rPr lang="en-GB" sz="42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Father</a:t>
            </a:r>
            <a:r>
              <a:rPr lang="en-GB" sz="42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42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en-GB" sz="42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Christ the righteous. He is the </a:t>
            </a:r>
            <a:r>
              <a:rPr lang="en-GB" sz="42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propitiation</a:t>
            </a:r>
            <a:r>
              <a:rPr lang="en-GB" sz="42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for our sins, and </a:t>
            </a:r>
            <a:r>
              <a:rPr lang="en-GB" sz="42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not for ours only </a:t>
            </a:r>
            <a:r>
              <a:rPr lang="en-GB" sz="42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but also for the sins of the </a:t>
            </a:r>
            <a:r>
              <a:rPr lang="en-GB" sz="42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whole world</a:t>
            </a:r>
            <a:r>
              <a:rPr lang="en-GB" sz="42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And by this we know that we have come to know him, if we </a:t>
            </a:r>
            <a:r>
              <a:rPr lang="en-GB" sz="42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keep</a:t>
            </a:r>
            <a:r>
              <a:rPr lang="en-GB" sz="42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his </a:t>
            </a:r>
            <a:r>
              <a:rPr lang="en-GB" sz="425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commandments</a:t>
            </a:r>
            <a:r>
              <a:rPr lang="en-GB" sz="425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(1 John 2:1-3, ESV)</a:t>
            </a: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9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8E481E-F386-788D-5D4E-83F5D08FC770}"/>
              </a:ext>
            </a:extLst>
          </p:cNvPr>
          <p:cNvSpPr txBox="1"/>
          <p:nvPr/>
        </p:nvSpPr>
        <p:spPr>
          <a:xfrm>
            <a:off x="295834" y="242047"/>
            <a:ext cx="11618259" cy="659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“…the Canaanites and all the inhabitants of the land will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hear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it and will surround us and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cut off our name 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from the earth.”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(Joshua 7:9, ESV)</a:t>
            </a:r>
            <a:endParaRPr lang="en-GB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6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97CC82-4D09-D0DE-643C-B55E4F93135C}"/>
              </a:ext>
            </a:extLst>
          </p:cNvPr>
          <p:cNvSpPr txBox="1"/>
          <p:nvPr/>
        </p:nvSpPr>
        <p:spPr>
          <a:xfrm>
            <a:off x="376518" y="201706"/>
            <a:ext cx="11389658" cy="4514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2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“Get up!”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(Joshua 7:10, ESV)</a:t>
            </a:r>
            <a:endParaRPr lang="en-GB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0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A2E234-58A7-141F-8298-DB80BEBEB0C7}"/>
              </a:ext>
            </a:extLst>
          </p:cNvPr>
          <p:cNvSpPr txBox="1"/>
          <p:nvPr/>
        </p:nvSpPr>
        <p:spPr>
          <a:xfrm>
            <a:off x="274319" y="313509"/>
            <a:ext cx="11573691" cy="6351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“…the city and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that is within it shall be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devoted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the Lord for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destruction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(Joshua 6:17, ESV)</a:t>
            </a:r>
            <a:endParaRPr lang="en-GB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93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13744</TotalTime>
  <Words>1560</Words>
  <Application>Microsoft Office PowerPoint</Application>
  <PresentationFormat>Widescreen</PresentationFormat>
  <Paragraphs>79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Aptos</vt:lpstr>
      <vt:lpstr>Aptos Display</vt:lpstr>
      <vt:lpstr>Arial</vt:lpstr>
      <vt:lpstr>Calibri</vt:lpstr>
      <vt:lpstr>Sabon Next LT</vt:lpstr>
      <vt:lpstr>Trade Gothic Next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Williamson</dc:creator>
  <cp:lastModifiedBy>Robert Bishop</cp:lastModifiedBy>
  <cp:revision>4</cp:revision>
  <dcterms:created xsi:type="dcterms:W3CDTF">2024-04-22T18:05:40Z</dcterms:created>
  <dcterms:modified xsi:type="dcterms:W3CDTF">2024-05-20T10:46:17Z</dcterms:modified>
</cp:coreProperties>
</file>