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63" r:id="rId4"/>
    <p:sldId id="266" r:id="rId5"/>
    <p:sldId id="265" r:id="rId6"/>
    <p:sldId id="267" r:id="rId7"/>
    <p:sldId id="268" r:id="rId8"/>
    <p:sldId id="269" r:id="rId9"/>
    <p:sldId id="270" r:id="rId10"/>
    <p:sldId id="271" r:id="rId11"/>
    <p:sldId id="273" r:id="rId12"/>
    <p:sldId id="272" r:id="rId13"/>
    <p:sldId id="276" r:id="rId14"/>
    <p:sldId id="275" r:id="rId15"/>
    <p:sldId id="277"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7/14/2024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7/14/2024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7/14/2024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biblegateway.com/passage/?search=2+Thessalonians+2:13-17&amp;version=NIV#fen-NIV-29677b" TargetMode="External"/><Relationship Id="rId4" Type="http://schemas.openxmlformats.org/officeDocument/2006/relationships/hyperlink" Target="https://www.biblegateway.com/passage/?search=2+Thessalonians+2:13-17&amp;version=NIV#fen-NIV-29675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biblegateway.com/passage/?search=Galatians%204:4-7&amp;version=NIV#fen-NIV-29138b" TargetMode="External"/><Relationship Id="rId4" Type="http://schemas.openxmlformats.org/officeDocument/2006/relationships/hyperlink" Target="https://www.biblegateway.com/passage/?search=Galatians%204:4-7&amp;version=NIV#fen-NIV-29137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6C26C0AB-632B-4701-A5A6-052B75B7F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xmlns="" id="{122A2853-A55A-47F7-902F-6DE7185D8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6008" y="246887"/>
            <a:ext cx="731469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xmlns="" id="{4A0A3D00-134B-401B-BED1-39F1B734C95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33843" y="4005950"/>
            <a:ext cx="531902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37" name="Rectangle 1036">
            <a:extLst>
              <a:ext uri="{FF2B5EF4-FFF2-40B4-BE49-F238E27FC236}">
                <a16:creationId xmlns:a16="http://schemas.microsoft.com/office/drawing/2014/main" xmlns="" id="{F4F11129-8A77-4850-9BAB-FDA0CF4F3B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933BF66C-66C2-C3BA-5619-5E20AE42CA77}"/>
              </a:ext>
            </a:extLst>
          </p:cNvPr>
          <p:cNvSpPr>
            <a:spLocks noGrp="1"/>
          </p:cNvSpPr>
          <p:nvPr>
            <p:ph type="ctrTitle"/>
          </p:nvPr>
        </p:nvSpPr>
        <p:spPr>
          <a:xfrm>
            <a:off x="5283553" y="893398"/>
            <a:ext cx="6019601" cy="3187208"/>
          </a:xfrm>
        </p:spPr>
        <p:txBody>
          <a:bodyPr>
            <a:normAutofit/>
          </a:bodyPr>
          <a:lstStyle/>
          <a:p>
            <a:r>
              <a:rPr lang="en-GB" sz="4800" dirty="0">
                <a:highlight>
                  <a:srgbClr val="000000"/>
                </a:highlight>
              </a:rPr>
              <a:t>The </a:t>
            </a:r>
            <a:r>
              <a:rPr lang="en-GB" sz="4800" dirty="0" err="1">
                <a:highlight>
                  <a:srgbClr val="000000"/>
                </a:highlight>
              </a:rPr>
              <a:t>HELmet</a:t>
            </a:r>
            <a:r>
              <a:rPr lang="en-GB" sz="4800" dirty="0">
                <a:highlight>
                  <a:srgbClr val="000000"/>
                </a:highlight>
              </a:rPr>
              <a:t> of Salvation</a:t>
            </a:r>
            <a:br>
              <a:rPr lang="en-GB" sz="4800" dirty="0">
                <a:highlight>
                  <a:srgbClr val="000000"/>
                </a:highlight>
              </a:rPr>
            </a:br>
            <a:r>
              <a:rPr lang="en-GB" sz="4800" dirty="0">
                <a:highlight>
                  <a:srgbClr val="000000"/>
                </a:highlight>
              </a:rPr>
              <a:t/>
            </a:r>
            <a:br>
              <a:rPr lang="en-GB" sz="4800" dirty="0">
                <a:highlight>
                  <a:srgbClr val="000000"/>
                </a:highlight>
              </a:rPr>
            </a:br>
            <a:r>
              <a:rPr lang="en-GB" sz="4800" dirty="0"/>
              <a:t> </a:t>
            </a:r>
          </a:p>
        </p:txBody>
      </p:sp>
      <p:sp>
        <p:nvSpPr>
          <p:cNvPr id="3" name="Subtitle 2">
            <a:extLst>
              <a:ext uri="{FF2B5EF4-FFF2-40B4-BE49-F238E27FC236}">
                <a16:creationId xmlns:a16="http://schemas.microsoft.com/office/drawing/2014/main" xmlns="" id="{0747E72D-1FA5-595E-3EFD-6B3B147025CD}"/>
              </a:ext>
            </a:extLst>
          </p:cNvPr>
          <p:cNvSpPr>
            <a:spLocks noGrp="1"/>
          </p:cNvSpPr>
          <p:nvPr>
            <p:ph type="subTitle" idx="1"/>
          </p:nvPr>
        </p:nvSpPr>
        <p:spPr>
          <a:xfrm>
            <a:off x="5313933" y="4141784"/>
            <a:ext cx="5958841" cy="1388165"/>
          </a:xfrm>
        </p:spPr>
        <p:txBody>
          <a:bodyPr>
            <a:normAutofit/>
          </a:bodyPr>
          <a:lstStyle/>
          <a:p>
            <a:r>
              <a:rPr lang="en-GB" sz="3600" dirty="0">
                <a:highlight>
                  <a:srgbClr val="000000"/>
                </a:highlight>
              </a:rPr>
              <a:t>Ephesians 6 v 17</a:t>
            </a:r>
          </a:p>
        </p:txBody>
      </p:sp>
      <p:pic>
        <p:nvPicPr>
          <p:cNvPr id="1026" name="Picture 2" descr="Mens Roman Helmet">
            <a:extLst>
              <a:ext uri="{FF2B5EF4-FFF2-40B4-BE49-F238E27FC236}">
                <a16:creationId xmlns:a16="http://schemas.microsoft.com/office/drawing/2014/main" xmlns="" id="{8D2FAA5D-74A7-B85C-AE98-3695001858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2065" y="1188428"/>
            <a:ext cx="3135414" cy="447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122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1133964" y="2198615"/>
            <a:ext cx="8640201"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pic>
        <p:nvPicPr>
          <p:cNvPr id="3" name="Picture 2" descr="Mens Roman Helmet">
            <a:extLst>
              <a:ext uri="{FF2B5EF4-FFF2-40B4-BE49-F238E27FC236}">
                <a16:creationId xmlns:a16="http://schemas.microsoft.com/office/drawing/2014/main" xmlns="" id="{487E3071-480A-7B58-6D1D-A91ECC68F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99780" y="5534160"/>
            <a:ext cx="756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ter nine years of research, Numenta finally has apps that mimic the ...">
            <a:extLst>
              <a:ext uri="{FF2B5EF4-FFF2-40B4-BE49-F238E27FC236}">
                <a16:creationId xmlns:a16="http://schemas.microsoft.com/office/drawing/2014/main" xmlns="" id="{BBDD0C17-A533-D7CF-1072-C5DF394B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97" y="259126"/>
            <a:ext cx="1002750" cy="108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8A49B0E-F0F1-EECA-16FF-7BB50E804742}"/>
              </a:ext>
            </a:extLst>
          </p:cNvPr>
          <p:cNvSpPr txBox="1"/>
          <p:nvPr/>
        </p:nvSpPr>
        <p:spPr>
          <a:xfrm>
            <a:off x="2259512" y="573244"/>
            <a:ext cx="7840766" cy="954107"/>
          </a:xfrm>
          <a:prstGeom prst="rect">
            <a:avLst/>
          </a:prstGeom>
          <a:noFill/>
        </p:spPr>
        <p:txBody>
          <a:bodyPr wrap="square" rtlCol="0">
            <a:spAutoFit/>
          </a:bodyPr>
          <a:lstStyle/>
          <a:p>
            <a:pPr>
              <a:spcAft>
                <a:spcPts val="1500"/>
              </a:spcAft>
            </a:pPr>
            <a:r>
              <a:rPr lang="en-GB" sz="2800" b="1" dirty="0">
                <a:solidFill>
                  <a:srgbClr val="081C2A"/>
                </a:solidFill>
                <a:latin typeface="Arial" panose="020B0604020202020204" pitchFamily="34" charset="0"/>
                <a:ea typeface="Times New Roman" panose="02020603050405020304" pitchFamily="18" charset="0"/>
                <a:cs typeface="Arial" panose="020B0604020202020204" pitchFamily="34" charset="0"/>
              </a:rPr>
              <a:t>What am I doing? – Never tire of doing what is right  </a:t>
            </a:r>
            <a:r>
              <a:rPr lang="en-GB" sz="2800" dirty="0">
                <a:solidFill>
                  <a:srgbClr val="081C2A"/>
                </a:solidFill>
                <a:latin typeface="Arial" panose="020B0604020202020204" pitchFamily="34" charset="0"/>
                <a:ea typeface="Times New Roman" panose="02020603050405020304" pitchFamily="18" charset="0"/>
                <a:cs typeface="Arial" panose="020B0604020202020204" pitchFamily="34" charset="0"/>
              </a:rPr>
              <a:t>2 </a:t>
            </a:r>
            <a:r>
              <a:rPr lang="en-GB" sz="2800" dirty="0" err="1">
                <a:solidFill>
                  <a:srgbClr val="081C2A"/>
                </a:solidFill>
                <a:latin typeface="Arial" panose="020B0604020202020204" pitchFamily="34" charset="0"/>
                <a:ea typeface="Times New Roman" panose="02020603050405020304" pitchFamily="18" charset="0"/>
                <a:cs typeface="Arial" panose="020B0604020202020204" pitchFamily="34" charset="0"/>
              </a:rPr>
              <a:t>Thess</a:t>
            </a:r>
            <a:r>
              <a:rPr lang="en-GB" sz="2800" dirty="0">
                <a:solidFill>
                  <a:srgbClr val="081C2A"/>
                </a:solidFill>
                <a:latin typeface="Arial" panose="020B0604020202020204" pitchFamily="34" charset="0"/>
                <a:ea typeface="Times New Roman" panose="02020603050405020304" pitchFamily="18" charset="0"/>
                <a:cs typeface="Arial" panose="020B0604020202020204" pitchFamily="34" charset="0"/>
              </a:rPr>
              <a:t> 3 v 13</a:t>
            </a:r>
            <a:endParaRPr lang="en-GB" sz="2800" b="1" dirty="0">
              <a:solidFill>
                <a:srgbClr val="081C2A"/>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xmlns="" id="{5C3FB931-CE08-C04C-3DCF-1A206384B035}"/>
              </a:ext>
            </a:extLst>
          </p:cNvPr>
          <p:cNvSpPr txBox="1"/>
          <p:nvPr/>
        </p:nvSpPr>
        <p:spPr>
          <a:xfrm>
            <a:off x="741972" y="1645053"/>
            <a:ext cx="9846527" cy="4868962"/>
          </a:xfrm>
          <a:prstGeom prst="rect">
            <a:avLst/>
          </a:prstGeom>
          <a:noFill/>
        </p:spPr>
        <p:txBody>
          <a:bodyPr wrap="square" rtlCol="0">
            <a:spAutoFit/>
          </a:bodyPr>
          <a:lstStyle/>
          <a:p>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Is 59 v 17 The Lord looked and was displeased that there was no justice  - he saw there was no one to intervene, so his own arm worked salvation for him and his own righteousness sustained him – he put on righteousness as his breastplate and the helmet of salvation on his head</a:t>
            </a:r>
            <a:r>
              <a:rPr lang="en-GB" sz="2400" dirty="0">
                <a:solidFill>
                  <a:schemeClr val="bg1"/>
                </a:solidFill>
                <a:latin typeface="Arial" panose="020B0604020202020204" pitchFamily="34" charset="0"/>
                <a:ea typeface="Calibri" panose="020F0502020204030204" pitchFamily="34" charset="0"/>
                <a:cs typeface="Arial" panose="020B0604020202020204" pitchFamily="34" charset="0"/>
              </a:rPr>
              <a:t>.</a:t>
            </a:r>
          </a:p>
          <a:p>
            <a:endParaRPr lang="en-GB" sz="2400" dirty="0">
              <a:solidFill>
                <a:schemeClr val="bg1"/>
              </a:solidFill>
              <a:latin typeface="Arial" panose="020B0604020202020204" pitchFamily="34" charset="0"/>
              <a:cs typeface="Arial" panose="020B0604020202020204" pitchFamily="34" charset="0"/>
            </a:endParaRPr>
          </a:p>
          <a:p>
            <a:pPr>
              <a:lnSpc>
                <a:spcPct val="107000"/>
              </a:lnSpc>
              <a:spcAft>
                <a:spcPts val="800"/>
              </a:spcAft>
            </a:pPr>
            <a:r>
              <a:rPr lang="en-GB" sz="2400" dirty="0">
                <a:solidFill>
                  <a:schemeClr val="bg1"/>
                </a:solidFill>
                <a:latin typeface="Arial" panose="020B0604020202020204" pitchFamily="34" charset="0"/>
                <a:cs typeface="Arial" panose="020B0604020202020204" pitchFamily="34" charset="0"/>
              </a:rPr>
              <a:t>Is 51 v 5 </a:t>
            </a:r>
            <a:r>
              <a:rPr lang="en-GB" sz="2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My righteousness draws near speedily, my salvation is on the way and my arm will bring justice to the nations</a:t>
            </a:r>
          </a:p>
          <a:p>
            <a:pPr>
              <a:lnSpc>
                <a:spcPct val="107000"/>
              </a:lnSpc>
              <a:spcAft>
                <a:spcPts val="800"/>
              </a:spcAft>
            </a:pPr>
            <a:r>
              <a:rPr lang="en-GB" sz="2400" kern="100" dirty="0">
                <a:solidFill>
                  <a:schemeClr val="bg1"/>
                </a:solidFill>
                <a:latin typeface="Arial" panose="020B0604020202020204" pitchFamily="34" charset="0"/>
                <a:ea typeface="Calibri" panose="020F0502020204030204" pitchFamily="34" charset="0"/>
                <a:cs typeface="Arial" panose="020B0604020202020204" pitchFamily="34" charset="0"/>
              </a:rPr>
              <a:t>Is 51 v</a:t>
            </a:r>
            <a:r>
              <a:rPr lang="en-GB" sz="2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6 My salvation will last for ever, my righteousness will never fail</a:t>
            </a:r>
          </a:p>
          <a:p>
            <a:pPr>
              <a:lnSpc>
                <a:spcPct val="107000"/>
              </a:lnSpc>
              <a:spcAft>
                <a:spcPts val="800"/>
              </a:spcAft>
            </a:pPr>
            <a:r>
              <a:rPr lang="en-GB" sz="2400" kern="100" dirty="0">
                <a:solidFill>
                  <a:schemeClr val="bg1"/>
                </a:solidFill>
                <a:latin typeface="Arial" panose="020B0604020202020204" pitchFamily="34" charset="0"/>
                <a:ea typeface="Calibri" panose="020F0502020204030204" pitchFamily="34" charset="0"/>
                <a:cs typeface="Arial" panose="020B0604020202020204" pitchFamily="34" charset="0"/>
              </a:rPr>
              <a:t>Is 51 v8 </a:t>
            </a:r>
            <a:r>
              <a:rPr lang="en-GB" sz="2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My righteousness will last for ever, my salvation through all generations</a:t>
            </a:r>
          </a:p>
          <a:p>
            <a:endParaRPr lang="en-GB" dirty="0"/>
          </a:p>
        </p:txBody>
      </p:sp>
    </p:spTree>
    <p:extLst>
      <p:ext uri="{BB962C8B-B14F-4D97-AF65-F5344CB8AC3E}">
        <p14:creationId xmlns:p14="http://schemas.microsoft.com/office/powerpoint/2010/main" val="377981994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1133964" y="2198615"/>
            <a:ext cx="8640201"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pic>
        <p:nvPicPr>
          <p:cNvPr id="3" name="Picture 2" descr="Mens Roman Helmet">
            <a:extLst>
              <a:ext uri="{FF2B5EF4-FFF2-40B4-BE49-F238E27FC236}">
                <a16:creationId xmlns:a16="http://schemas.microsoft.com/office/drawing/2014/main" xmlns="" id="{487E3071-480A-7B58-6D1D-A91ECC68F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99780" y="5534160"/>
            <a:ext cx="756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ter nine years of research, Numenta finally has apps that mimic the ...">
            <a:extLst>
              <a:ext uri="{FF2B5EF4-FFF2-40B4-BE49-F238E27FC236}">
                <a16:creationId xmlns:a16="http://schemas.microsoft.com/office/drawing/2014/main" xmlns="" id="{BBDD0C17-A533-D7CF-1072-C5DF394B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97" y="259126"/>
            <a:ext cx="1002750" cy="108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8A49B0E-F0F1-EECA-16FF-7BB50E804742}"/>
              </a:ext>
            </a:extLst>
          </p:cNvPr>
          <p:cNvSpPr txBox="1"/>
          <p:nvPr/>
        </p:nvSpPr>
        <p:spPr>
          <a:xfrm>
            <a:off x="2259512" y="573244"/>
            <a:ext cx="7840766" cy="954107"/>
          </a:xfrm>
          <a:prstGeom prst="rect">
            <a:avLst/>
          </a:prstGeom>
          <a:noFill/>
        </p:spPr>
        <p:txBody>
          <a:bodyPr wrap="square" rtlCol="0">
            <a:spAutoFit/>
          </a:bodyPr>
          <a:lstStyle/>
          <a:p>
            <a:pPr>
              <a:spcAft>
                <a:spcPts val="1500"/>
              </a:spcAft>
            </a:pPr>
            <a:r>
              <a:rPr lang="en-GB" sz="2800" b="1" dirty="0">
                <a:solidFill>
                  <a:srgbClr val="081C2A"/>
                </a:solidFill>
                <a:latin typeface="Arial" panose="020B0604020202020204" pitchFamily="34" charset="0"/>
                <a:ea typeface="Times New Roman" panose="02020603050405020304" pitchFamily="18" charset="0"/>
                <a:cs typeface="Arial" panose="020B0604020202020204" pitchFamily="34" charset="0"/>
              </a:rPr>
              <a:t>What am I doing? “ Never tire of doing what is right</a:t>
            </a:r>
          </a:p>
        </p:txBody>
      </p:sp>
      <p:sp>
        <p:nvSpPr>
          <p:cNvPr id="4" name="TextBox 3">
            <a:extLst>
              <a:ext uri="{FF2B5EF4-FFF2-40B4-BE49-F238E27FC236}">
                <a16:creationId xmlns:a16="http://schemas.microsoft.com/office/drawing/2014/main" xmlns="" id="{5C3FB931-CE08-C04C-3DCF-1A206384B035}"/>
              </a:ext>
            </a:extLst>
          </p:cNvPr>
          <p:cNvSpPr txBox="1"/>
          <p:nvPr/>
        </p:nvSpPr>
        <p:spPr>
          <a:xfrm>
            <a:off x="741972" y="1645053"/>
            <a:ext cx="9846527" cy="3785652"/>
          </a:xfrm>
          <a:prstGeom prst="rect">
            <a:avLst/>
          </a:prstGeom>
          <a:noFill/>
        </p:spPr>
        <p:txBody>
          <a:bodyPr wrap="square" rtlCol="0">
            <a:spAutoFit/>
          </a:bodyPr>
          <a:lstStyle/>
          <a:p>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24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24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Thess</a:t>
            </a:r>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1 v 11 and 12</a:t>
            </a:r>
          </a:p>
          <a:p>
            <a:endParaRPr lang="en-GB" sz="2400"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sz="2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With this in mind, we constantly pray for you, that our God may make you worthy of his calling, and that by his power he may bring to fruition your every desire for goodness and your every deed prompted by faith. </a:t>
            </a:r>
            <a:r>
              <a:rPr lang="en-GB" sz="2400" b="1" kern="1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12 </a:t>
            </a:r>
            <a:r>
              <a:rPr lang="en-GB" sz="2400" kern="100" dirty="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We pray this so that the name of our Lord Jesus may be glorified in you, and you in him</a:t>
            </a:r>
            <a:r>
              <a:rPr lang="en-GB" sz="2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according to the grace of our God and the Lord Jesus Christ.</a:t>
            </a:r>
          </a:p>
          <a:p>
            <a:endParaRPr lang="en-GB" sz="2400" kern="100" dirty="0">
              <a:solidFill>
                <a:srgbClr val="00000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45647180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1133964" y="2198615"/>
            <a:ext cx="8640201"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pic>
        <p:nvPicPr>
          <p:cNvPr id="3" name="Picture 2" descr="Mens Roman Helmet">
            <a:extLst>
              <a:ext uri="{FF2B5EF4-FFF2-40B4-BE49-F238E27FC236}">
                <a16:creationId xmlns:a16="http://schemas.microsoft.com/office/drawing/2014/main" xmlns="" id="{487E3071-480A-7B58-6D1D-A91ECC68F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99780" y="5534160"/>
            <a:ext cx="756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ter nine years of research, Numenta finally has apps that mimic the ...">
            <a:extLst>
              <a:ext uri="{FF2B5EF4-FFF2-40B4-BE49-F238E27FC236}">
                <a16:creationId xmlns:a16="http://schemas.microsoft.com/office/drawing/2014/main" xmlns="" id="{BBDD0C17-A533-D7CF-1072-C5DF394B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97" y="259126"/>
            <a:ext cx="1002750" cy="108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8A49B0E-F0F1-EECA-16FF-7BB50E804742}"/>
              </a:ext>
            </a:extLst>
          </p:cNvPr>
          <p:cNvSpPr txBox="1"/>
          <p:nvPr/>
        </p:nvSpPr>
        <p:spPr>
          <a:xfrm>
            <a:off x="2259512" y="573244"/>
            <a:ext cx="7840766" cy="954107"/>
          </a:xfrm>
          <a:prstGeom prst="rect">
            <a:avLst/>
          </a:prstGeom>
          <a:noFill/>
        </p:spPr>
        <p:txBody>
          <a:bodyPr wrap="square" rtlCol="0">
            <a:spAutoFit/>
          </a:bodyPr>
          <a:lstStyle/>
          <a:p>
            <a:pPr>
              <a:spcAft>
                <a:spcPts val="1500"/>
              </a:spcAft>
            </a:pPr>
            <a:r>
              <a:rPr lang="en-GB" sz="2800" b="1" dirty="0">
                <a:solidFill>
                  <a:srgbClr val="081C2A"/>
                </a:solidFill>
                <a:latin typeface="Arial" panose="020B0604020202020204" pitchFamily="34" charset="0"/>
                <a:ea typeface="Times New Roman" panose="02020603050405020304" pitchFamily="18" charset="0"/>
                <a:cs typeface="Arial" panose="020B0604020202020204" pitchFamily="34" charset="0"/>
              </a:rPr>
              <a:t>What am I doing? “ Never tire of doing what is right</a:t>
            </a:r>
          </a:p>
        </p:txBody>
      </p:sp>
      <p:sp>
        <p:nvSpPr>
          <p:cNvPr id="4" name="TextBox 3">
            <a:extLst>
              <a:ext uri="{FF2B5EF4-FFF2-40B4-BE49-F238E27FC236}">
                <a16:creationId xmlns:a16="http://schemas.microsoft.com/office/drawing/2014/main" xmlns="" id="{5C3FB931-CE08-C04C-3DCF-1A206384B035}"/>
              </a:ext>
            </a:extLst>
          </p:cNvPr>
          <p:cNvSpPr txBox="1"/>
          <p:nvPr/>
        </p:nvSpPr>
        <p:spPr>
          <a:xfrm>
            <a:off x="741972" y="1674318"/>
            <a:ext cx="9846527" cy="738664"/>
          </a:xfrm>
          <a:prstGeom prst="rect">
            <a:avLst/>
          </a:prstGeom>
          <a:noFill/>
        </p:spPr>
        <p:txBody>
          <a:bodyPr wrap="square" rtlCol="0">
            <a:spAutoFit/>
          </a:bodyPr>
          <a:lstStyle/>
          <a:p>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GB" sz="2400" kern="100" dirty="0">
              <a:solidFill>
                <a:srgbClr val="000000"/>
              </a:solidFill>
              <a:latin typeface="Arial" panose="020B0604020202020204" pitchFamily="34" charset="0"/>
              <a:cs typeface="Arial" panose="020B0604020202020204" pitchFamily="34" charset="0"/>
            </a:endParaRPr>
          </a:p>
          <a:p>
            <a:endParaRPr lang="en-GB" dirty="0"/>
          </a:p>
        </p:txBody>
      </p:sp>
      <p:sp>
        <p:nvSpPr>
          <p:cNvPr id="6" name="TextBox 5">
            <a:extLst>
              <a:ext uri="{FF2B5EF4-FFF2-40B4-BE49-F238E27FC236}">
                <a16:creationId xmlns:a16="http://schemas.microsoft.com/office/drawing/2014/main" xmlns="" id="{3BB97593-F563-7FE0-BC49-8BEDFABDCF1F}"/>
              </a:ext>
            </a:extLst>
          </p:cNvPr>
          <p:cNvSpPr txBox="1"/>
          <p:nvPr/>
        </p:nvSpPr>
        <p:spPr>
          <a:xfrm>
            <a:off x="1085186" y="2034725"/>
            <a:ext cx="2029968" cy="1384995"/>
          </a:xfrm>
          <a:prstGeom prst="rect">
            <a:avLst/>
          </a:prstGeom>
          <a:noFill/>
        </p:spPr>
        <p:txBody>
          <a:bodyPr wrap="square" rtlCol="0">
            <a:spAutoFit/>
          </a:bodyPr>
          <a:lstStyle/>
          <a:p>
            <a:r>
              <a:rPr lang="en-GB" sz="2800" b="1" dirty="0">
                <a:highlight>
                  <a:srgbClr val="000000"/>
                </a:highlight>
              </a:rPr>
              <a:t>Keep on…. </a:t>
            </a:r>
          </a:p>
          <a:p>
            <a:r>
              <a:rPr lang="en-GB" sz="2800" b="1" dirty="0">
                <a:highlight>
                  <a:srgbClr val="000000"/>
                </a:highlight>
              </a:rPr>
              <a:t>Keeping on</a:t>
            </a:r>
          </a:p>
          <a:p>
            <a:r>
              <a:rPr lang="en-GB" sz="2800" b="1" dirty="0">
                <a:highlight>
                  <a:srgbClr val="000000"/>
                </a:highlight>
              </a:rPr>
              <a:t> going</a:t>
            </a:r>
          </a:p>
        </p:txBody>
      </p:sp>
      <p:sp>
        <p:nvSpPr>
          <p:cNvPr id="7" name="TextBox 6">
            <a:extLst>
              <a:ext uri="{FF2B5EF4-FFF2-40B4-BE49-F238E27FC236}">
                <a16:creationId xmlns:a16="http://schemas.microsoft.com/office/drawing/2014/main" xmlns="" id="{D7746B8C-825C-5327-5502-4FCDE2FC73D5}"/>
              </a:ext>
            </a:extLst>
          </p:cNvPr>
          <p:cNvSpPr txBox="1"/>
          <p:nvPr/>
        </p:nvSpPr>
        <p:spPr>
          <a:xfrm>
            <a:off x="4034239" y="4063123"/>
            <a:ext cx="1361655" cy="523220"/>
          </a:xfrm>
          <a:prstGeom prst="rect">
            <a:avLst/>
          </a:prstGeom>
          <a:noFill/>
        </p:spPr>
        <p:txBody>
          <a:bodyPr wrap="none" rtlCol="0">
            <a:spAutoFit/>
          </a:bodyPr>
          <a:lstStyle/>
          <a:p>
            <a:r>
              <a:rPr lang="en-GB" sz="2800" b="1" dirty="0">
                <a:highlight>
                  <a:srgbClr val="000000"/>
                </a:highlight>
              </a:rPr>
              <a:t>“K B O”</a:t>
            </a:r>
          </a:p>
        </p:txBody>
      </p:sp>
      <p:pic>
        <p:nvPicPr>
          <p:cNvPr id="11" name="Picture 10">
            <a:extLst>
              <a:ext uri="{FF2B5EF4-FFF2-40B4-BE49-F238E27FC236}">
                <a16:creationId xmlns:a16="http://schemas.microsoft.com/office/drawing/2014/main" xmlns="" id="{3B857666-0949-949E-1FBA-D104D02A459E}"/>
              </a:ext>
            </a:extLst>
          </p:cNvPr>
          <p:cNvPicPr>
            <a:picLocks noChangeAspect="1"/>
          </p:cNvPicPr>
          <p:nvPr/>
        </p:nvPicPr>
        <p:blipFill>
          <a:blip r:embed="rId4"/>
          <a:stretch>
            <a:fillRect/>
          </a:stretch>
        </p:blipFill>
        <p:spPr>
          <a:xfrm>
            <a:off x="3625986" y="2087834"/>
            <a:ext cx="2178162" cy="1739989"/>
          </a:xfrm>
          <a:prstGeom prst="rect">
            <a:avLst/>
          </a:prstGeom>
        </p:spPr>
      </p:pic>
      <p:pic>
        <p:nvPicPr>
          <p:cNvPr id="15" name="Picture 14">
            <a:extLst>
              <a:ext uri="{FF2B5EF4-FFF2-40B4-BE49-F238E27FC236}">
                <a16:creationId xmlns:a16="http://schemas.microsoft.com/office/drawing/2014/main" xmlns="" id="{5E4060AF-8DCB-3683-546F-33DB98A3212B}"/>
              </a:ext>
            </a:extLst>
          </p:cNvPr>
          <p:cNvPicPr>
            <a:picLocks noChangeAspect="1"/>
          </p:cNvPicPr>
          <p:nvPr/>
        </p:nvPicPr>
        <p:blipFill>
          <a:blip r:embed="rId5"/>
          <a:stretch>
            <a:fillRect/>
          </a:stretch>
        </p:blipFill>
        <p:spPr>
          <a:xfrm>
            <a:off x="8630671" y="1424949"/>
            <a:ext cx="1301817" cy="1739989"/>
          </a:xfrm>
          <a:prstGeom prst="rect">
            <a:avLst/>
          </a:prstGeom>
        </p:spPr>
      </p:pic>
      <p:sp>
        <p:nvSpPr>
          <p:cNvPr id="16" name="TextBox 15">
            <a:extLst>
              <a:ext uri="{FF2B5EF4-FFF2-40B4-BE49-F238E27FC236}">
                <a16:creationId xmlns:a16="http://schemas.microsoft.com/office/drawing/2014/main" xmlns="" id="{16F364C6-1712-5A28-2667-3F90BDFF9049}"/>
              </a:ext>
            </a:extLst>
          </p:cNvPr>
          <p:cNvSpPr txBox="1"/>
          <p:nvPr/>
        </p:nvSpPr>
        <p:spPr>
          <a:xfrm>
            <a:off x="7923141" y="3355237"/>
            <a:ext cx="2941831" cy="1938992"/>
          </a:xfrm>
          <a:prstGeom prst="rect">
            <a:avLst/>
          </a:prstGeom>
          <a:noFill/>
        </p:spPr>
        <p:txBody>
          <a:bodyPr wrap="none" rtlCol="0">
            <a:spAutoFit/>
          </a:bodyPr>
          <a:lstStyle/>
          <a:p>
            <a:r>
              <a:rPr lang="en-GB" sz="2400" b="1" dirty="0">
                <a:highlight>
                  <a:srgbClr val="000000"/>
                </a:highlight>
              </a:rPr>
              <a:t>As for you brothers , </a:t>
            </a:r>
          </a:p>
          <a:p>
            <a:r>
              <a:rPr lang="en-GB" sz="2400" b="1" dirty="0">
                <a:highlight>
                  <a:srgbClr val="000000"/>
                </a:highlight>
              </a:rPr>
              <a:t>never tire of doing </a:t>
            </a:r>
          </a:p>
          <a:p>
            <a:r>
              <a:rPr lang="en-GB" sz="2400" b="1" dirty="0">
                <a:highlight>
                  <a:srgbClr val="000000"/>
                </a:highlight>
              </a:rPr>
              <a:t>what is right</a:t>
            </a:r>
          </a:p>
          <a:p>
            <a:endParaRPr lang="en-GB" sz="2400" b="1" dirty="0">
              <a:highlight>
                <a:srgbClr val="000000"/>
              </a:highlight>
            </a:endParaRPr>
          </a:p>
          <a:p>
            <a:r>
              <a:rPr lang="en-GB" sz="2400" b="1" dirty="0">
                <a:highlight>
                  <a:srgbClr val="000000"/>
                </a:highlight>
              </a:rPr>
              <a:t>2Thess 3 v 13</a:t>
            </a:r>
          </a:p>
        </p:txBody>
      </p:sp>
      <p:sp>
        <p:nvSpPr>
          <p:cNvPr id="18" name="TextBox 17">
            <a:extLst>
              <a:ext uri="{FF2B5EF4-FFF2-40B4-BE49-F238E27FC236}">
                <a16:creationId xmlns:a16="http://schemas.microsoft.com/office/drawing/2014/main" xmlns="" id="{A0BE62DB-FBB3-637C-5380-666146174F4E}"/>
              </a:ext>
            </a:extLst>
          </p:cNvPr>
          <p:cNvSpPr txBox="1"/>
          <p:nvPr/>
        </p:nvSpPr>
        <p:spPr>
          <a:xfrm>
            <a:off x="914400" y="5797296"/>
            <a:ext cx="8883458" cy="774507"/>
          </a:xfrm>
          <a:prstGeom prst="rect">
            <a:avLst/>
          </a:prstGeom>
          <a:noFill/>
        </p:spPr>
        <p:txBody>
          <a:bodyPr wrap="none" rtlCol="0">
            <a:spAutoFit/>
          </a:bodyPr>
          <a:lstStyle/>
          <a:p>
            <a:pPr>
              <a:lnSpc>
                <a:spcPct val="107000"/>
              </a:lnSpc>
              <a:spcAft>
                <a:spcPts val="800"/>
              </a:spcAft>
            </a:pPr>
            <a:r>
              <a:rPr lang="en-GB" sz="1800" b="1" kern="100"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then your righteousness will go before you and the glory of the Lord will be your rear guard</a:t>
            </a:r>
          </a:p>
          <a:p>
            <a:pPr>
              <a:lnSpc>
                <a:spcPct val="107000"/>
              </a:lnSpc>
              <a:spcAft>
                <a:spcPts val="800"/>
              </a:spcAft>
            </a:pPr>
            <a:r>
              <a:rPr lang="en-GB" b="1" kern="100" dirty="0">
                <a:highlight>
                  <a:srgbClr val="000000"/>
                </a:highlight>
                <a:latin typeface="Calibri" panose="020F0502020204030204" pitchFamily="34" charset="0"/>
                <a:ea typeface="Calibri" panose="020F0502020204030204" pitchFamily="34" charset="0"/>
                <a:cs typeface="Times New Roman" panose="02020603050405020304" pitchFamily="18" charset="0"/>
              </a:rPr>
              <a:t>Isaiah  58 v 6</a:t>
            </a:r>
            <a:endParaRPr lang="en-GB" sz="1800" kern="100"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405233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1133964" y="2198615"/>
            <a:ext cx="8640201"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pic>
        <p:nvPicPr>
          <p:cNvPr id="3" name="Picture 2" descr="Mens Roman Helmet">
            <a:extLst>
              <a:ext uri="{FF2B5EF4-FFF2-40B4-BE49-F238E27FC236}">
                <a16:creationId xmlns:a16="http://schemas.microsoft.com/office/drawing/2014/main" xmlns="" id="{487E3071-480A-7B58-6D1D-A91ECC68F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8693" y="4517262"/>
            <a:ext cx="1411200" cy="201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ter nine years of research, Numenta finally has apps that mimic the ...">
            <a:extLst>
              <a:ext uri="{FF2B5EF4-FFF2-40B4-BE49-F238E27FC236}">
                <a16:creationId xmlns:a16="http://schemas.microsoft.com/office/drawing/2014/main" xmlns="" id="{BBDD0C17-A533-D7CF-1072-C5DF394B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84" y="259126"/>
            <a:ext cx="1871800" cy="201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8A49B0E-F0F1-EECA-16FF-7BB50E804742}"/>
              </a:ext>
            </a:extLst>
          </p:cNvPr>
          <p:cNvSpPr txBox="1"/>
          <p:nvPr/>
        </p:nvSpPr>
        <p:spPr>
          <a:xfrm>
            <a:off x="2541033" y="398421"/>
            <a:ext cx="7352775" cy="5555367"/>
          </a:xfrm>
          <a:prstGeom prst="rect">
            <a:avLst/>
          </a:prstGeom>
          <a:noFill/>
        </p:spPr>
        <p:txBody>
          <a:bodyPr wrap="square" rtlCol="0">
            <a:spAutoFit/>
          </a:bodyPr>
          <a:lstStyle/>
          <a:p>
            <a:pPr>
              <a:spcAft>
                <a:spcPts val="1500"/>
              </a:spcAft>
            </a:pPr>
            <a:r>
              <a:rPr lang="en-GB" sz="44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A Salvation Mindset</a:t>
            </a:r>
          </a:p>
          <a:p>
            <a:pPr>
              <a:spcAft>
                <a:spcPts val="1500"/>
              </a:spcAft>
            </a:pPr>
            <a:endParaRPr lang="en-GB" sz="4400" dirty="0">
              <a:solidFill>
                <a:srgbClr val="081C2A"/>
              </a:solidFill>
              <a:latin typeface="Arial" panose="020B0604020202020204" pitchFamily="34" charset="0"/>
              <a:ea typeface="Times New Roman" panose="02020603050405020304" pitchFamily="18" charset="0"/>
              <a:cs typeface="Arial" panose="020B0604020202020204" pitchFamily="34" charset="0"/>
            </a:endParaRPr>
          </a:p>
          <a:p>
            <a:pPr lvl="1">
              <a:spcAft>
                <a:spcPts val="1500"/>
              </a:spcAft>
            </a:pPr>
            <a:r>
              <a:rPr lang="en-GB" sz="32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Who am I ? – I am God’s child</a:t>
            </a:r>
          </a:p>
          <a:p>
            <a:pPr lvl="1">
              <a:spcAft>
                <a:spcPts val="1500"/>
              </a:spcAft>
            </a:pPr>
            <a:endParaRPr lang="en-GB" sz="32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endParaRPr>
          </a:p>
          <a:p>
            <a:pPr lvl="1">
              <a:spcAft>
                <a:spcPts val="1500"/>
              </a:spcAft>
            </a:pPr>
            <a:r>
              <a:rPr lang="en-GB" sz="3200" dirty="0">
                <a:solidFill>
                  <a:srgbClr val="081C2A"/>
                </a:solidFill>
                <a:latin typeface="Arial" panose="020B0604020202020204" pitchFamily="34" charset="0"/>
                <a:ea typeface="Times New Roman" panose="02020603050405020304" pitchFamily="18" charset="0"/>
                <a:cs typeface="Arial" panose="020B0604020202020204" pitchFamily="34" charset="0"/>
              </a:rPr>
              <a:t>What am I doing? I am pursuing goodness</a:t>
            </a:r>
          </a:p>
          <a:p>
            <a:pPr lvl="1">
              <a:spcAft>
                <a:spcPts val="1500"/>
              </a:spcAft>
            </a:pPr>
            <a:endParaRPr lang="en-GB" sz="3200" dirty="0">
              <a:solidFill>
                <a:srgbClr val="081C2A"/>
              </a:solidFill>
              <a:latin typeface="Arial" panose="020B0604020202020204" pitchFamily="34" charset="0"/>
              <a:ea typeface="Times New Roman" panose="02020603050405020304" pitchFamily="18" charset="0"/>
              <a:cs typeface="Arial" panose="020B0604020202020204" pitchFamily="34" charset="0"/>
            </a:endParaRPr>
          </a:p>
          <a:p>
            <a:pPr lvl="1">
              <a:spcAft>
                <a:spcPts val="1500"/>
              </a:spcAft>
            </a:pPr>
            <a:r>
              <a:rPr lang="en-GB" sz="3200" dirty="0">
                <a:solidFill>
                  <a:srgbClr val="081C2A"/>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Where am I going?</a:t>
            </a:r>
            <a:endParaRPr lang="en-GB" sz="3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2707724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1133964" y="2198615"/>
            <a:ext cx="8640201"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pic>
        <p:nvPicPr>
          <p:cNvPr id="3" name="Picture 2" descr="Mens Roman Helmet">
            <a:extLst>
              <a:ext uri="{FF2B5EF4-FFF2-40B4-BE49-F238E27FC236}">
                <a16:creationId xmlns:a16="http://schemas.microsoft.com/office/drawing/2014/main" xmlns="" id="{487E3071-480A-7B58-6D1D-A91ECC68F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8693" y="4517262"/>
            <a:ext cx="1411200" cy="201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ter nine years of research, Numenta finally has apps that mimic the ...">
            <a:extLst>
              <a:ext uri="{FF2B5EF4-FFF2-40B4-BE49-F238E27FC236}">
                <a16:creationId xmlns:a16="http://schemas.microsoft.com/office/drawing/2014/main" xmlns="" id="{BBDD0C17-A533-D7CF-1072-C5DF394B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95" y="259126"/>
            <a:ext cx="1136450" cy="122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8A49B0E-F0F1-EECA-16FF-7BB50E804742}"/>
              </a:ext>
            </a:extLst>
          </p:cNvPr>
          <p:cNvSpPr txBox="1"/>
          <p:nvPr/>
        </p:nvSpPr>
        <p:spPr>
          <a:xfrm>
            <a:off x="1653056" y="401773"/>
            <a:ext cx="10206837" cy="523220"/>
          </a:xfrm>
          <a:prstGeom prst="rect">
            <a:avLst/>
          </a:prstGeom>
          <a:noFill/>
        </p:spPr>
        <p:txBody>
          <a:bodyPr wrap="square" rtlCol="0">
            <a:spAutoFit/>
          </a:bodyPr>
          <a:lstStyle/>
          <a:p>
            <a:pPr>
              <a:spcAft>
                <a:spcPts val="1500"/>
              </a:spcAft>
            </a:pPr>
            <a:r>
              <a:rPr lang="en-GB" sz="28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A Salvation Mindset -  Where am I going?</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descr="A blue and orange cover with white text&#10;&#10;Description automatically generated">
            <a:extLst>
              <a:ext uri="{FF2B5EF4-FFF2-40B4-BE49-F238E27FC236}">
                <a16:creationId xmlns:a16="http://schemas.microsoft.com/office/drawing/2014/main" xmlns="" id="{721E1C09-66F3-8400-CA5E-BE7C6642B67D}"/>
              </a:ext>
            </a:extLst>
          </p:cNvPr>
          <p:cNvPicPr>
            <a:picLocks noChangeAspect="1"/>
          </p:cNvPicPr>
          <p:nvPr/>
        </p:nvPicPr>
        <p:blipFill>
          <a:blip r:embed="rId4"/>
          <a:stretch>
            <a:fillRect/>
          </a:stretch>
        </p:blipFill>
        <p:spPr>
          <a:xfrm rot="5400000">
            <a:off x="1359155" y="1965127"/>
            <a:ext cx="2016000" cy="1512000"/>
          </a:xfrm>
          <a:prstGeom prst="rect">
            <a:avLst/>
          </a:prstGeom>
        </p:spPr>
      </p:pic>
      <p:sp>
        <p:nvSpPr>
          <p:cNvPr id="7" name="TextBox 6">
            <a:extLst>
              <a:ext uri="{FF2B5EF4-FFF2-40B4-BE49-F238E27FC236}">
                <a16:creationId xmlns:a16="http://schemas.microsoft.com/office/drawing/2014/main" xmlns="" id="{05B08D06-0E34-4171-5913-0A4AB62C9254}"/>
              </a:ext>
            </a:extLst>
          </p:cNvPr>
          <p:cNvSpPr txBox="1"/>
          <p:nvPr/>
        </p:nvSpPr>
        <p:spPr>
          <a:xfrm>
            <a:off x="808821" y="4297680"/>
            <a:ext cx="3159676" cy="923330"/>
          </a:xfrm>
          <a:prstGeom prst="rect">
            <a:avLst/>
          </a:prstGeom>
          <a:noFill/>
        </p:spPr>
        <p:txBody>
          <a:bodyPr wrap="square" rtlCol="0">
            <a:spAutoFit/>
          </a:bodyPr>
          <a:lstStyle/>
          <a:p>
            <a:r>
              <a:rPr lang="en-GB" dirty="0">
                <a:highlight>
                  <a:srgbClr val="000000"/>
                </a:highlight>
              </a:rPr>
              <a:t>13% of non Christians in the UK are asking</a:t>
            </a:r>
          </a:p>
          <a:p>
            <a:r>
              <a:rPr lang="en-GB" dirty="0">
                <a:highlight>
                  <a:srgbClr val="000000"/>
                </a:highlight>
              </a:rPr>
              <a:t>What happens when I die?</a:t>
            </a:r>
          </a:p>
        </p:txBody>
      </p:sp>
      <p:sp>
        <p:nvSpPr>
          <p:cNvPr id="9" name="TextBox 8">
            <a:extLst>
              <a:ext uri="{FF2B5EF4-FFF2-40B4-BE49-F238E27FC236}">
                <a16:creationId xmlns:a16="http://schemas.microsoft.com/office/drawing/2014/main" xmlns="" id="{E0ECDA82-DEF5-B3A6-9BE8-D86DEEA227E4}"/>
              </a:ext>
            </a:extLst>
          </p:cNvPr>
          <p:cNvSpPr txBox="1"/>
          <p:nvPr/>
        </p:nvSpPr>
        <p:spPr>
          <a:xfrm>
            <a:off x="4702890" y="1326562"/>
            <a:ext cx="5182224" cy="4893647"/>
          </a:xfrm>
          <a:prstGeom prst="rect">
            <a:avLst/>
          </a:prstGeom>
          <a:noFill/>
        </p:spPr>
        <p:txBody>
          <a:bodyPr wrap="square" rtlCol="0">
            <a:spAutoFit/>
          </a:bodyPr>
          <a:lstStyle/>
          <a:p>
            <a:r>
              <a:rPr lang="en-GB" sz="2400" b="1" dirty="0">
                <a:highlight>
                  <a:srgbClr val="000000"/>
                </a:highlight>
              </a:rPr>
              <a:t>Jesus said “ I am going to prepare a place for you, that you may be where I am” John 14 v 3</a:t>
            </a:r>
          </a:p>
          <a:p>
            <a:endParaRPr lang="en-GB" sz="2400" b="1" dirty="0">
              <a:highlight>
                <a:srgbClr val="000000"/>
              </a:highlight>
            </a:endParaRPr>
          </a:p>
          <a:p>
            <a:r>
              <a:rPr lang="en-GB" sz="2400" b="1" dirty="0">
                <a:highlight>
                  <a:srgbClr val="000000"/>
                </a:highlight>
              </a:rPr>
              <a:t>“Today, you will be with me in Paradise”  Luke 23 v 43</a:t>
            </a:r>
          </a:p>
          <a:p>
            <a:endParaRPr lang="en-GB" sz="2400" b="1" dirty="0">
              <a:highlight>
                <a:srgbClr val="000000"/>
              </a:highlight>
            </a:endParaRPr>
          </a:p>
          <a:p>
            <a:r>
              <a:rPr lang="en-GB" sz="2400" b="1" dirty="0">
                <a:highlight>
                  <a:srgbClr val="000000"/>
                </a:highlight>
              </a:rPr>
              <a:t>Paul writes</a:t>
            </a:r>
          </a:p>
          <a:p>
            <a:r>
              <a:rPr lang="en-GB" sz="2400" b="1" dirty="0">
                <a:highlight>
                  <a:srgbClr val="000000"/>
                </a:highlight>
              </a:rPr>
              <a:t>“ I pray that you may know the hope to which he has called you, the riches of his glorious inheritance in the saints</a:t>
            </a:r>
          </a:p>
          <a:p>
            <a:r>
              <a:rPr lang="en-GB" sz="2400" b="1" dirty="0">
                <a:highlight>
                  <a:srgbClr val="000000"/>
                </a:highlight>
              </a:rPr>
              <a:t>Ephesians 1 v 18</a:t>
            </a:r>
          </a:p>
        </p:txBody>
      </p:sp>
    </p:spTree>
    <p:extLst>
      <p:ext uri="{BB962C8B-B14F-4D97-AF65-F5344CB8AC3E}">
        <p14:creationId xmlns:p14="http://schemas.microsoft.com/office/powerpoint/2010/main" val="300649640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1133964" y="2198615"/>
            <a:ext cx="8640201"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pic>
        <p:nvPicPr>
          <p:cNvPr id="3" name="Picture 2" descr="Mens Roman Helmet">
            <a:extLst>
              <a:ext uri="{FF2B5EF4-FFF2-40B4-BE49-F238E27FC236}">
                <a16:creationId xmlns:a16="http://schemas.microsoft.com/office/drawing/2014/main" xmlns="" id="{487E3071-480A-7B58-6D1D-A91ECC68F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8693" y="4517262"/>
            <a:ext cx="1411200" cy="201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ter nine years of research, Numenta finally has apps that mimic the ...">
            <a:extLst>
              <a:ext uri="{FF2B5EF4-FFF2-40B4-BE49-F238E27FC236}">
                <a16:creationId xmlns:a16="http://schemas.microsoft.com/office/drawing/2014/main" xmlns="" id="{BBDD0C17-A533-D7CF-1072-C5DF394B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84" y="259126"/>
            <a:ext cx="1304752" cy="1405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8A49B0E-F0F1-EECA-16FF-7BB50E804742}"/>
              </a:ext>
            </a:extLst>
          </p:cNvPr>
          <p:cNvSpPr txBox="1"/>
          <p:nvPr/>
        </p:nvSpPr>
        <p:spPr>
          <a:xfrm>
            <a:off x="2531889" y="572182"/>
            <a:ext cx="6156397" cy="6232475"/>
          </a:xfrm>
          <a:prstGeom prst="rect">
            <a:avLst/>
          </a:prstGeom>
          <a:noFill/>
        </p:spPr>
        <p:txBody>
          <a:bodyPr wrap="square" rtlCol="0">
            <a:spAutoFit/>
          </a:bodyPr>
          <a:lstStyle/>
          <a:p>
            <a:pPr>
              <a:spcAft>
                <a:spcPts val="1500"/>
              </a:spcAft>
            </a:pPr>
            <a:r>
              <a:rPr lang="en-GB" sz="32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A Gift not a mindset- it’s the Lord’s helmet</a:t>
            </a:r>
          </a:p>
          <a:p>
            <a:pPr>
              <a:spcAft>
                <a:spcPts val="1500"/>
              </a:spcAft>
            </a:pPr>
            <a:endParaRPr lang="en-GB" sz="4400" dirty="0">
              <a:solidFill>
                <a:srgbClr val="081C2A"/>
              </a:solidFill>
              <a:latin typeface="Arial" panose="020B0604020202020204" pitchFamily="34" charset="0"/>
              <a:ea typeface="Times New Roman" panose="02020603050405020304" pitchFamily="18" charset="0"/>
              <a:cs typeface="Arial" panose="020B0604020202020204" pitchFamily="34" charset="0"/>
            </a:endParaRPr>
          </a:p>
          <a:p>
            <a:pPr>
              <a:spcAft>
                <a:spcPts val="1500"/>
              </a:spcAft>
            </a:pPr>
            <a:r>
              <a:rPr lang="en-GB" sz="2400" b="1" dirty="0">
                <a:solidFill>
                  <a:srgbClr val="081C2A"/>
                </a:solidFill>
                <a:latin typeface="Arial" panose="020B0604020202020204" pitchFamily="34" charset="0"/>
                <a:ea typeface="Times New Roman" panose="02020603050405020304" pitchFamily="18" charset="0"/>
                <a:cs typeface="Arial" panose="020B0604020202020204" pitchFamily="34" charset="0"/>
              </a:rPr>
              <a:t>The Lord’s own arm worked salvation for him, and his own righteousness sustained him.</a:t>
            </a:r>
          </a:p>
          <a:p>
            <a:pPr>
              <a:spcAft>
                <a:spcPts val="1500"/>
              </a:spcAft>
            </a:pPr>
            <a:r>
              <a:rPr lang="en-GB" sz="2400" b="1" dirty="0">
                <a:solidFill>
                  <a:srgbClr val="081C2A"/>
                </a:solidFill>
                <a:latin typeface="Arial" panose="020B0604020202020204" pitchFamily="34" charset="0"/>
                <a:ea typeface="Times New Roman" panose="02020603050405020304" pitchFamily="18" charset="0"/>
                <a:cs typeface="Arial" panose="020B0604020202020204" pitchFamily="34" charset="0"/>
              </a:rPr>
              <a:t>He put on righteousness as his breastplate , and the helmet of salvation on his head</a:t>
            </a:r>
          </a:p>
          <a:p>
            <a:pPr>
              <a:spcAft>
                <a:spcPts val="1500"/>
              </a:spcAft>
            </a:pPr>
            <a:endParaRPr lang="en-GB" sz="2400" b="1" dirty="0">
              <a:solidFill>
                <a:srgbClr val="081C2A"/>
              </a:solidFill>
              <a:latin typeface="Arial" panose="020B0604020202020204" pitchFamily="34" charset="0"/>
              <a:ea typeface="Times New Roman" panose="02020603050405020304" pitchFamily="18" charset="0"/>
              <a:cs typeface="Arial" panose="020B0604020202020204" pitchFamily="34" charset="0"/>
            </a:endParaRPr>
          </a:p>
          <a:p>
            <a:pPr>
              <a:spcAft>
                <a:spcPts val="1500"/>
              </a:spcAft>
            </a:pPr>
            <a:r>
              <a:rPr lang="en-GB" sz="2400" b="1" dirty="0">
                <a:solidFill>
                  <a:srgbClr val="081C2A"/>
                </a:solidFill>
                <a:latin typeface="Arial" panose="020B0604020202020204" pitchFamily="34" charset="0"/>
                <a:ea typeface="Times New Roman" panose="02020603050405020304" pitchFamily="18" charset="0"/>
                <a:cs typeface="Arial" panose="020B0604020202020204" pitchFamily="34" charset="0"/>
              </a:rPr>
              <a:t>Isaiah 59 v16,17</a:t>
            </a:r>
          </a:p>
          <a:p>
            <a:pPr>
              <a:spcAft>
                <a:spcPts val="1500"/>
              </a:spcAft>
            </a:pPr>
            <a:endParaRPr lang="en-GB" sz="2400" dirty="0">
              <a:solidFill>
                <a:srgbClr val="081C2A"/>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184705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1133964" y="2198615"/>
            <a:ext cx="8640201"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pic>
        <p:nvPicPr>
          <p:cNvPr id="3" name="Picture 2" descr="Mens Roman Helmet">
            <a:extLst>
              <a:ext uri="{FF2B5EF4-FFF2-40B4-BE49-F238E27FC236}">
                <a16:creationId xmlns:a16="http://schemas.microsoft.com/office/drawing/2014/main" xmlns="" id="{487E3071-480A-7B58-6D1D-A91ECC68F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8693" y="4517262"/>
            <a:ext cx="1411200" cy="201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ter nine years of research, Numenta finally has apps that mimic the ...">
            <a:extLst>
              <a:ext uri="{FF2B5EF4-FFF2-40B4-BE49-F238E27FC236}">
                <a16:creationId xmlns:a16="http://schemas.microsoft.com/office/drawing/2014/main" xmlns="" id="{BBDD0C17-A533-D7CF-1072-C5DF394B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84" y="259126"/>
            <a:ext cx="1304752" cy="1405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8A49B0E-F0F1-EECA-16FF-7BB50E804742}"/>
              </a:ext>
            </a:extLst>
          </p:cNvPr>
          <p:cNvSpPr txBox="1"/>
          <p:nvPr/>
        </p:nvSpPr>
        <p:spPr>
          <a:xfrm>
            <a:off x="2219864" y="1084246"/>
            <a:ext cx="6805264" cy="4636782"/>
          </a:xfrm>
          <a:prstGeom prst="rect">
            <a:avLst/>
          </a:prstGeom>
          <a:noFill/>
        </p:spPr>
        <p:txBody>
          <a:bodyPr wrap="square" rtlCol="0">
            <a:spAutoFit/>
          </a:bodyPr>
          <a:lstStyle/>
          <a:p>
            <a:pPr>
              <a:lnSpc>
                <a:spcPct val="107000"/>
              </a:lnSpc>
              <a:spcAft>
                <a:spcPts val="800"/>
              </a:spcAft>
            </a:pP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But we ought always to thank God for you, brothers and sisters loved by the Lord, because God chose you as </a:t>
            </a:r>
            <a:r>
              <a:rPr lang="en-GB" sz="1800" kern="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firstfruits</a:t>
            </a:r>
            <a:r>
              <a:rPr lang="en-GB" sz="1800"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t>
            </a:r>
            <a:r>
              <a:rPr lang="en-GB" sz="1800" u="sng" kern="0" baseline="30000" dirty="0">
                <a:solidFill>
                  <a:srgbClr val="4A4A4A"/>
                </a:solidFill>
                <a:effectLst/>
                <a:latin typeface="Segoe UI" panose="020B0502040204020203" pitchFamily="34" charset="0"/>
                <a:ea typeface="Times New Roman" panose="02020603050405020304" pitchFamily="18" charset="0"/>
                <a:cs typeface="Times New Roman" panose="02020603050405020304" pitchFamily="18" charset="0"/>
                <a:hlinkClick r:id="rId4" tooltip="See footnote a"/>
              </a:rPr>
              <a:t>a</a:t>
            </a:r>
            <a:r>
              <a:rPr lang="en-GB" sz="1800"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t>
            </a: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to be saved through the sanctifying work of the Spirit and through belief in the truth. </a:t>
            </a:r>
            <a:r>
              <a:rPr lang="en-GB" sz="18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14 </a:t>
            </a: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He called you to this through our gospel, that you might share in the glory of our Lord Jesus Christ.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15 </a:t>
            </a: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So then, brothers and sisters, stand firm and hold fast to the teachings</a:t>
            </a:r>
            <a:r>
              <a:rPr lang="en-GB" sz="1800"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t>
            </a:r>
            <a:r>
              <a:rPr lang="en-GB" sz="1800" u="sng" kern="0" baseline="30000" dirty="0">
                <a:solidFill>
                  <a:srgbClr val="4A4A4A"/>
                </a:solidFill>
                <a:effectLst/>
                <a:latin typeface="Segoe UI" panose="020B0502040204020203" pitchFamily="34" charset="0"/>
                <a:ea typeface="Times New Roman" panose="02020603050405020304" pitchFamily="18" charset="0"/>
                <a:cs typeface="Times New Roman" panose="02020603050405020304" pitchFamily="18" charset="0"/>
                <a:hlinkClick r:id="rId5" tooltip="See footnote b"/>
              </a:rPr>
              <a:t>b</a:t>
            </a:r>
            <a:r>
              <a:rPr lang="en-GB" sz="1800"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t>
            </a: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we passed on to you, whether by word of mouth or by letter.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16 </a:t>
            </a: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May our Lord Jesus Christ himself and God our Father, who loved us and by his grace gave us eternal encouragement and good hope, </a:t>
            </a:r>
            <a:r>
              <a:rPr lang="en-GB" sz="18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17 </a:t>
            </a: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encourage your hearts and strengthen you in every good deed and word.</a:t>
            </a:r>
          </a:p>
          <a:p>
            <a:pPr>
              <a:lnSpc>
                <a:spcPct val="107000"/>
              </a:lnSpc>
              <a:spcAft>
                <a:spcPts val="800"/>
              </a:spcAft>
            </a:pPr>
            <a:endParaRPr lang="en-GB" kern="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 Thessalonians 2 v 13-17</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85014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1412612" y="2658387"/>
            <a:ext cx="8640201" cy="3070370"/>
          </a:xfrm>
        </p:spPr>
        <p:txBody>
          <a:bodyPr vert="horz" lIns="91440" tIns="45720" rIns="91440" bIns="45720" rtlCol="0" anchor="b">
            <a:noAutofit/>
          </a:bodyPr>
          <a:lstStyle/>
          <a:p>
            <a:r>
              <a:rPr lang="en-GB" sz="2000" b="1" i="0" dirty="0">
                <a:solidFill>
                  <a:srgbClr val="000000"/>
                </a:solidFill>
                <a:effectLst/>
                <a:latin typeface="Arial" panose="020B0604020202020204" pitchFamily="34" charset="0"/>
                <a:cs typeface="Arial" panose="020B0604020202020204" pitchFamily="34" charset="0"/>
              </a:rPr>
              <a:t>Ephesians 6 v 10-18</a:t>
            </a: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highlight>
                  <a:srgbClr val="FFFF00"/>
                </a:highlight>
                <a:latin typeface="Arial" panose="020B0604020202020204" pitchFamily="34" charset="0"/>
                <a:cs typeface="Arial" panose="020B0604020202020204" pitchFamily="34" charset="0"/>
              </a:rPr>
              <a:t>Finally, be strong in the Lord and in his mighty power</a:t>
            </a:r>
            <a:r>
              <a:rPr lang="en-GB" sz="2000" b="0" i="0" dirty="0">
                <a:solidFill>
                  <a:srgbClr val="000000"/>
                </a:solidFill>
                <a:effectLst/>
                <a:latin typeface="Arial" panose="020B0604020202020204" pitchFamily="34" charset="0"/>
                <a:cs typeface="Arial" panose="020B0604020202020204" pitchFamily="34" charset="0"/>
              </a:rPr>
              <a:t>. </a:t>
            </a:r>
            <a:r>
              <a:rPr lang="en-GB" sz="2000" b="1" i="0" baseline="30000" dirty="0">
                <a:solidFill>
                  <a:srgbClr val="000000"/>
                </a:solidFill>
                <a:effectLst/>
                <a:latin typeface="Arial" panose="020B0604020202020204" pitchFamily="34" charset="0"/>
                <a:cs typeface="Arial" panose="020B0604020202020204" pitchFamily="34" charset="0"/>
              </a:rPr>
              <a:t>11 </a:t>
            </a:r>
            <a:r>
              <a:rPr lang="en-GB" sz="2000" b="0" i="0" dirty="0">
                <a:solidFill>
                  <a:srgbClr val="000000"/>
                </a:solidFill>
                <a:effectLst/>
                <a:latin typeface="Arial" panose="020B0604020202020204" pitchFamily="34" charset="0"/>
                <a:cs typeface="Arial" panose="020B0604020202020204" pitchFamily="34" charset="0"/>
              </a:rPr>
              <a:t>Put on the full armour of God, so that you can take your stand against the devil’s schemes. </a:t>
            </a:r>
            <a:r>
              <a:rPr lang="en-GB" sz="2000" b="1" i="0" baseline="30000" dirty="0">
                <a:solidFill>
                  <a:srgbClr val="000000"/>
                </a:solidFill>
                <a:effectLst/>
                <a:latin typeface="Arial" panose="020B0604020202020204" pitchFamily="34" charset="0"/>
                <a:cs typeface="Arial" panose="020B0604020202020204" pitchFamily="34" charset="0"/>
              </a:rPr>
              <a:t>12 </a:t>
            </a:r>
            <a:r>
              <a:rPr lang="en-GB" sz="2000" b="0" i="0" dirty="0">
                <a:solidFill>
                  <a:srgbClr val="000000"/>
                </a:solidFill>
                <a:effectLst/>
                <a:highlight>
                  <a:srgbClr val="FFFF00"/>
                </a:highlight>
                <a:latin typeface="Arial" panose="020B0604020202020204" pitchFamily="34" charset="0"/>
                <a:cs typeface="Arial" panose="020B0604020202020204" pitchFamily="34" charset="0"/>
              </a:rPr>
              <a:t>For our struggle is </a:t>
            </a:r>
            <a:r>
              <a:rPr lang="en-GB" sz="2000" b="0" i="0" dirty="0">
                <a:solidFill>
                  <a:srgbClr val="000000"/>
                </a:solidFill>
                <a:effectLst/>
                <a:latin typeface="Arial" panose="020B0604020202020204" pitchFamily="34" charset="0"/>
                <a:cs typeface="Arial" panose="020B0604020202020204" pitchFamily="34" charset="0"/>
              </a:rPr>
              <a:t>not against flesh and blood, but against the rulers, </a:t>
            </a:r>
            <a:r>
              <a:rPr lang="en-GB" sz="2000" b="0" i="0" dirty="0">
                <a:solidFill>
                  <a:srgbClr val="000000"/>
                </a:solidFill>
                <a:effectLst/>
                <a:highlight>
                  <a:srgbClr val="FFFF00"/>
                </a:highlight>
                <a:latin typeface="Arial" panose="020B0604020202020204" pitchFamily="34" charset="0"/>
                <a:cs typeface="Arial" panose="020B0604020202020204" pitchFamily="34" charset="0"/>
              </a:rPr>
              <a:t>against the authorities, against the powers of this dark world and against the spiritual forces of evil in the heavenly realms. </a:t>
            </a:r>
            <a:r>
              <a:rPr lang="en-GB" sz="2000" b="1" i="0" baseline="30000" dirty="0">
                <a:solidFill>
                  <a:srgbClr val="000000"/>
                </a:solidFill>
                <a:effectLst/>
                <a:latin typeface="Arial" panose="020B0604020202020204" pitchFamily="34" charset="0"/>
                <a:cs typeface="Arial" panose="020B0604020202020204" pitchFamily="34" charset="0"/>
              </a:rPr>
              <a:t>13 </a:t>
            </a:r>
            <a:r>
              <a:rPr lang="en-GB" sz="2000" b="0" i="0" dirty="0">
                <a:solidFill>
                  <a:srgbClr val="000000"/>
                </a:solidFill>
                <a:effectLst/>
                <a:latin typeface="Arial" panose="020B0604020202020204" pitchFamily="34" charset="0"/>
                <a:cs typeface="Arial" panose="020B0604020202020204" pitchFamily="34" charset="0"/>
              </a:rPr>
              <a:t>Therefore put on the full armour of God, so that when the day of evil comes, you may be able to stand your ground, and after you have done everything, to stand. </a:t>
            </a:r>
            <a:r>
              <a:rPr lang="en-GB" sz="2000" b="1" i="0" baseline="30000" dirty="0">
                <a:solidFill>
                  <a:srgbClr val="000000"/>
                </a:solidFill>
                <a:effectLst/>
                <a:latin typeface="Arial" panose="020B0604020202020204" pitchFamily="34" charset="0"/>
                <a:cs typeface="Arial" panose="020B0604020202020204" pitchFamily="34" charset="0"/>
              </a:rPr>
              <a:t>14 </a:t>
            </a:r>
            <a:r>
              <a:rPr lang="en-GB" sz="2000" b="0" i="0" dirty="0">
                <a:solidFill>
                  <a:srgbClr val="000000"/>
                </a:solidFill>
                <a:effectLst/>
                <a:latin typeface="Arial" panose="020B0604020202020204" pitchFamily="34" charset="0"/>
                <a:cs typeface="Arial" panose="020B0604020202020204" pitchFamily="34" charset="0"/>
              </a:rPr>
              <a:t>Stand firm then, with the belt of truth buckled around your waist, with the breastplate of righteousness in place, </a:t>
            </a:r>
            <a:r>
              <a:rPr lang="en-GB" sz="2000" b="1" i="0" baseline="30000" dirty="0">
                <a:solidFill>
                  <a:srgbClr val="000000"/>
                </a:solidFill>
                <a:effectLst/>
                <a:latin typeface="Arial" panose="020B0604020202020204" pitchFamily="34" charset="0"/>
                <a:cs typeface="Arial" panose="020B0604020202020204" pitchFamily="34" charset="0"/>
              </a:rPr>
              <a:t>15 </a:t>
            </a:r>
            <a:r>
              <a:rPr lang="en-GB" sz="2000" b="0" i="0" dirty="0">
                <a:solidFill>
                  <a:srgbClr val="000000"/>
                </a:solidFill>
                <a:effectLst/>
                <a:latin typeface="Arial" panose="020B0604020202020204" pitchFamily="34" charset="0"/>
                <a:cs typeface="Arial" panose="020B0604020202020204" pitchFamily="34" charset="0"/>
              </a:rPr>
              <a:t>and with your feet fitted with the readiness that comes from the gospel of peace. </a:t>
            </a:r>
            <a:r>
              <a:rPr lang="en-GB" sz="2000" b="1" i="0" baseline="30000" dirty="0">
                <a:solidFill>
                  <a:srgbClr val="000000"/>
                </a:solidFill>
                <a:effectLst/>
                <a:latin typeface="Arial" panose="020B0604020202020204" pitchFamily="34" charset="0"/>
                <a:cs typeface="Arial" panose="020B0604020202020204" pitchFamily="34" charset="0"/>
              </a:rPr>
              <a:t>16 </a:t>
            </a:r>
            <a:r>
              <a:rPr lang="en-GB" sz="2000" b="0" i="0" dirty="0">
                <a:solidFill>
                  <a:srgbClr val="000000"/>
                </a:solidFill>
                <a:effectLst/>
                <a:latin typeface="Arial" panose="020B0604020202020204" pitchFamily="34" charset="0"/>
                <a:cs typeface="Arial" panose="020B0604020202020204" pitchFamily="34" charset="0"/>
              </a:rPr>
              <a:t>In addition to all this, take up the shield of faith, with which you can extinguish all the flaming arrows of the evil one. </a:t>
            </a:r>
            <a:r>
              <a:rPr lang="en-GB" sz="2000" b="1" i="0" baseline="30000" dirty="0">
                <a:solidFill>
                  <a:srgbClr val="000000"/>
                </a:solidFill>
                <a:effectLst/>
                <a:latin typeface="Arial" panose="020B0604020202020204" pitchFamily="34" charset="0"/>
                <a:cs typeface="Arial" panose="020B0604020202020204" pitchFamily="34" charset="0"/>
              </a:rPr>
              <a:t>17 </a:t>
            </a:r>
            <a:r>
              <a:rPr lang="en-GB" sz="2000" b="0" i="0" dirty="0">
                <a:solidFill>
                  <a:srgbClr val="000000"/>
                </a:solidFill>
                <a:effectLst/>
                <a:highlight>
                  <a:srgbClr val="FFFF00"/>
                </a:highlight>
                <a:latin typeface="Arial" panose="020B0604020202020204" pitchFamily="34" charset="0"/>
                <a:cs typeface="Arial" panose="020B0604020202020204" pitchFamily="34" charset="0"/>
              </a:rPr>
              <a:t>Take the helmet of salvation </a:t>
            </a:r>
            <a:r>
              <a:rPr lang="en-GB" sz="2000" b="0" i="0" dirty="0">
                <a:solidFill>
                  <a:srgbClr val="000000"/>
                </a:solidFill>
                <a:effectLst/>
                <a:latin typeface="Arial" panose="020B0604020202020204" pitchFamily="34" charset="0"/>
                <a:cs typeface="Arial" panose="020B0604020202020204" pitchFamily="34" charset="0"/>
              </a:rPr>
              <a:t>and the sword of the Spirit, which is the word of God.</a:t>
            </a:r>
            <a:br>
              <a:rPr lang="en-GB" sz="2000" b="0" i="0" dirty="0">
                <a:solidFill>
                  <a:srgbClr val="000000"/>
                </a:solidFill>
                <a:effectLst/>
                <a:latin typeface="Arial" panose="020B0604020202020204" pitchFamily="34" charset="0"/>
                <a:cs typeface="Arial" panose="020B0604020202020204" pitchFamily="34" charset="0"/>
              </a:rPr>
            </a:br>
            <a:r>
              <a:rPr lang="en-GB" sz="2000" b="1" i="0" baseline="30000" dirty="0">
                <a:solidFill>
                  <a:srgbClr val="000000"/>
                </a:solidFill>
                <a:effectLst/>
                <a:latin typeface="Arial" panose="020B0604020202020204" pitchFamily="34" charset="0"/>
                <a:cs typeface="Arial" panose="020B0604020202020204" pitchFamily="34" charset="0"/>
              </a:rPr>
              <a:t>18 </a:t>
            </a:r>
            <a:r>
              <a:rPr lang="en-GB" sz="2000" b="0" i="0" dirty="0">
                <a:solidFill>
                  <a:srgbClr val="000000"/>
                </a:solidFill>
                <a:effectLst/>
                <a:latin typeface="Arial" panose="020B0604020202020204" pitchFamily="34" charset="0"/>
                <a:cs typeface="Arial" panose="020B0604020202020204" pitchFamily="34" charset="0"/>
              </a:rPr>
              <a:t>And pray in the Spirit on all occasions with all kinds of prayers and requests. With this in mind, be alert and always keep on praying for all the Lord’s people.</a:t>
            </a:r>
            <a:r>
              <a:rPr lang="en-GB" sz="2000" b="0" i="0" dirty="0">
                <a:solidFill>
                  <a:srgbClr val="000000"/>
                </a:solidFill>
                <a:effectLst/>
                <a:latin typeface="system-ui"/>
              </a:rPr>
              <a:t/>
            </a:r>
            <a:br>
              <a:rPr lang="en-GB" sz="2000" b="0" i="0" dirty="0">
                <a:solidFill>
                  <a:srgbClr val="000000"/>
                </a:solidFill>
                <a:effectLst/>
                <a:latin typeface="system-ui"/>
              </a:rPr>
            </a:br>
            <a:endParaRPr lang="en-US" sz="2000" b="1" cap="all" dirty="0">
              <a:solidFill>
                <a:schemeClr val="tx1"/>
              </a:solidFill>
            </a:endParaRPr>
          </a:p>
        </p:txBody>
      </p:sp>
    </p:spTree>
    <p:extLst>
      <p:ext uri="{BB962C8B-B14F-4D97-AF65-F5344CB8AC3E}">
        <p14:creationId xmlns:p14="http://schemas.microsoft.com/office/powerpoint/2010/main" val="275945658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1133964" y="2198615"/>
            <a:ext cx="8640201"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pic>
        <p:nvPicPr>
          <p:cNvPr id="3" name="Picture 2" descr="Mens Roman Helmet">
            <a:extLst>
              <a:ext uri="{FF2B5EF4-FFF2-40B4-BE49-F238E27FC236}">
                <a16:creationId xmlns:a16="http://schemas.microsoft.com/office/drawing/2014/main" xmlns="" id="{487E3071-480A-7B58-6D1D-A91ECC68F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60927" y="4851799"/>
            <a:ext cx="1136726" cy="16238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ter nine years of research, Numenta finally has apps that mimic the ...">
            <a:extLst>
              <a:ext uri="{FF2B5EF4-FFF2-40B4-BE49-F238E27FC236}">
                <a16:creationId xmlns:a16="http://schemas.microsoft.com/office/drawing/2014/main" xmlns="" id="{BBDD0C17-A533-D7CF-1072-C5DF394B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35" y="613317"/>
            <a:ext cx="3476200" cy="374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8A49B0E-F0F1-EECA-16FF-7BB50E804742}"/>
              </a:ext>
            </a:extLst>
          </p:cNvPr>
          <p:cNvSpPr txBox="1"/>
          <p:nvPr/>
        </p:nvSpPr>
        <p:spPr>
          <a:xfrm>
            <a:off x="4604530" y="877025"/>
            <a:ext cx="6156397" cy="4832092"/>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 A three pound universe processing 70,000 thoughts each day”</a:t>
            </a:r>
          </a:p>
          <a:p>
            <a:endParaRPr lang="en-GB" sz="2800" dirty="0">
              <a:solidFill>
                <a:schemeClr val="bg1"/>
              </a:solidFill>
              <a:latin typeface="Arial" panose="020B0604020202020204" pitchFamily="34" charset="0"/>
              <a:cs typeface="Arial" panose="020B0604020202020204" pitchFamily="34" charset="0"/>
            </a:endParaRPr>
          </a:p>
          <a:p>
            <a:r>
              <a:rPr lang="en-GB" sz="2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2 Cor 10 v 4 -5 </a:t>
            </a:r>
            <a:r>
              <a:rPr lang="en-GB" sz="2400" kern="100" dirty="0">
                <a:solidFill>
                  <a:schemeClr val="bg1"/>
                </a:solidFill>
                <a:latin typeface="Arial" panose="020B0604020202020204" pitchFamily="34" charset="0"/>
                <a:ea typeface="Calibri" panose="020F0502020204030204" pitchFamily="34" charset="0"/>
                <a:cs typeface="Arial" panose="020B0604020202020204" pitchFamily="34" charset="0"/>
              </a:rPr>
              <a:t>T</a:t>
            </a:r>
            <a:r>
              <a:rPr lang="en-GB" sz="2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he weapons we fight with are not the weapons of the world. On the contrary they have divine power to demolish strongholds. We demolish arguments and every pretension that sets itself up against the knowledge of God, and </a:t>
            </a:r>
            <a:r>
              <a:rPr lang="en-GB" sz="2400" kern="100" dirty="0">
                <a:solidFill>
                  <a:schemeClr val="bg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we take captive every thought to make it obedient to Christ</a:t>
            </a:r>
            <a:r>
              <a:rPr lang="en-GB" sz="2400" kern="100" dirty="0">
                <a:effectLst/>
                <a:latin typeface="Arial" panose="020B0604020202020204" pitchFamily="34" charset="0"/>
                <a:ea typeface="Calibri" panose="020F0502020204030204" pitchFamily="34" charset="0"/>
                <a:cs typeface="Arial" panose="020B0604020202020204" pitchFamily="34" charset="0"/>
              </a:rPr>
              <a:t>.</a:t>
            </a:r>
          </a:p>
          <a:p>
            <a:endParaRPr lang="en-GB" sz="2800" dirty="0">
              <a:solidFill>
                <a:schemeClr val="bg1"/>
              </a:solidFill>
              <a:latin typeface="Arial" panose="020B0604020202020204" pitchFamily="34" charset="0"/>
              <a:cs typeface="Arial" panose="020B0604020202020204" pitchFamily="34" charset="0"/>
            </a:endParaRPr>
          </a:p>
          <a:p>
            <a:endParaRPr lang="en-GB" sz="28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44216239-7884-90E3-457A-570A992FFA5B}"/>
              </a:ext>
            </a:extLst>
          </p:cNvPr>
          <p:cNvSpPr txBox="1"/>
          <p:nvPr/>
        </p:nvSpPr>
        <p:spPr>
          <a:xfrm>
            <a:off x="758283" y="5294414"/>
            <a:ext cx="8452624" cy="830997"/>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What’s our  mindset this morning – how does the helmet of salvation help to protect us?</a:t>
            </a:r>
          </a:p>
        </p:txBody>
      </p:sp>
    </p:spTree>
    <p:extLst>
      <p:ext uri="{BB962C8B-B14F-4D97-AF65-F5344CB8AC3E}">
        <p14:creationId xmlns:p14="http://schemas.microsoft.com/office/powerpoint/2010/main" val="341919846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1133964" y="2198615"/>
            <a:ext cx="8640201"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pic>
        <p:nvPicPr>
          <p:cNvPr id="3" name="Picture 2" descr="Mens Roman Helmet">
            <a:extLst>
              <a:ext uri="{FF2B5EF4-FFF2-40B4-BE49-F238E27FC236}">
                <a16:creationId xmlns:a16="http://schemas.microsoft.com/office/drawing/2014/main" xmlns="" id="{487E3071-480A-7B58-6D1D-A91ECC68F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8693" y="4517262"/>
            <a:ext cx="1411200" cy="201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ter nine years of research, Numenta finally has apps that mimic the ...">
            <a:extLst>
              <a:ext uri="{FF2B5EF4-FFF2-40B4-BE49-F238E27FC236}">
                <a16:creationId xmlns:a16="http://schemas.microsoft.com/office/drawing/2014/main" xmlns="" id="{BBDD0C17-A533-D7CF-1072-C5DF394B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84" y="259126"/>
            <a:ext cx="1871800" cy="201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8A49B0E-F0F1-EECA-16FF-7BB50E804742}"/>
              </a:ext>
            </a:extLst>
          </p:cNvPr>
          <p:cNvSpPr txBox="1"/>
          <p:nvPr/>
        </p:nvSpPr>
        <p:spPr>
          <a:xfrm>
            <a:off x="3181113" y="1267126"/>
            <a:ext cx="6156397" cy="4247317"/>
          </a:xfrm>
          <a:prstGeom prst="rect">
            <a:avLst/>
          </a:prstGeom>
          <a:noFill/>
        </p:spPr>
        <p:txBody>
          <a:bodyPr wrap="square" rtlCol="0">
            <a:spAutoFit/>
          </a:bodyPr>
          <a:lstStyle/>
          <a:p>
            <a:pPr>
              <a:spcAft>
                <a:spcPts val="1500"/>
              </a:spcAft>
            </a:pPr>
            <a:r>
              <a:rPr lang="en-GB" sz="44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A Salvation Mindset</a:t>
            </a:r>
          </a:p>
          <a:p>
            <a:pPr>
              <a:spcAft>
                <a:spcPts val="1500"/>
              </a:spcAft>
            </a:pPr>
            <a:endParaRPr lang="en-GB" sz="4400" dirty="0">
              <a:solidFill>
                <a:srgbClr val="081C2A"/>
              </a:solidFill>
              <a:latin typeface="Arial" panose="020B0604020202020204" pitchFamily="34" charset="0"/>
              <a:ea typeface="Times New Roman" panose="02020603050405020304" pitchFamily="18" charset="0"/>
              <a:cs typeface="Arial" panose="020B0604020202020204" pitchFamily="34" charset="0"/>
            </a:endParaRPr>
          </a:p>
          <a:p>
            <a:pPr>
              <a:spcAft>
                <a:spcPts val="1500"/>
              </a:spcAft>
            </a:pPr>
            <a:r>
              <a:rPr lang="en-GB" sz="44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Who am I ?</a:t>
            </a:r>
          </a:p>
          <a:p>
            <a:pPr>
              <a:spcAft>
                <a:spcPts val="1500"/>
              </a:spcAft>
            </a:pPr>
            <a:r>
              <a:rPr lang="en-GB" sz="4400" dirty="0">
                <a:solidFill>
                  <a:srgbClr val="081C2A"/>
                </a:solidFill>
                <a:latin typeface="Arial" panose="020B0604020202020204" pitchFamily="34" charset="0"/>
                <a:ea typeface="Times New Roman" panose="02020603050405020304" pitchFamily="18" charset="0"/>
                <a:cs typeface="Arial" panose="020B0604020202020204" pitchFamily="34" charset="0"/>
              </a:rPr>
              <a:t>What am I doing?</a:t>
            </a:r>
          </a:p>
          <a:p>
            <a:pPr>
              <a:spcAft>
                <a:spcPts val="1500"/>
              </a:spcAft>
            </a:pPr>
            <a:r>
              <a:rPr lang="en-GB" sz="44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Where am I going?</a:t>
            </a:r>
            <a:endParaRPr lang="en-GB" sz="4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030867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1133964" y="2198615"/>
            <a:ext cx="8640201"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sp>
        <p:nvSpPr>
          <p:cNvPr id="5" name="TextBox 4">
            <a:extLst>
              <a:ext uri="{FF2B5EF4-FFF2-40B4-BE49-F238E27FC236}">
                <a16:creationId xmlns:a16="http://schemas.microsoft.com/office/drawing/2014/main" xmlns="" id="{B8A49B0E-F0F1-EECA-16FF-7BB50E804742}"/>
              </a:ext>
            </a:extLst>
          </p:cNvPr>
          <p:cNvSpPr txBox="1"/>
          <p:nvPr/>
        </p:nvSpPr>
        <p:spPr>
          <a:xfrm>
            <a:off x="699868" y="440393"/>
            <a:ext cx="10652073" cy="1638910"/>
          </a:xfrm>
          <a:prstGeom prst="rect">
            <a:avLst/>
          </a:prstGeom>
          <a:noFill/>
        </p:spPr>
        <p:txBody>
          <a:bodyPr wrap="square" rtlCol="0">
            <a:spAutoFit/>
          </a:bodyPr>
          <a:lstStyle/>
          <a:p>
            <a:pPr>
              <a:spcAft>
                <a:spcPts val="1500"/>
              </a:spcAft>
            </a:pPr>
            <a:r>
              <a:rPr lang="en-GB" sz="44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What do these pictures have in common?</a:t>
            </a:r>
          </a:p>
          <a:p>
            <a:pPr>
              <a:spcAft>
                <a:spcPts val="1500"/>
              </a:spcAft>
            </a:pPr>
            <a:endParaRPr lang="en-GB" sz="44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100" name="Picture 4" descr="Bearskin - Wikipedia">
            <a:extLst>
              <a:ext uri="{FF2B5EF4-FFF2-40B4-BE49-F238E27FC236}">
                <a16:creationId xmlns:a16="http://schemas.microsoft.com/office/drawing/2014/main" xmlns="" id="{A7F5872B-B3FF-C87B-7EDB-881C55681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98" y="1674613"/>
            <a:ext cx="161925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ara Beret (58cm)">
            <a:extLst>
              <a:ext uri="{FF2B5EF4-FFF2-40B4-BE49-F238E27FC236}">
                <a16:creationId xmlns:a16="http://schemas.microsoft.com/office/drawing/2014/main" xmlns="" id="{C68977CD-236B-6C95-8B29-6C5D75607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476" y="19907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5A9C16D4-8842-095C-6A9E-8B64553CFA61}"/>
              </a:ext>
            </a:extLst>
          </p:cNvPr>
          <p:cNvPicPr>
            <a:picLocks noChangeAspect="1"/>
          </p:cNvPicPr>
          <p:nvPr/>
        </p:nvPicPr>
        <p:blipFill>
          <a:blip r:embed="rId4"/>
          <a:stretch>
            <a:fillRect/>
          </a:stretch>
        </p:blipFill>
        <p:spPr>
          <a:xfrm>
            <a:off x="699868" y="4132528"/>
            <a:ext cx="2235315" cy="2216264"/>
          </a:xfrm>
          <a:prstGeom prst="rect">
            <a:avLst/>
          </a:prstGeom>
        </p:spPr>
      </p:pic>
      <p:pic>
        <p:nvPicPr>
          <p:cNvPr id="13" name="Picture 12">
            <a:extLst>
              <a:ext uri="{FF2B5EF4-FFF2-40B4-BE49-F238E27FC236}">
                <a16:creationId xmlns:a16="http://schemas.microsoft.com/office/drawing/2014/main" xmlns="" id="{15AF41E8-37F0-1E11-2912-A479CC20B4A3}"/>
              </a:ext>
            </a:extLst>
          </p:cNvPr>
          <p:cNvPicPr>
            <a:picLocks noChangeAspect="1"/>
          </p:cNvPicPr>
          <p:nvPr/>
        </p:nvPicPr>
        <p:blipFill>
          <a:blip r:embed="rId5"/>
          <a:stretch>
            <a:fillRect/>
          </a:stretch>
        </p:blipFill>
        <p:spPr>
          <a:xfrm>
            <a:off x="3314004" y="4132528"/>
            <a:ext cx="2669039" cy="1980000"/>
          </a:xfrm>
          <a:prstGeom prst="rect">
            <a:avLst/>
          </a:prstGeom>
        </p:spPr>
      </p:pic>
    </p:spTree>
    <p:extLst>
      <p:ext uri="{BB962C8B-B14F-4D97-AF65-F5344CB8AC3E}">
        <p14:creationId xmlns:p14="http://schemas.microsoft.com/office/powerpoint/2010/main" val="351646154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6478859" y="2094450"/>
            <a:ext cx="4293219"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sp>
        <p:nvSpPr>
          <p:cNvPr id="5" name="TextBox 4">
            <a:extLst>
              <a:ext uri="{FF2B5EF4-FFF2-40B4-BE49-F238E27FC236}">
                <a16:creationId xmlns:a16="http://schemas.microsoft.com/office/drawing/2014/main" xmlns="" id="{B8A49B0E-F0F1-EECA-16FF-7BB50E804742}"/>
              </a:ext>
            </a:extLst>
          </p:cNvPr>
          <p:cNvSpPr txBox="1"/>
          <p:nvPr/>
        </p:nvSpPr>
        <p:spPr>
          <a:xfrm>
            <a:off x="699868" y="440393"/>
            <a:ext cx="10652073" cy="1638910"/>
          </a:xfrm>
          <a:prstGeom prst="rect">
            <a:avLst/>
          </a:prstGeom>
          <a:noFill/>
        </p:spPr>
        <p:txBody>
          <a:bodyPr wrap="square" rtlCol="0">
            <a:spAutoFit/>
          </a:bodyPr>
          <a:lstStyle/>
          <a:p>
            <a:pPr>
              <a:spcAft>
                <a:spcPts val="1500"/>
              </a:spcAft>
            </a:pPr>
            <a:r>
              <a:rPr lang="en-GB" sz="44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What do these pictures have in common?</a:t>
            </a:r>
          </a:p>
          <a:p>
            <a:pPr>
              <a:spcAft>
                <a:spcPts val="1500"/>
              </a:spcAft>
            </a:pPr>
            <a:endParaRPr lang="en-GB" sz="44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100" name="Picture 4" descr="Bearskin - Wikipedia">
            <a:extLst>
              <a:ext uri="{FF2B5EF4-FFF2-40B4-BE49-F238E27FC236}">
                <a16:creationId xmlns:a16="http://schemas.microsoft.com/office/drawing/2014/main" xmlns="" id="{A7F5872B-B3FF-C87B-7EDB-881C55681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98" y="1674613"/>
            <a:ext cx="161925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ara Beret (58cm)">
            <a:extLst>
              <a:ext uri="{FF2B5EF4-FFF2-40B4-BE49-F238E27FC236}">
                <a16:creationId xmlns:a16="http://schemas.microsoft.com/office/drawing/2014/main" xmlns="" id="{C68977CD-236B-6C95-8B29-6C5D75607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476" y="19907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5A9C16D4-8842-095C-6A9E-8B64553CFA61}"/>
              </a:ext>
            </a:extLst>
          </p:cNvPr>
          <p:cNvPicPr>
            <a:picLocks noChangeAspect="1"/>
          </p:cNvPicPr>
          <p:nvPr/>
        </p:nvPicPr>
        <p:blipFill>
          <a:blip r:embed="rId4"/>
          <a:stretch>
            <a:fillRect/>
          </a:stretch>
        </p:blipFill>
        <p:spPr>
          <a:xfrm>
            <a:off x="699868" y="4132528"/>
            <a:ext cx="2235315" cy="2216264"/>
          </a:xfrm>
          <a:prstGeom prst="rect">
            <a:avLst/>
          </a:prstGeom>
        </p:spPr>
      </p:pic>
      <p:pic>
        <p:nvPicPr>
          <p:cNvPr id="13" name="Picture 12">
            <a:extLst>
              <a:ext uri="{FF2B5EF4-FFF2-40B4-BE49-F238E27FC236}">
                <a16:creationId xmlns:a16="http://schemas.microsoft.com/office/drawing/2014/main" xmlns="" id="{15AF41E8-37F0-1E11-2912-A479CC20B4A3}"/>
              </a:ext>
            </a:extLst>
          </p:cNvPr>
          <p:cNvPicPr>
            <a:picLocks noChangeAspect="1"/>
          </p:cNvPicPr>
          <p:nvPr/>
        </p:nvPicPr>
        <p:blipFill>
          <a:blip r:embed="rId5"/>
          <a:stretch>
            <a:fillRect/>
          </a:stretch>
        </p:blipFill>
        <p:spPr>
          <a:xfrm>
            <a:off x="3314004" y="4132528"/>
            <a:ext cx="2669039" cy="1980000"/>
          </a:xfrm>
          <a:prstGeom prst="rect">
            <a:avLst/>
          </a:prstGeom>
        </p:spPr>
      </p:pic>
      <p:sp>
        <p:nvSpPr>
          <p:cNvPr id="3" name="TextBox 2">
            <a:extLst>
              <a:ext uri="{FF2B5EF4-FFF2-40B4-BE49-F238E27FC236}">
                <a16:creationId xmlns:a16="http://schemas.microsoft.com/office/drawing/2014/main" xmlns="" id="{40C38722-BD44-ECD3-79DF-96C9AE6B9FC2}"/>
              </a:ext>
            </a:extLst>
          </p:cNvPr>
          <p:cNvSpPr txBox="1"/>
          <p:nvPr/>
        </p:nvSpPr>
        <p:spPr>
          <a:xfrm>
            <a:off x="7348654" y="2079303"/>
            <a:ext cx="3133492" cy="2554545"/>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They show who  the wearers belong to…</a:t>
            </a:r>
          </a:p>
        </p:txBody>
      </p:sp>
    </p:spTree>
    <p:extLst>
      <p:ext uri="{BB962C8B-B14F-4D97-AF65-F5344CB8AC3E}">
        <p14:creationId xmlns:p14="http://schemas.microsoft.com/office/powerpoint/2010/main" val="313829177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2486722" y="2198615"/>
            <a:ext cx="7287443"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pic>
        <p:nvPicPr>
          <p:cNvPr id="3" name="Picture 2" descr="Mens Roman Helmet">
            <a:extLst>
              <a:ext uri="{FF2B5EF4-FFF2-40B4-BE49-F238E27FC236}">
                <a16:creationId xmlns:a16="http://schemas.microsoft.com/office/drawing/2014/main" xmlns="" id="{487E3071-480A-7B58-6D1D-A91ECC68F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8693" y="4517262"/>
            <a:ext cx="1411200" cy="201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ter nine years of research, Numenta finally has apps that mimic the ...">
            <a:extLst>
              <a:ext uri="{FF2B5EF4-FFF2-40B4-BE49-F238E27FC236}">
                <a16:creationId xmlns:a16="http://schemas.microsoft.com/office/drawing/2014/main" xmlns="" id="{BBDD0C17-A533-D7CF-1072-C5DF394B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84" y="259126"/>
            <a:ext cx="1871800" cy="201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8A49B0E-F0F1-EECA-16FF-7BB50E804742}"/>
              </a:ext>
            </a:extLst>
          </p:cNvPr>
          <p:cNvSpPr txBox="1"/>
          <p:nvPr/>
        </p:nvSpPr>
        <p:spPr>
          <a:xfrm>
            <a:off x="2375865" y="531146"/>
            <a:ext cx="8640201" cy="646331"/>
          </a:xfrm>
          <a:prstGeom prst="rect">
            <a:avLst/>
          </a:prstGeom>
          <a:noFill/>
        </p:spPr>
        <p:txBody>
          <a:bodyPr wrap="square" rtlCol="0">
            <a:spAutoFit/>
          </a:bodyPr>
          <a:lstStyle/>
          <a:p>
            <a:pPr>
              <a:spcAft>
                <a:spcPts val="1500"/>
              </a:spcAft>
            </a:pPr>
            <a:r>
              <a:rPr lang="en-GB" sz="36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A Salvation Mindset --Who am I ? </a:t>
            </a:r>
          </a:p>
        </p:txBody>
      </p:sp>
      <p:sp>
        <p:nvSpPr>
          <p:cNvPr id="4" name="TextBox 3">
            <a:extLst>
              <a:ext uri="{FF2B5EF4-FFF2-40B4-BE49-F238E27FC236}">
                <a16:creationId xmlns:a16="http://schemas.microsoft.com/office/drawing/2014/main" xmlns="" id="{8CBE97B0-F0ED-BDED-AA85-4D2597CAF2E3}"/>
              </a:ext>
            </a:extLst>
          </p:cNvPr>
          <p:cNvSpPr txBox="1"/>
          <p:nvPr/>
        </p:nvSpPr>
        <p:spPr>
          <a:xfrm>
            <a:off x="2352687" y="1081083"/>
            <a:ext cx="6715300" cy="707886"/>
          </a:xfrm>
          <a:prstGeom prst="rect">
            <a:avLst/>
          </a:prstGeom>
          <a:noFill/>
        </p:spPr>
        <p:txBody>
          <a:bodyPr wrap="none" rtlCol="0">
            <a:spAutoFit/>
          </a:bodyPr>
          <a:lstStyle/>
          <a:p>
            <a:r>
              <a:rPr lang="en-GB" sz="4000" dirty="0">
                <a:solidFill>
                  <a:schemeClr val="bg1"/>
                </a:solidFill>
                <a:highlight>
                  <a:srgbClr val="FFFF00"/>
                </a:highlight>
                <a:latin typeface="Arial" panose="020B0604020202020204" pitchFamily="34" charset="0"/>
                <a:cs typeface="Arial" panose="020B0604020202020204" pitchFamily="34" charset="0"/>
              </a:rPr>
              <a:t>The  answer is whose am I ?</a:t>
            </a:r>
          </a:p>
        </p:txBody>
      </p:sp>
      <p:sp>
        <p:nvSpPr>
          <p:cNvPr id="6" name="TextBox 5">
            <a:extLst>
              <a:ext uri="{FF2B5EF4-FFF2-40B4-BE49-F238E27FC236}">
                <a16:creationId xmlns:a16="http://schemas.microsoft.com/office/drawing/2014/main" xmlns="" id="{4B3FF417-9914-E9C8-D529-903480614DA1}"/>
              </a:ext>
            </a:extLst>
          </p:cNvPr>
          <p:cNvSpPr txBox="1"/>
          <p:nvPr/>
        </p:nvSpPr>
        <p:spPr>
          <a:xfrm>
            <a:off x="909056" y="2470060"/>
            <a:ext cx="9233210" cy="5555367"/>
          </a:xfrm>
          <a:prstGeom prst="rect">
            <a:avLst/>
          </a:prstGeom>
          <a:noFill/>
        </p:spPr>
        <p:txBody>
          <a:bodyPr wrap="square" rtlCol="0">
            <a:spAutoFit/>
          </a:bodyPr>
          <a:lstStyle/>
          <a:p>
            <a:pPr>
              <a:spcAft>
                <a:spcPts val="1500"/>
              </a:spcAft>
            </a:pPr>
            <a:r>
              <a:rPr lang="en-GB" sz="20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Isaiah 43 v 1 Fear not I have redeemed you, I have summoned you by name – you are mine.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1500"/>
              </a:spcAft>
            </a:pPr>
            <a:r>
              <a:rPr lang="en-GB" sz="20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Isa 54 v 5 Your maker is your husband – the Lord almighty is his name-  the Holy one of Israel is your Redeemer.</a:t>
            </a:r>
          </a:p>
          <a:p>
            <a:pPr>
              <a:spcAft>
                <a:spcPts val="1500"/>
              </a:spcAft>
            </a:pPr>
            <a:r>
              <a:rPr lang="en-GB" sz="20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Gal 4 v 4-7 But when the set time had fully come, God sent his Son, born of a woman, born under the law, </a:t>
            </a:r>
            <a:r>
              <a:rPr lang="en-GB" sz="20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redeem those under the law, that we might receive adoption to sonship.</a:t>
            </a:r>
            <a:r>
              <a:rPr lang="en-GB" sz="20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2000" u="sng" baseline="30000" dirty="0">
                <a:solidFill>
                  <a:srgbClr val="4A4A4A"/>
                </a:solidFill>
                <a:effectLst/>
                <a:latin typeface="Arial" panose="020B0604020202020204" pitchFamily="34" charset="0"/>
                <a:ea typeface="Calibri" panose="020F0502020204030204" pitchFamily="34" charset="0"/>
                <a:cs typeface="Arial" panose="020B0604020202020204" pitchFamily="34" charset="0"/>
                <a:hlinkClick r:id="rId4" tooltip="See footnote a"/>
              </a:rPr>
              <a:t>a</a:t>
            </a:r>
            <a:r>
              <a:rPr lang="en-GB" sz="20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0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6 </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Because you are his sons, God sent the Spirit of his Son into our hearts, the Spirit who calls out, </a:t>
            </a:r>
            <a:r>
              <a:rPr lang="en-GB"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“Abba</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20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2000" u="sng" baseline="30000" dirty="0">
                <a:solidFill>
                  <a:srgbClr val="4A4A4A"/>
                </a:solidFill>
                <a:effectLst/>
                <a:latin typeface="Arial" panose="020B0604020202020204" pitchFamily="34" charset="0"/>
                <a:ea typeface="Calibri" panose="020F0502020204030204" pitchFamily="34" charset="0"/>
                <a:cs typeface="Arial" panose="020B0604020202020204" pitchFamily="34" charset="0"/>
                <a:hlinkClick r:id="rId5" tooltip="See footnote b"/>
              </a:rPr>
              <a:t>b</a:t>
            </a:r>
            <a:r>
              <a:rPr lang="en-GB" sz="20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Father.” </a:t>
            </a:r>
            <a:r>
              <a:rPr lang="en-GB" sz="20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7 </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you are no longer a slave, but God’s child; and since you are his child, God has made you also an heir.</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1500"/>
              </a:spcAft>
            </a:pPr>
            <a:endParaRPr lang="en-GB" sz="2000" dirty="0">
              <a:solidFill>
                <a:srgbClr val="081C2A"/>
              </a:solidFill>
              <a:latin typeface="Arial" panose="020B0604020202020204" pitchFamily="34" charset="0"/>
              <a:ea typeface="Times New Roman" panose="02020603050405020304" pitchFamily="18" charset="0"/>
              <a:cs typeface="Arial" panose="020B0604020202020204" pitchFamily="34" charset="0"/>
            </a:endParaRPr>
          </a:p>
          <a:p>
            <a:pPr>
              <a:spcAft>
                <a:spcPts val="1500"/>
              </a:spcAft>
            </a:pPr>
            <a:endParaRPr lang="en-GB" sz="20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1500"/>
              </a:spcAft>
            </a:pPr>
            <a:endParaRPr lang="en-GB" sz="2000" dirty="0">
              <a:solidFill>
                <a:srgbClr val="081C2A"/>
              </a:solidFill>
              <a:latin typeface="Arial" panose="020B0604020202020204" pitchFamily="34" charset="0"/>
              <a:ea typeface="Times New Roman" panose="02020603050405020304" pitchFamily="18" charset="0"/>
              <a:cs typeface="Arial" panose="020B0604020202020204" pitchFamily="34" charset="0"/>
            </a:endParaRPr>
          </a:p>
          <a:p>
            <a:pPr>
              <a:spcAft>
                <a:spcPts val="150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2687285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1133964" y="2198615"/>
            <a:ext cx="8640201"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pic>
        <p:nvPicPr>
          <p:cNvPr id="3" name="Picture 2" descr="Mens Roman Helmet">
            <a:extLst>
              <a:ext uri="{FF2B5EF4-FFF2-40B4-BE49-F238E27FC236}">
                <a16:creationId xmlns:a16="http://schemas.microsoft.com/office/drawing/2014/main" xmlns="" id="{487E3071-480A-7B58-6D1D-A91ECC68F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8693" y="4517262"/>
            <a:ext cx="1411200" cy="201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ter nine years of research, Numenta finally has apps that mimic the ...">
            <a:extLst>
              <a:ext uri="{FF2B5EF4-FFF2-40B4-BE49-F238E27FC236}">
                <a16:creationId xmlns:a16="http://schemas.microsoft.com/office/drawing/2014/main" xmlns="" id="{BBDD0C17-A533-D7CF-1072-C5DF394B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84" y="259126"/>
            <a:ext cx="1871800" cy="201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8A49B0E-F0F1-EECA-16FF-7BB50E804742}"/>
              </a:ext>
            </a:extLst>
          </p:cNvPr>
          <p:cNvSpPr txBox="1"/>
          <p:nvPr/>
        </p:nvSpPr>
        <p:spPr>
          <a:xfrm>
            <a:off x="2270663" y="502799"/>
            <a:ext cx="7840766" cy="4732065"/>
          </a:xfrm>
          <a:prstGeom prst="rect">
            <a:avLst/>
          </a:prstGeom>
          <a:noFill/>
        </p:spPr>
        <p:txBody>
          <a:bodyPr wrap="square" rtlCol="0">
            <a:spAutoFit/>
          </a:bodyPr>
          <a:lstStyle/>
          <a:p>
            <a:pPr>
              <a:spcAft>
                <a:spcPts val="1500"/>
              </a:spcAft>
            </a:pPr>
            <a:r>
              <a:rPr lang="en-GB" sz="44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A Salvation Mindset</a:t>
            </a:r>
          </a:p>
          <a:p>
            <a:pPr>
              <a:spcAft>
                <a:spcPts val="1500"/>
              </a:spcAft>
            </a:pPr>
            <a:r>
              <a:rPr lang="en-GB" sz="44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Who am I ? Know that I am God’s child</a:t>
            </a:r>
          </a:p>
          <a:p>
            <a:pPr>
              <a:spcAft>
                <a:spcPts val="1500"/>
              </a:spcAft>
            </a:pPr>
            <a:r>
              <a:rPr lang="en-GB" sz="4400" b="1" dirty="0">
                <a:solidFill>
                  <a:srgbClr val="081C2A"/>
                </a:solidFill>
                <a:latin typeface="Arial" panose="020B0604020202020204" pitchFamily="34" charset="0"/>
                <a:ea typeface="Times New Roman" panose="02020603050405020304" pitchFamily="18" charset="0"/>
                <a:cs typeface="Arial" panose="020B0604020202020204" pitchFamily="34" charset="0"/>
              </a:rPr>
              <a:t>What am I doing? Pursuing goodness</a:t>
            </a:r>
          </a:p>
          <a:p>
            <a:pPr>
              <a:spcAft>
                <a:spcPts val="1500"/>
              </a:spcAft>
            </a:pPr>
            <a:r>
              <a:rPr lang="en-GB" sz="44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Where am I going?</a:t>
            </a:r>
            <a:endParaRPr lang="en-GB" sz="4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3416454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0C4F1C3-3ADD-491F-8C66-57912A2421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0B323FE0-DFB0-4368-A3C2-FC1402A98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4BCA77F-6A46-46C1-822E-DF8DB6F08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B0513689-D00A-4D15-B8A3-AA50EC4B2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FE0E0C4-51F8-5CCA-6D27-9144759ED53B}"/>
              </a:ext>
            </a:extLst>
          </p:cNvPr>
          <p:cNvSpPr>
            <a:spLocks noGrp="1"/>
          </p:cNvSpPr>
          <p:nvPr>
            <p:ph type="title"/>
          </p:nvPr>
        </p:nvSpPr>
        <p:spPr>
          <a:xfrm>
            <a:off x="1133964" y="2198615"/>
            <a:ext cx="8640201" cy="3070370"/>
          </a:xfrm>
        </p:spPr>
        <p:txBody>
          <a:bodyPr vert="horz" lIns="91440" tIns="45720" rIns="91440" bIns="45720" rtlCol="0" anchor="b">
            <a:noAutofit/>
          </a:bodyPr>
          <a:lstStyle/>
          <a:p>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r>
              <a:rPr lang="en-GB" sz="2000" b="0" i="0" dirty="0">
                <a:solidFill>
                  <a:srgbClr val="000000"/>
                </a:solidFill>
                <a:effectLst/>
                <a:latin typeface="Arial" panose="020B0604020202020204" pitchFamily="34" charset="0"/>
                <a:cs typeface="Arial" panose="020B0604020202020204" pitchFamily="34" charset="0"/>
              </a:rPr>
              <a:t/>
            </a:r>
            <a:br>
              <a:rPr lang="en-GB" sz="2000" b="0" i="0" dirty="0">
                <a:solidFill>
                  <a:srgbClr val="000000"/>
                </a:solidFill>
                <a:effectLst/>
                <a:latin typeface="Arial" panose="020B0604020202020204" pitchFamily="34" charset="0"/>
                <a:cs typeface="Arial" panose="020B0604020202020204" pitchFamily="34" charset="0"/>
              </a:rPr>
            </a:br>
            <a:endParaRPr lang="en-US" sz="2000" b="1" cap="all" dirty="0">
              <a:solidFill>
                <a:schemeClr val="tx1"/>
              </a:solidFill>
            </a:endParaRPr>
          </a:p>
        </p:txBody>
      </p:sp>
      <p:pic>
        <p:nvPicPr>
          <p:cNvPr id="3" name="Picture 2" descr="Mens Roman Helmet">
            <a:extLst>
              <a:ext uri="{FF2B5EF4-FFF2-40B4-BE49-F238E27FC236}">
                <a16:creationId xmlns:a16="http://schemas.microsoft.com/office/drawing/2014/main" xmlns="" id="{487E3071-480A-7B58-6D1D-A91ECC68F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8693" y="4517262"/>
            <a:ext cx="1411200" cy="201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ter nine years of research, Numenta finally has apps that mimic the ...">
            <a:extLst>
              <a:ext uri="{FF2B5EF4-FFF2-40B4-BE49-F238E27FC236}">
                <a16:creationId xmlns:a16="http://schemas.microsoft.com/office/drawing/2014/main" xmlns="" id="{BBDD0C17-A533-D7CF-1072-C5DF394B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84" y="259126"/>
            <a:ext cx="1871800" cy="201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8A49B0E-F0F1-EECA-16FF-7BB50E804742}"/>
              </a:ext>
            </a:extLst>
          </p:cNvPr>
          <p:cNvSpPr txBox="1"/>
          <p:nvPr/>
        </p:nvSpPr>
        <p:spPr>
          <a:xfrm>
            <a:off x="2270663" y="536253"/>
            <a:ext cx="7840766" cy="5132174"/>
          </a:xfrm>
          <a:prstGeom prst="rect">
            <a:avLst/>
          </a:prstGeom>
          <a:noFill/>
        </p:spPr>
        <p:txBody>
          <a:bodyPr wrap="square" rtlCol="0">
            <a:spAutoFit/>
          </a:bodyPr>
          <a:lstStyle/>
          <a:p>
            <a:pPr>
              <a:spcAft>
                <a:spcPts val="1500"/>
              </a:spcAft>
            </a:pPr>
            <a:r>
              <a:rPr lang="en-GB" sz="4400" dirty="0">
                <a:solidFill>
                  <a:srgbClr val="081C2A"/>
                </a:solidFill>
                <a:effectLst/>
                <a:latin typeface="Arial" panose="020B0604020202020204" pitchFamily="34" charset="0"/>
                <a:ea typeface="Times New Roman" panose="02020603050405020304" pitchFamily="18" charset="0"/>
                <a:cs typeface="Arial" panose="020B0604020202020204" pitchFamily="34" charset="0"/>
              </a:rPr>
              <a:t>A Salvation Mindset</a:t>
            </a:r>
          </a:p>
          <a:p>
            <a:pPr>
              <a:spcAft>
                <a:spcPts val="1500"/>
              </a:spcAft>
            </a:pPr>
            <a:r>
              <a:rPr lang="en-GB" sz="2800" b="1" dirty="0">
                <a:solidFill>
                  <a:srgbClr val="081C2A"/>
                </a:solidFill>
                <a:latin typeface="Arial" panose="020B0604020202020204" pitchFamily="34" charset="0"/>
                <a:ea typeface="Times New Roman" panose="02020603050405020304" pitchFamily="18" charset="0"/>
                <a:cs typeface="Arial" panose="020B0604020202020204" pitchFamily="34" charset="0"/>
              </a:rPr>
              <a:t>What am I doing? Pursuing goodness –</a:t>
            </a:r>
          </a:p>
          <a:p>
            <a:pPr>
              <a:spcAft>
                <a:spcPts val="1500"/>
              </a:spcAft>
            </a:pPr>
            <a:endParaRPr lang="en-GB" sz="2800" b="1" dirty="0">
              <a:solidFill>
                <a:srgbClr val="081C2A"/>
              </a:solidFill>
              <a:latin typeface="Arial" panose="020B0604020202020204" pitchFamily="34" charset="0"/>
              <a:ea typeface="Times New Roman" panose="02020603050405020304" pitchFamily="18" charset="0"/>
              <a:cs typeface="Arial" panose="020B0604020202020204" pitchFamily="34" charset="0"/>
            </a:endParaRPr>
          </a:p>
          <a:p>
            <a:pPr>
              <a:spcAft>
                <a:spcPts val="1500"/>
              </a:spcAft>
            </a:pPr>
            <a:r>
              <a:rPr lang="en-GB" sz="2800" b="1" dirty="0">
                <a:solidFill>
                  <a:srgbClr val="081C2A"/>
                </a:solidFill>
                <a:latin typeface="Arial" panose="020B0604020202020204" pitchFamily="34" charset="0"/>
                <a:ea typeface="Times New Roman" panose="02020603050405020304" pitchFamily="18" charset="0"/>
                <a:cs typeface="Arial" panose="020B0604020202020204" pitchFamily="34" charset="0"/>
              </a:rPr>
              <a:t>It reflects God’s passion…</a:t>
            </a:r>
          </a:p>
          <a:p>
            <a:pPr>
              <a:spcAft>
                <a:spcPts val="1500"/>
              </a:spcAft>
            </a:pPr>
            <a:r>
              <a:rPr lang="en-GB" sz="2800" b="1" dirty="0">
                <a:solidFill>
                  <a:srgbClr val="081C2A"/>
                </a:solidFill>
                <a:latin typeface="Arial" panose="020B0604020202020204" pitchFamily="34" charset="0"/>
                <a:ea typeface="Times New Roman" panose="02020603050405020304" pitchFamily="18" charset="0"/>
                <a:cs typeface="Arial" panose="020B0604020202020204" pitchFamily="34" charset="0"/>
              </a:rPr>
              <a:t>It brings glory to God</a:t>
            </a:r>
          </a:p>
          <a:p>
            <a:pPr>
              <a:spcAft>
                <a:spcPts val="1500"/>
              </a:spcAft>
            </a:pPr>
            <a:r>
              <a:rPr lang="en-GB" sz="2800" b="1" dirty="0">
                <a:solidFill>
                  <a:srgbClr val="081C2A"/>
                </a:solidFill>
                <a:latin typeface="Arial" panose="020B0604020202020204" pitchFamily="34" charset="0"/>
                <a:ea typeface="Times New Roman" panose="02020603050405020304" pitchFamily="18" charset="0"/>
                <a:cs typeface="Arial" panose="020B0604020202020204" pitchFamily="34" charset="0"/>
              </a:rPr>
              <a:t>We are glorified in him too</a:t>
            </a:r>
          </a:p>
          <a:p>
            <a:pPr>
              <a:spcAft>
                <a:spcPts val="1500"/>
              </a:spcAft>
            </a:pPr>
            <a:endParaRPr lang="en-GB" sz="2800" b="1" dirty="0">
              <a:solidFill>
                <a:srgbClr val="081C2A"/>
              </a:solidFill>
              <a:latin typeface="Arial" panose="020B0604020202020204" pitchFamily="34" charset="0"/>
              <a:ea typeface="Times New Roman" panose="02020603050405020304" pitchFamily="18" charset="0"/>
              <a:cs typeface="Arial" panose="020B0604020202020204" pitchFamily="34" charset="0"/>
            </a:endParaRPr>
          </a:p>
          <a:p>
            <a:pPr>
              <a:spcAft>
                <a:spcPts val="1500"/>
              </a:spcAft>
            </a:pPr>
            <a:endParaRPr lang="en-GB" sz="2800" b="1" dirty="0">
              <a:solidFill>
                <a:srgbClr val="081C2A"/>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1299805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624</TotalTime>
  <Words>658</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Corbel</vt:lpstr>
      <vt:lpstr>Segoe UI</vt:lpstr>
      <vt:lpstr>system-ui</vt:lpstr>
      <vt:lpstr>Times New Roman</vt:lpstr>
      <vt:lpstr>Basis</vt:lpstr>
      <vt:lpstr>The HELmet of Salvation   </vt:lpstr>
      <vt:lpstr>Ephesians 6 v 10-18  Finally, be strong in the Lord and in his mighty power. 11 Put on the full armour of God, so that you can take your stand against the devil’s schemes. 12 For our struggle is not against flesh and blood, but against the rulers, against the authorities, against the powers of this dark world and against the spiritual forces of evil in the heavenly realms. 13 Therefore put on the full armour of God, so that when the day of evil comes, you may be able to stand your ground, and after you have done everything, to stand. 14 Stand firm then, with the belt of truth buckled around your waist, with the breastplate of righteousness in place, 15 and with your feet fitted with the readiness that comes from the gospel of peace. 16 In addition to all this, take up the shield of faith, with which you can extinguish all the flaming arrows of the evil one. 17 Take the helmet of salvation and the sword of the Spirit, which is the word of God. 18 And pray in the Spirit on all occasions with all kinds of prayers and requests. With this in mind, be alert and always keep on praying for all the Lord’s people.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MUMFORD Colin</dc:creator>
  <cp:lastModifiedBy>Colin</cp:lastModifiedBy>
  <cp:revision>11</cp:revision>
  <dcterms:created xsi:type="dcterms:W3CDTF">2024-06-24T13:46:40Z</dcterms:created>
  <dcterms:modified xsi:type="dcterms:W3CDTF">2024-07-14T08:04:44Z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6a12554-321c-45c3-b2fd-7e3f55c509d9_Enabled">
    <vt:lpwstr>true</vt:lpwstr>
  </property>
  <property fmtid="{D5CDD505-2E9C-101B-9397-08002B2CF9AE}" pid="3" name="MSIP_Label_56a12554-321c-45c3-b2fd-7e3f55c509d9_SetDate">
    <vt:lpwstr>2024-06-24T13:47:20Z</vt:lpwstr>
  </property>
  <property fmtid="{D5CDD505-2E9C-101B-9397-08002B2CF9AE}" pid="4" name="MSIP_Label_56a12554-321c-45c3-b2fd-7e3f55c509d9_Method">
    <vt:lpwstr>Privileged</vt:lpwstr>
  </property>
  <property fmtid="{D5CDD505-2E9C-101B-9397-08002B2CF9AE}" pid="5" name="MSIP_Label_56a12554-321c-45c3-b2fd-7e3f55c509d9_Name">
    <vt:lpwstr>56a12554-321c-45c3-b2fd-7e3f55c509d9</vt:lpwstr>
  </property>
  <property fmtid="{D5CDD505-2E9C-101B-9397-08002B2CF9AE}" pid="6" name="MSIP_Label_56a12554-321c-45c3-b2fd-7e3f55c509d9_SiteId">
    <vt:lpwstr>614f9c25-bffa-42c7-86d8-964101f55fa2</vt:lpwstr>
  </property>
  <property fmtid="{D5CDD505-2E9C-101B-9397-08002B2CF9AE}" pid="7" name="MSIP_Label_56a12554-321c-45c3-b2fd-7e3f55c509d9_ActionId">
    <vt:lpwstr>e5d0fb70-febd-4dd9-90ce-b0793bea7488</vt:lpwstr>
  </property>
  <property fmtid="{D5CDD505-2E9C-101B-9397-08002B2CF9AE}" pid="8" name="MSIP_Label_56a12554-321c-45c3-b2fd-7e3f55c509d9_ContentBits">
    <vt:lpwstr>0</vt:lpwstr>
  </property>
</Properties>
</file>