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Arial Narrow" panose="020B0606020202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988"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f1c6815df5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f1c6815df5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650a51333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0650a5133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061b71d09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061b71d09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061b71d09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061b71d0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f1c6815df5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f1c6815df5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1c6815df5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f1c6815df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f1c6815df5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f1c6815df5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0667c4e0bb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0667c4e0b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0413db18f7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0413db18f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0413db18f7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0413db18f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0667c4e0bb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0667c4e0b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e9118d4fa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e9118d4fa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061b71d09d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061b71d09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0667c4e0bb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0667c4e0b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0667c4e0bb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0667c4e0b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0650a51333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0650a5133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0667c4e0bb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0667c4e0b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0667c4e0bb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0667c4e0b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0667c4e0bb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0667c4e0b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0667c4e0bb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0667c4e0b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0667c4e0bb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0667c4e0b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0667c4e0bb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0667c4e0bb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f1c6815df5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f1c6815df5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0667c4e0bb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0667c4e0b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0650a51333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0650a5133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0667c4e0bb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0667c4e0b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0667c4e0bb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0667c4e0b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0667c4e0bb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0667c4e0b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0650a51333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0650a51333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0650a51333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0650a51333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0650a51333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0650a5133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f1c6815df5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f1c6815df5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0667c4e0b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0667c4e0b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0413db18f7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0413db18f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0650a51333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0650a5133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0650a51333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0650a51333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0650a5133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0650a5133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061b71d09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061b71d0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f1c6815df5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f1c6815df5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848750" y="359450"/>
            <a:ext cx="5228700" cy="4539000"/>
          </a:xfrm>
          <a:prstGeom prst="triangle">
            <a:avLst>
              <a:gd name="adj" fmla="val 50000"/>
            </a:avLst>
          </a:prstGeom>
          <a:noFill/>
          <a:ln w="19050" cap="flat" cmpd="sng">
            <a:solidFill>
              <a:srgbClr val="CB7E2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5" name="Google Shape;55;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22402" y="0"/>
            <a:ext cx="4032737" cy="5000475"/>
          </a:xfrm>
          <a:prstGeom prst="rect">
            <a:avLst/>
          </a:prstGeom>
          <a:noFill/>
          <a:ln>
            <a:noFill/>
          </a:ln>
        </p:spPr>
      </p:pic>
      <p:sp>
        <p:nvSpPr>
          <p:cNvPr id="56" name="Google Shape;56;p13"/>
          <p:cNvSpPr/>
          <p:nvPr/>
        </p:nvSpPr>
        <p:spPr>
          <a:xfrm>
            <a:off x="3730725" y="895925"/>
            <a:ext cx="1353900" cy="461700"/>
          </a:xfrm>
          <a:prstGeom prst="rect">
            <a:avLst/>
          </a:prstGeom>
          <a:solidFill>
            <a:srgbClr val="E28C37"/>
          </a:solidFill>
          <a:ln w="9525" cap="flat" cmpd="sng">
            <a:solidFill>
              <a:srgbClr val="E28C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13"/>
          <p:cNvSpPr txBox="1"/>
          <p:nvPr/>
        </p:nvSpPr>
        <p:spPr>
          <a:xfrm>
            <a:off x="3598725" y="553978"/>
            <a:ext cx="1617900" cy="7695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3800" b="1" dirty="0">
                <a:solidFill>
                  <a:schemeClr val="lt1"/>
                </a:solidFill>
                <a:latin typeface="Arial Narrow"/>
                <a:ea typeface="Arial Narrow"/>
                <a:cs typeface="Arial Narrow"/>
                <a:sym typeface="Arial Narrow"/>
              </a:rPr>
              <a:t>NMBC</a:t>
            </a:r>
            <a:endParaRPr sz="3800" b="1" dirty="0">
              <a:solidFill>
                <a:schemeClr val="lt1"/>
              </a:solidFill>
              <a:latin typeface="Arial Narrow"/>
              <a:ea typeface="Arial Narrow"/>
              <a:cs typeface="Arial Narrow"/>
              <a:sym typeface="Arial Narrow"/>
            </a:endParaRPr>
          </a:p>
        </p:txBody>
      </p:sp>
      <p:sp>
        <p:nvSpPr>
          <p:cNvPr id="58" name="Google Shape;58;p13"/>
          <p:cNvSpPr/>
          <p:nvPr/>
        </p:nvSpPr>
        <p:spPr>
          <a:xfrm>
            <a:off x="5902250" y="61425"/>
            <a:ext cx="170400" cy="1296300"/>
          </a:xfrm>
          <a:prstGeom prst="rect">
            <a:avLst/>
          </a:prstGeom>
          <a:solidFill>
            <a:srgbClr val="B91414"/>
          </a:solidFill>
          <a:ln w="9525" cap="flat" cmpd="sng">
            <a:solidFill>
              <a:srgbClr val="B9141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p13"/>
          <p:cNvSpPr txBox="1"/>
          <p:nvPr/>
        </p:nvSpPr>
        <p:spPr>
          <a:xfrm rot="5400000">
            <a:off x="3534950" y="2260050"/>
            <a:ext cx="4905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b="1">
                <a:solidFill>
                  <a:schemeClr val="lt1"/>
                </a:solidFill>
                <a:latin typeface="Arial Narrow"/>
                <a:ea typeface="Arial Narrow"/>
                <a:cs typeface="Arial Narrow"/>
                <a:sym typeface="Arial Narrow"/>
              </a:rPr>
              <a:t>AUTUMN 2024</a:t>
            </a:r>
            <a:endParaRPr sz="1300" b="1">
              <a:solidFill>
                <a:schemeClr val="lt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70175" y="0"/>
            <a:ext cx="4473825" cy="5717176"/>
          </a:xfrm>
          <a:prstGeom prst="rect">
            <a:avLst/>
          </a:prstGeom>
          <a:noFill/>
          <a:ln>
            <a:noFill/>
          </a:ln>
        </p:spPr>
      </p:pic>
      <p:pic>
        <p:nvPicPr>
          <p:cNvPr id="117" name="Google Shape;117;p2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39750" y="1052525"/>
            <a:ext cx="4546313" cy="3038452"/>
          </a:xfrm>
          <a:prstGeom prst="rect">
            <a:avLst/>
          </a:prstGeom>
          <a:noFill/>
          <a:ln>
            <a:noFill/>
          </a:ln>
        </p:spPr>
      </p:pic>
      <p:cxnSp>
        <p:nvCxnSpPr>
          <p:cNvPr id="118" name="Google Shape;118;p22"/>
          <p:cNvCxnSpPr/>
          <p:nvPr/>
        </p:nvCxnSpPr>
        <p:spPr>
          <a:xfrm>
            <a:off x="900200" y="926225"/>
            <a:ext cx="3425400" cy="3381900"/>
          </a:xfrm>
          <a:prstGeom prst="straightConnector1">
            <a:avLst/>
          </a:prstGeom>
          <a:noFill/>
          <a:ln w="114300" cap="flat" cmpd="sng">
            <a:solidFill>
              <a:schemeClr val="dk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1" cy="5799578"/>
          </a:xfrm>
          <a:prstGeom prst="rect">
            <a:avLst/>
          </a:prstGeom>
          <a:noFill/>
          <a:ln>
            <a:noFill/>
          </a:ln>
        </p:spPr>
      </p:pic>
      <p:pic>
        <p:nvPicPr>
          <p:cNvPr id="124" name="Google Shape;124;p2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235000" y="922338"/>
            <a:ext cx="3048900" cy="3298800"/>
          </a:xfrm>
          <a:prstGeom prst="roundRect">
            <a:avLst>
              <a:gd name="adj" fmla="val 16667"/>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776500" y="152400"/>
            <a:ext cx="4215100" cy="2196289"/>
          </a:xfrm>
          <a:prstGeom prst="rect">
            <a:avLst/>
          </a:prstGeom>
          <a:noFill/>
          <a:ln>
            <a:noFill/>
          </a:ln>
        </p:spPr>
      </p:pic>
      <p:pic>
        <p:nvPicPr>
          <p:cNvPr id="130" name="Google Shape;130;p2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0"/>
            <a:ext cx="4572000" cy="3122695"/>
          </a:xfrm>
          <a:prstGeom prst="rect">
            <a:avLst/>
          </a:prstGeom>
          <a:noFill/>
          <a:ln>
            <a:noFill/>
          </a:ln>
        </p:spPr>
      </p:pic>
      <p:pic>
        <p:nvPicPr>
          <p:cNvPr id="131" name="Google Shape;131;p2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572000" y="0"/>
            <a:ext cx="4572001" cy="3047250"/>
          </a:xfrm>
          <a:prstGeom prst="rect">
            <a:avLst/>
          </a:prstGeom>
          <a:noFill/>
          <a:ln>
            <a:noFill/>
          </a:ln>
        </p:spPr>
      </p:pic>
      <p:pic>
        <p:nvPicPr>
          <p:cNvPr id="132" name="Google Shape;132;p2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25" y="2571752"/>
            <a:ext cx="4568575" cy="2578450"/>
          </a:xfrm>
          <a:prstGeom prst="rect">
            <a:avLst/>
          </a:prstGeom>
          <a:noFill/>
          <a:ln>
            <a:noFill/>
          </a:ln>
        </p:spPr>
      </p:pic>
      <p:pic>
        <p:nvPicPr>
          <p:cNvPr id="133" name="Google Shape;133;p2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575425" y="2565050"/>
            <a:ext cx="4568576" cy="2578451"/>
          </a:xfrm>
          <a:prstGeom prst="rect">
            <a:avLst/>
          </a:prstGeom>
          <a:noFill/>
          <a:ln>
            <a:noFill/>
          </a:ln>
        </p:spPr>
      </p:pic>
      <p:cxnSp>
        <p:nvCxnSpPr>
          <p:cNvPr id="134" name="Google Shape;134;p24"/>
          <p:cNvCxnSpPr/>
          <p:nvPr/>
        </p:nvCxnSpPr>
        <p:spPr>
          <a:xfrm>
            <a:off x="4573800" y="-65925"/>
            <a:ext cx="0" cy="5316600"/>
          </a:xfrm>
          <a:prstGeom prst="straightConnector1">
            <a:avLst/>
          </a:prstGeom>
          <a:noFill/>
          <a:ln w="28575" cap="flat" cmpd="sng">
            <a:solidFill>
              <a:schemeClr val="lt1"/>
            </a:solidFill>
            <a:prstDash val="solid"/>
            <a:round/>
            <a:headEnd type="none" w="med" len="med"/>
            <a:tailEnd type="none" w="med" len="med"/>
          </a:ln>
        </p:spPr>
      </p:cxnSp>
      <p:cxnSp>
        <p:nvCxnSpPr>
          <p:cNvPr id="135" name="Google Shape;135;p24"/>
          <p:cNvCxnSpPr/>
          <p:nvPr/>
        </p:nvCxnSpPr>
        <p:spPr>
          <a:xfrm>
            <a:off x="-327075" y="2571750"/>
            <a:ext cx="9747300" cy="0"/>
          </a:xfrm>
          <a:prstGeom prst="straightConnector1">
            <a:avLst/>
          </a:prstGeom>
          <a:noFill/>
          <a:ln w="28575" cap="flat" cmpd="sng">
            <a:solidFill>
              <a:schemeClr val="lt1"/>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4875" y="162975"/>
            <a:ext cx="8854249" cy="4622850"/>
          </a:xfrm>
          <a:prstGeom prst="rect">
            <a:avLst/>
          </a:prstGeom>
          <a:noFill/>
          <a:ln>
            <a:noFill/>
          </a:ln>
        </p:spPr>
      </p:pic>
      <p:sp>
        <p:nvSpPr>
          <p:cNvPr id="141" name="Google Shape;141;p25"/>
          <p:cNvSpPr/>
          <p:nvPr/>
        </p:nvSpPr>
        <p:spPr>
          <a:xfrm>
            <a:off x="230700" y="4053275"/>
            <a:ext cx="8686200" cy="945300"/>
          </a:xfrm>
          <a:prstGeom prst="roundRect">
            <a:avLst>
              <a:gd name="adj" fmla="val 12612"/>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4800" b="1" dirty="0">
                <a:solidFill>
                  <a:schemeClr val="lt1"/>
                </a:solidFill>
                <a:latin typeface="Arial Narrow"/>
                <a:ea typeface="Arial Narrow"/>
                <a:cs typeface="Arial Narrow"/>
                <a:sym typeface="Arial Narrow"/>
              </a:rPr>
              <a:t>SALVATION / RESCUE / FREEDOM</a:t>
            </a:r>
            <a:endParaRPr sz="2000" dirty="0">
              <a:solidFill>
                <a:schemeClr val="lt1"/>
              </a:solidFill>
              <a:latin typeface="Arial Narrow"/>
              <a:ea typeface="Arial Narrow"/>
              <a:cs typeface="Arial Narrow"/>
              <a:sym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801200" y="5270475"/>
            <a:ext cx="3054213" cy="1837300"/>
          </a:xfrm>
          <a:prstGeom prst="rect">
            <a:avLst/>
          </a:prstGeom>
          <a:noFill/>
          <a:ln>
            <a:noFill/>
          </a:ln>
        </p:spPr>
      </p:pic>
      <p:pic>
        <p:nvPicPr>
          <p:cNvPr id="147" name="Google Shape;147;p2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0"/>
            <a:ext cx="6858000" cy="5143500"/>
          </a:xfrm>
          <a:prstGeom prst="rect">
            <a:avLst/>
          </a:prstGeom>
          <a:noFill/>
          <a:ln>
            <a:noFill/>
          </a:ln>
        </p:spPr>
      </p:pic>
      <p:sp>
        <p:nvSpPr>
          <p:cNvPr id="148" name="Google Shape;148;p26"/>
          <p:cNvSpPr/>
          <p:nvPr/>
        </p:nvSpPr>
        <p:spPr>
          <a:xfrm>
            <a:off x="2339950" y="160900"/>
            <a:ext cx="6672300" cy="667800"/>
          </a:xfrm>
          <a:prstGeom prst="roundRect">
            <a:avLst>
              <a:gd name="adj" fmla="val 12612"/>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700" b="1">
                <a:solidFill>
                  <a:schemeClr val="lt1"/>
                </a:solidFill>
                <a:latin typeface="Arial Narrow"/>
                <a:ea typeface="Arial Narrow"/>
                <a:cs typeface="Arial Narrow"/>
                <a:sym typeface="Arial Narrow"/>
              </a:rPr>
              <a:t>The whole assembly grumbled against Moses</a:t>
            </a:r>
            <a:endParaRPr sz="100">
              <a:solidFill>
                <a:schemeClr val="lt1"/>
              </a:solidFill>
              <a:latin typeface="Arial Narrow"/>
              <a:ea typeface="Arial Narrow"/>
              <a:cs typeface="Arial Narrow"/>
              <a:sym typeface="Arial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6100" y="-241325"/>
            <a:ext cx="4457700" cy="2971800"/>
          </a:xfrm>
          <a:prstGeom prst="rect">
            <a:avLst/>
          </a:prstGeom>
          <a:noFill/>
          <a:ln>
            <a:noFill/>
          </a:ln>
        </p:spPr>
      </p:pic>
      <p:pic>
        <p:nvPicPr>
          <p:cNvPr id="154" name="Google Shape;154;p2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349" y="2598309"/>
            <a:ext cx="4581351" cy="2545191"/>
          </a:xfrm>
          <a:prstGeom prst="rect">
            <a:avLst/>
          </a:prstGeom>
          <a:noFill/>
          <a:ln>
            <a:noFill/>
          </a:ln>
        </p:spPr>
      </p:pic>
      <p:pic>
        <p:nvPicPr>
          <p:cNvPr id="155" name="Google Shape;155;p2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72000" y="2571750"/>
            <a:ext cx="4581351" cy="2571750"/>
          </a:xfrm>
          <a:prstGeom prst="rect">
            <a:avLst/>
          </a:prstGeom>
          <a:noFill/>
          <a:ln>
            <a:noFill/>
          </a:ln>
        </p:spPr>
      </p:pic>
      <p:sp>
        <p:nvSpPr>
          <p:cNvPr id="156" name="Google Shape;156;p27"/>
          <p:cNvSpPr txBox="1"/>
          <p:nvPr/>
        </p:nvSpPr>
        <p:spPr>
          <a:xfrm>
            <a:off x="2071525" y="5250675"/>
            <a:ext cx="3686400" cy="12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Grass is greenerIf onlys job/ place/ attention/ faulty focus</a:t>
            </a:r>
            <a:endParaRPr sz="1800">
              <a:solidFill>
                <a:schemeClr val="dk2"/>
              </a:solidFill>
            </a:endParaRPr>
          </a:p>
        </p:txBody>
      </p:sp>
      <p:pic>
        <p:nvPicPr>
          <p:cNvPr id="157" name="Google Shape;157;p2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572000" y="0"/>
            <a:ext cx="4581350" cy="2571750"/>
          </a:xfrm>
          <a:prstGeom prst="rect">
            <a:avLst/>
          </a:prstGeom>
          <a:noFill/>
          <a:ln>
            <a:noFill/>
          </a:ln>
        </p:spPr>
      </p:pic>
      <p:cxnSp>
        <p:nvCxnSpPr>
          <p:cNvPr id="158" name="Google Shape;158;p27"/>
          <p:cNvCxnSpPr/>
          <p:nvPr/>
        </p:nvCxnSpPr>
        <p:spPr>
          <a:xfrm>
            <a:off x="4573800" y="-65925"/>
            <a:ext cx="0" cy="5316600"/>
          </a:xfrm>
          <a:prstGeom prst="straightConnector1">
            <a:avLst/>
          </a:prstGeom>
          <a:noFill/>
          <a:ln w="28575" cap="flat" cmpd="sng">
            <a:solidFill>
              <a:schemeClr val="lt1"/>
            </a:solidFill>
            <a:prstDash val="solid"/>
            <a:round/>
            <a:headEnd type="none" w="med" len="med"/>
            <a:tailEnd type="none" w="med" len="med"/>
          </a:ln>
        </p:spPr>
      </p:cxnSp>
      <p:cxnSp>
        <p:nvCxnSpPr>
          <p:cNvPr id="159" name="Google Shape;159;p27"/>
          <p:cNvCxnSpPr/>
          <p:nvPr/>
        </p:nvCxnSpPr>
        <p:spPr>
          <a:xfrm>
            <a:off x="-327075" y="2571750"/>
            <a:ext cx="9747300" cy="0"/>
          </a:xfrm>
          <a:prstGeom prst="straightConnector1">
            <a:avLst/>
          </a:prstGeom>
          <a:noFill/>
          <a:ln w="28575" cap="flat" cmpd="sng">
            <a:solidFill>
              <a:schemeClr val="lt1"/>
            </a:solidFill>
            <a:prstDash val="solid"/>
            <a:round/>
            <a:headEnd type="none" w="med" len="med"/>
            <a:tailEnd type="none" w="med" len="med"/>
          </a:ln>
        </p:spPr>
      </p:cxnSp>
      <p:sp>
        <p:nvSpPr>
          <p:cNvPr id="160" name="Google Shape;160;p27"/>
          <p:cNvSpPr/>
          <p:nvPr/>
        </p:nvSpPr>
        <p:spPr>
          <a:xfrm>
            <a:off x="3186600" y="2099100"/>
            <a:ext cx="2774400" cy="945300"/>
          </a:xfrm>
          <a:prstGeom prst="roundRect">
            <a:avLst>
              <a:gd name="adj" fmla="val 12612"/>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900" b="1">
                <a:solidFill>
                  <a:schemeClr val="lt1"/>
                </a:solidFill>
                <a:latin typeface="Arial Narrow"/>
                <a:ea typeface="Arial Narrow"/>
                <a:cs typeface="Arial Narrow"/>
                <a:sym typeface="Arial Narrow"/>
              </a:rPr>
              <a:t>If only…</a:t>
            </a:r>
            <a:endParaRPr sz="2200">
              <a:solidFill>
                <a:schemeClr val="lt1"/>
              </a:solidFill>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53025" y="5587975"/>
            <a:ext cx="3054213" cy="1837300"/>
          </a:xfrm>
          <a:prstGeom prst="rect">
            <a:avLst/>
          </a:prstGeom>
          <a:noFill/>
          <a:ln>
            <a:noFill/>
          </a:ln>
        </p:spPr>
      </p:pic>
      <p:pic>
        <p:nvPicPr>
          <p:cNvPr id="166" name="Google Shape;166;p2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0"/>
            <a:ext cx="6858000" cy="5143500"/>
          </a:xfrm>
          <a:prstGeom prst="rect">
            <a:avLst/>
          </a:prstGeom>
          <a:noFill/>
          <a:ln>
            <a:noFill/>
          </a:ln>
        </p:spPr>
      </p:pic>
      <p:sp>
        <p:nvSpPr>
          <p:cNvPr id="167" name="Google Shape;167;p28"/>
          <p:cNvSpPr/>
          <p:nvPr/>
        </p:nvSpPr>
        <p:spPr>
          <a:xfrm>
            <a:off x="5038700" y="298475"/>
            <a:ext cx="4047600" cy="3714900"/>
          </a:xfrm>
          <a:prstGeom prst="roundRect">
            <a:avLst>
              <a:gd name="adj" fmla="val 4559"/>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700">
                <a:solidFill>
                  <a:schemeClr val="lt1"/>
                </a:solidFill>
                <a:latin typeface="Arial Narrow"/>
                <a:ea typeface="Arial Narrow"/>
                <a:cs typeface="Arial Narrow"/>
                <a:sym typeface="Arial Narrow"/>
              </a:rPr>
              <a:t>v3 ‘If only we had died by the Lord’s hand in Egypt. There we had lots of meat and bread to the full but you have brought us out into the desert to starve this entire assembly to death.’</a:t>
            </a:r>
            <a:endParaRPr sz="2700" b="1">
              <a:solidFill>
                <a:schemeClr val="lt1"/>
              </a:solidFill>
              <a:latin typeface="Arial Narrow"/>
              <a:ea typeface="Arial Narrow"/>
              <a:cs typeface="Arial Narrow"/>
              <a:sym typeface="Arial Narrow"/>
            </a:endParaRPr>
          </a:p>
        </p:txBody>
      </p:sp>
      <p:pic>
        <p:nvPicPr>
          <p:cNvPr id="168" name="Google Shape;168;p2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825300" y="3680275"/>
            <a:ext cx="2474400" cy="1254300"/>
          </a:xfrm>
          <a:prstGeom prst="roundRect">
            <a:avLst>
              <a:gd name="adj" fmla="val 10968"/>
            </a:avLst>
          </a:prstGeom>
          <a:noFill/>
          <a:ln w="19050" cap="flat" cmpd="sng">
            <a:solidFill>
              <a:schemeClr val="lt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p:nvPr/>
        </p:nvSpPr>
        <p:spPr>
          <a:xfrm>
            <a:off x="350000" y="306975"/>
            <a:ext cx="8686200" cy="4095900"/>
          </a:xfrm>
          <a:prstGeom prst="roundRect">
            <a:avLst>
              <a:gd name="adj" fmla="val 5610"/>
            </a:avLst>
          </a:prstGeom>
          <a:solidFill>
            <a:srgbClr val="E28C37"/>
          </a:solidFill>
          <a:ln w="9525" cap="flat" cmpd="sng">
            <a:solidFill>
              <a:srgbClr val="E28C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100">
                <a:solidFill>
                  <a:schemeClr val="lt1"/>
                </a:solidFill>
                <a:latin typeface="Arial Narrow"/>
                <a:ea typeface="Arial Narrow"/>
                <a:cs typeface="Arial Narrow"/>
                <a:sym typeface="Arial Narrow"/>
              </a:rPr>
              <a:t>‘You can get the people out of slavery in an instant but you can’t get the slavery out of the people, except through a long process. The purpose of God in the wilderness was not rapid transportation it was education, counselling and training.’ </a:t>
            </a:r>
            <a:endParaRPr sz="4100">
              <a:solidFill>
                <a:schemeClr val="lt1"/>
              </a:solidFill>
              <a:latin typeface="Arial Narrow"/>
              <a:ea typeface="Arial Narrow"/>
              <a:cs typeface="Arial Narrow"/>
              <a:sym typeface="Arial Narrow"/>
            </a:endParaRPr>
          </a:p>
        </p:txBody>
      </p:sp>
      <p:sp>
        <p:nvSpPr>
          <p:cNvPr id="174" name="Google Shape;174;p29"/>
          <p:cNvSpPr/>
          <p:nvPr/>
        </p:nvSpPr>
        <p:spPr>
          <a:xfrm>
            <a:off x="3028050" y="4294950"/>
            <a:ext cx="3115200" cy="682200"/>
          </a:xfrm>
          <a:prstGeom prst="roundRect">
            <a:avLst>
              <a:gd name="adj" fmla="val 12612"/>
            </a:avLst>
          </a:prstGeom>
          <a:solidFill>
            <a:srgbClr val="6FA8DC"/>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300" b="1">
                <a:solidFill>
                  <a:schemeClr val="lt1"/>
                </a:solidFill>
                <a:latin typeface="Arial Narrow"/>
                <a:ea typeface="Arial Narrow"/>
                <a:cs typeface="Arial Narrow"/>
                <a:sym typeface="Arial Narrow"/>
              </a:rPr>
              <a:t>Tim Keller</a:t>
            </a:r>
            <a:endParaRPr sz="4300" b="1">
              <a:solidFill>
                <a:schemeClr val="lt1"/>
              </a:solidFill>
              <a:latin typeface="Arial Narrow"/>
              <a:ea typeface="Arial Narrow"/>
              <a:cs typeface="Arial Narrow"/>
              <a:sym typeface="Arial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4" y="-357166"/>
            <a:ext cx="9144000" cy="5500666"/>
          </a:xfrm>
          <a:prstGeom prst="rect">
            <a:avLst/>
          </a:prstGeom>
          <a:noFill/>
          <a:ln>
            <a:noFill/>
          </a:ln>
        </p:spPr>
      </p:pic>
      <p:sp>
        <p:nvSpPr>
          <p:cNvPr id="180" name="Google Shape;180;p30"/>
          <p:cNvSpPr/>
          <p:nvPr/>
        </p:nvSpPr>
        <p:spPr>
          <a:xfrm>
            <a:off x="230700" y="3672275"/>
            <a:ext cx="8686200" cy="1191600"/>
          </a:xfrm>
          <a:prstGeom prst="roundRect">
            <a:avLst>
              <a:gd name="adj" fmla="val 12612"/>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a:solidFill>
                  <a:schemeClr val="lt1"/>
                </a:solidFill>
                <a:latin typeface="Arial Narrow"/>
                <a:ea typeface="Arial Narrow"/>
                <a:cs typeface="Arial Narrow"/>
                <a:sym typeface="Arial Narrow"/>
              </a:rPr>
              <a:t>That I may test them and see whether they will walk in my law or not’ </a:t>
            </a:r>
            <a:endParaRPr sz="4000">
              <a:solidFill>
                <a:schemeClr val="lt1"/>
              </a:solidFill>
              <a:latin typeface="Arial Narrow"/>
              <a:ea typeface="Arial Narrow"/>
              <a:cs typeface="Arial Narrow"/>
              <a:sym typeface="Arial Narrow"/>
            </a:endParaRPr>
          </a:p>
        </p:txBody>
      </p:sp>
      <p:sp>
        <p:nvSpPr>
          <p:cNvPr id="181" name="Google Shape;181;p30"/>
          <p:cNvSpPr/>
          <p:nvPr/>
        </p:nvSpPr>
        <p:spPr>
          <a:xfrm>
            <a:off x="2908750" y="3058700"/>
            <a:ext cx="3115200" cy="682200"/>
          </a:xfrm>
          <a:prstGeom prst="roundRect">
            <a:avLst>
              <a:gd name="adj" fmla="val 12612"/>
            </a:avLst>
          </a:prstGeom>
          <a:solidFill>
            <a:srgbClr val="6FA8DC"/>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200" b="1">
                <a:solidFill>
                  <a:schemeClr val="lt1"/>
                </a:solidFill>
                <a:latin typeface="Arial Narrow"/>
                <a:ea typeface="Arial Narrow"/>
                <a:cs typeface="Arial Narrow"/>
                <a:sym typeface="Arial Narrow"/>
              </a:rPr>
              <a:t>Exodus 16:4</a:t>
            </a:r>
            <a:endParaRPr sz="4200" b="1">
              <a:solidFill>
                <a:schemeClr val="lt1"/>
              </a:solidFill>
              <a:latin typeface="Arial Narrow"/>
              <a:ea typeface="Arial Narrow"/>
              <a:cs typeface="Arial Narrow"/>
              <a:sym typeface="Arial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1" cy="5799578"/>
          </a:xfrm>
          <a:prstGeom prst="rect">
            <a:avLst/>
          </a:prstGeom>
          <a:noFill/>
          <a:ln>
            <a:noFill/>
          </a:ln>
        </p:spPr>
      </p:pic>
      <p:pic>
        <p:nvPicPr>
          <p:cNvPr id="187" name="Google Shape;187;p3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235000" y="922338"/>
            <a:ext cx="3048900" cy="3298800"/>
          </a:xfrm>
          <a:prstGeom prst="roundRect">
            <a:avLst>
              <a:gd name="adj" fmla="val 16667"/>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55049" y="152400"/>
            <a:ext cx="3382350" cy="3266450"/>
          </a:xfrm>
          <a:prstGeom prst="rect">
            <a:avLst/>
          </a:prstGeom>
          <a:noFill/>
          <a:ln>
            <a:noFill/>
          </a:ln>
        </p:spPr>
      </p:pic>
      <p:pic>
        <p:nvPicPr>
          <p:cNvPr id="65" name="Google Shape;65;p1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850500" y="2159100"/>
            <a:ext cx="3090301" cy="2984399"/>
          </a:xfrm>
          <a:prstGeom prst="rect">
            <a:avLst/>
          </a:prstGeom>
          <a:noFill/>
          <a:ln>
            <a:noFill/>
          </a:ln>
        </p:spPr>
      </p:pic>
      <p:pic>
        <p:nvPicPr>
          <p:cNvPr id="66" name="Google Shape;66;p1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52400" y="2140850"/>
            <a:ext cx="4207074" cy="2680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4792176" cy="4792176"/>
          </a:xfrm>
          <a:prstGeom prst="rect">
            <a:avLst/>
          </a:prstGeom>
          <a:noFill/>
          <a:ln>
            <a:noFill/>
          </a:ln>
        </p:spPr>
      </p:pic>
      <p:sp>
        <p:nvSpPr>
          <p:cNvPr id="193" name="Google Shape;193;p32"/>
          <p:cNvSpPr/>
          <p:nvPr/>
        </p:nvSpPr>
        <p:spPr>
          <a:xfrm>
            <a:off x="4742350" y="351425"/>
            <a:ext cx="4047600" cy="3471300"/>
          </a:xfrm>
          <a:prstGeom prst="roundRect">
            <a:avLst>
              <a:gd name="adj" fmla="val 4559"/>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GB" sz="3400">
                <a:solidFill>
                  <a:schemeClr val="lt1"/>
                </a:solidFill>
                <a:latin typeface="Arial Narrow"/>
                <a:ea typeface="Arial Narrow"/>
                <a:cs typeface="Arial Narrow"/>
                <a:sym typeface="Arial Narrow"/>
              </a:rPr>
              <a:t>‘at twilight you will eat meat and in the morning you will be filled with bread. Then you will KNOW that I AM THE LORD’</a:t>
            </a:r>
            <a:endParaRPr sz="3400" b="1">
              <a:solidFill>
                <a:schemeClr val="lt1"/>
              </a:solidFill>
              <a:latin typeface="Arial Narrow"/>
              <a:ea typeface="Arial Narrow"/>
              <a:cs typeface="Arial Narrow"/>
              <a:sym typeface="Arial Narrow"/>
            </a:endParaRPr>
          </a:p>
        </p:txBody>
      </p:sp>
      <p:sp>
        <p:nvSpPr>
          <p:cNvPr id="194" name="Google Shape;194;p32"/>
          <p:cNvSpPr/>
          <p:nvPr/>
        </p:nvSpPr>
        <p:spPr>
          <a:xfrm>
            <a:off x="5250550" y="3701525"/>
            <a:ext cx="3031200" cy="663900"/>
          </a:xfrm>
          <a:prstGeom prst="roundRect">
            <a:avLst>
              <a:gd name="adj" fmla="val 12612"/>
            </a:avLst>
          </a:prstGeom>
          <a:solidFill>
            <a:srgbClr val="6FA8DC"/>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chemeClr val="lt1"/>
                </a:solidFill>
                <a:latin typeface="Arial Narrow"/>
                <a:ea typeface="Arial Narrow"/>
                <a:cs typeface="Arial Narrow"/>
                <a:sym typeface="Arial Narrow"/>
              </a:rPr>
              <a:t>Exodus 16:12</a:t>
            </a:r>
            <a:endParaRPr sz="3600">
              <a:solidFill>
                <a:schemeClr val="lt1"/>
              </a:solidFill>
              <a:latin typeface="Arial Narrow"/>
              <a:ea typeface="Arial Narrow"/>
              <a:cs typeface="Arial Narrow"/>
              <a:sym typeface="Arial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1225" y="152400"/>
            <a:ext cx="7140626" cy="4760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1225" y="152400"/>
            <a:ext cx="7140626" cy="4760425"/>
          </a:xfrm>
          <a:prstGeom prst="rect">
            <a:avLst/>
          </a:prstGeom>
          <a:noFill/>
          <a:ln>
            <a:noFill/>
          </a:ln>
        </p:spPr>
      </p:pic>
      <p:sp>
        <p:nvSpPr>
          <p:cNvPr id="205" name="Google Shape;205;p34"/>
          <p:cNvSpPr/>
          <p:nvPr/>
        </p:nvSpPr>
        <p:spPr>
          <a:xfrm>
            <a:off x="2149450" y="3970900"/>
            <a:ext cx="6672300" cy="667800"/>
          </a:xfrm>
          <a:prstGeom prst="roundRect">
            <a:avLst>
              <a:gd name="adj" fmla="val 12612"/>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a:solidFill>
                  <a:schemeClr val="lt1"/>
                </a:solidFill>
                <a:latin typeface="Arial Narrow"/>
                <a:ea typeface="Arial Narrow"/>
                <a:cs typeface="Arial Narrow"/>
                <a:sym typeface="Arial Narrow"/>
              </a:rPr>
              <a:t>THE SUPERNATURAL PROVISION OF GOD</a:t>
            </a:r>
            <a:endParaRPr sz="3000" b="1">
              <a:solidFill>
                <a:schemeClr val="lt1"/>
              </a:solidFill>
              <a:latin typeface="Arial Narrow"/>
              <a:ea typeface="Arial Narrow"/>
              <a:cs typeface="Arial Narrow"/>
              <a:sym typeface="Arial Narro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1225" y="152400"/>
            <a:ext cx="7140626" cy="4760425"/>
          </a:xfrm>
          <a:prstGeom prst="rect">
            <a:avLst/>
          </a:prstGeom>
          <a:noFill/>
          <a:ln>
            <a:noFill/>
          </a:ln>
        </p:spPr>
      </p:pic>
      <p:sp>
        <p:nvSpPr>
          <p:cNvPr id="211" name="Google Shape;211;p35"/>
          <p:cNvSpPr/>
          <p:nvPr/>
        </p:nvSpPr>
        <p:spPr>
          <a:xfrm>
            <a:off x="5229200" y="1267350"/>
            <a:ext cx="3609000" cy="2530500"/>
          </a:xfrm>
          <a:prstGeom prst="roundRect">
            <a:avLst>
              <a:gd name="adj" fmla="val 4559"/>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400">
                <a:solidFill>
                  <a:schemeClr val="lt1"/>
                </a:solidFill>
                <a:latin typeface="Arial Narrow"/>
                <a:ea typeface="Arial Narrow"/>
                <a:cs typeface="Arial Narrow"/>
                <a:sym typeface="Arial Narrow"/>
              </a:rPr>
              <a:t>‘I will rain down for you bread from heaven’ </a:t>
            </a:r>
            <a:endParaRPr sz="3400">
              <a:solidFill>
                <a:schemeClr val="lt1"/>
              </a:solidFill>
              <a:latin typeface="Arial Narrow"/>
              <a:ea typeface="Arial Narrow"/>
              <a:cs typeface="Arial Narrow"/>
              <a:sym typeface="Arial Narrow"/>
            </a:endParaRPr>
          </a:p>
        </p:txBody>
      </p:sp>
      <p:sp>
        <p:nvSpPr>
          <p:cNvPr id="212" name="Google Shape;212;p35"/>
          <p:cNvSpPr/>
          <p:nvPr/>
        </p:nvSpPr>
        <p:spPr>
          <a:xfrm>
            <a:off x="6446450" y="3563925"/>
            <a:ext cx="3031200" cy="663900"/>
          </a:xfrm>
          <a:prstGeom prst="roundRect">
            <a:avLst>
              <a:gd name="adj" fmla="val 12612"/>
            </a:avLst>
          </a:prstGeom>
          <a:solidFill>
            <a:srgbClr val="6FA8DC"/>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chemeClr val="lt1"/>
                </a:solidFill>
                <a:latin typeface="Arial Narrow"/>
                <a:ea typeface="Arial Narrow"/>
                <a:cs typeface="Arial Narrow"/>
                <a:sym typeface="Arial Narrow"/>
              </a:rPr>
              <a:t>Exodus 16:4</a:t>
            </a:r>
            <a:endParaRPr sz="3600">
              <a:solidFill>
                <a:schemeClr val="lt1"/>
              </a:solidFill>
              <a:latin typeface="Arial Narrow"/>
              <a:ea typeface="Arial Narrow"/>
              <a:cs typeface="Arial Narrow"/>
              <a:sym typeface="Arial Narrow"/>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1225" y="152400"/>
            <a:ext cx="7140626" cy="4760425"/>
          </a:xfrm>
          <a:prstGeom prst="rect">
            <a:avLst/>
          </a:prstGeom>
          <a:noFill/>
          <a:ln>
            <a:noFill/>
          </a:ln>
        </p:spPr>
      </p:pic>
      <p:sp>
        <p:nvSpPr>
          <p:cNvPr id="218" name="Google Shape;218;p36"/>
          <p:cNvSpPr/>
          <p:nvPr/>
        </p:nvSpPr>
        <p:spPr>
          <a:xfrm>
            <a:off x="5229200" y="1267350"/>
            <a:ext cx="3609000" cy="2530500"/>
          </a:xfrm>
          <a:prstGeom prst="roundRect">
            <a:avLst>
              <a:gd name="adj" fmla="val 4559"/>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400">
                <a:solidFill>
                  <a:schemeClr val="lt1"/>
                </a:solidFill>
                <a:latin typeface="Arial Narrow"/>
                <a:ea typeface="Arial Narrow"/>
                <a:cs typeface="Arial Narrow"/>
                <a:sym typeface="Arial Narrow"/>
              </a:rPr>
              <a:t>‘it was like coriander seed and tasted like wafers made with honey’</a:t>
            </a:r>
            <a:endParaRPr sz="3400">
              <a:solidFill>
                <a:schemeClr val="lt1"/>
              </a:solidFill>
              <a:latin typeface="Arial Narrow"/>
              <a:ea typeface="Arial Narrow"/>
              <a:cs typeface="Arial Narrow"/>
              <a:sym typeface="Arial Narrow"/>
            </a:endParaRPr>
          </a:p>
        </p:txBody>
      </p:sp>
      <p:sp>
        <p:nvSpPr>
          <p:cNvPr id="219" name="Google Shape;219;p36"/>
          <p:cNvSpPr/>
          <p:nvPr/>
        </p:nvSpPr>
        <p:spPr>
          <a:xfrm>
            <a:off x="6446450" y="3563925"/>
            <a:ext cx="3031200" cy="663900"/>
          </a:xfrm>
          <a:prstGeom prst="roundRect">
            <a:avLst>
              <a:gd name="adj" fmla="val 12612"/>
            </a:avLst>
          </a:prstGeom>
          <a:solidFill>
            <a:srgbClr val="6FA8DC"/>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chemeClr val="lt1"/>
                </a:solidFill>
                <a:latin typeface="Arial Narrow"/>
                <a:ea typeface="Arial Narrow"/>
                <a:cs typeface="Arial Narrow"/>
                <a:sym typeface="Arial Narrow"/>
              </a:rPr>
              <a:t>Exodus 16:16</a:t>
            </a:r>
            <a:endParaRPr sz="3600">
              <a:solidFill>
                <a:schemeClr val="lt1"/>
              </a:solidFill>
              <a:latin typeface="Arial Narrow"/>
              <a:ea typeface="Arial Narrow"/>
              <a:cs typeface="Arial Narrow"/>
              <a:sym typeface="Arial Narro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1225" y="152400"/>
            <a:ext cx="7140626" cy="4760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1225" y="152400"/>
            <a:ext cx="7140626" cy="4760425"/>
          </a:xfrm>
          <a:prstGeom prst="rect">
            <a:avLst/>
          </a:prstGeom>
          <a:noFill/>
          <a:ln>
            <a:noFill/>
          </a:ln>
        </p:spPr>
      </p:pic>
      <p:sp>
        <p:nvSpPr>
          <p:cNvPr id="230" name="Google Shape;230;p38"/>
          <p:cNvSpPr/>
          <p:nvPr/>
        </p:nvSpPr>
        <p:spPr>
          <a:xfrm>
            <a:off x="1408600" y="3970900"/>
            <a:ext cx="7413300" cy="667800"/>
          </a:xfrm>
          <a:prstGeom prst="roundRect">
            <a:avLst>
              <a:gd name="adj" fmla="val 12612"/>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a:solidFill>
                  <a:schemeClr val="lt1"/>
                </a:solidFill>
                <a:latin typeface="Arial Narrow"/>
                <a:ea typeface="Arial Narrow"/>
                <a:cs typeface="Arial Narrow"/>
                <a:sym typeface="Arial Narrow"/>
              </a:rPr>
              <a:t>GOD’S PROVISION COMES WITH CONDITIONS </a:t>
            </a:r>
            <a:endParaRPr sz="3000" b="1">
              <a:solidFill>
                <a:schemeClr val="lt1"/>
              </a:solidFill>
              <a:latin typeface="Arial Narrow"/>
              <a:ea typeface="Arial Narrow"/>
              <a:cs typeface="Arial Narrow"/>
              <a:sym typeface="Arial Narrow"/>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1225" y="152400"/>
            <a:ext cx="7140626" cy="4760425"/>
          </a:xfrm>
          <a:prstGeom prst="rect">
            <a:avLst/>
          </a:prstGeom>
          <a:noFill/>
          <a:ln>
            <a:noFill/>
          </a:ln>
        </p:spPr>
      </p:pic>
      <p:sp>
        <p:nvSpPr>
          <p:cNvPr id="236" name="Google Shape;236;p39"/>
          <p:cNvSpPr/>
          <p:nvPr/>
        </p:nvSpPr>
        <p:spPr>
          <a:xfrm>
            <a:off x="5229200" y="1267350"/>
            <a:ext cx="3609000" cy="2530500"/>
          </a:xfrm>
          <a:prstGeom prst="roundRect">
            <a:avLst>
              <a:gd name="adj" fmla="val 4559"/>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400">
                <a:solidFill>
                  <a:schemeClr val="lt1"/>
                </a:solidFill>
                <a:latin typeface="Arial Narrow"/>
                <a:ea typeface="Arial Narrow"/>
                <a:cs typeface="Arial Narrow"/>
                <a:sym typeface="Arial Narrow"/>
              </a:rPr>
              <a:t>When the dew was gone, thin flakes like frost appeared on the desert floor.’</a:t>
            </a:r>
            <a:endParaRPr sz="3400">
              <a:solidFill>
                <a:schemeClr val="lt1"/>
              </a:solidFill>
              <a:latin typeface="Arial Narrow"/>
              <a:ea typeface="Arial Narrow"/>
              <a:cs typeface="Arial Narrow"/>
              <a:sym typeface="Arial Narrow"/>
            </a:endParaRPr>
          </a:p>
        </p:txBody>
      </p:sp>
      <p:sp>
        <p:nvSpPr>
          <p:cNvPr id="237" name="Google Shape;237;p39"/>
          <p:cNvSpPr/>
          <p:nvPr/>
        </p:nvSpPr>
        <p:spPr>
          <a:xfrm>
            <a:off x="6446450" y="3563925"/>
            <a:ext cx="3031200" cy="663900"/>
          </a:xfrm>
          <a:prstGeom prst="roundRect">
            <a:avLst>
              <a:gd name="adj" fmla="val 12612"/>
            </a:avLst>
          </a:prstGeom>
          <a:solidFill>
            <a:srgbClr val="6FA8DC"/>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chemeClr val="lt1"/>
                </a:solidFill>
                <a:latin typeface="Arial Narrow"/>
                <a:ea typeface="Arial Narrow"/>
                <a:cs typeface="Arial Narrow"/>
                <a:sym typeface="Arial Narrow"/>
              </a:rPr>
              <a:t>Exodus 16:14</a:t>
            </a:r>
            <a:endParaRPr sz="3600">
              <a:solidFill>
                <a:schemeClr val="lt1"/>
              </a:solidFill>
              <a:latin typeface="Arial Narrow"/>
              <a:ea typeface="Arial Narrow"/>
              <a:cs typeface="Arial Narrow"/>
              <a:sym typeface="Arial Narrow"/>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1225" y="152400"/>
            <a:ext cx="7140626" cy="4760425"/>
          </a:xfrm>
          <a:prstGeom prst="rect">
            <a:avLst/>
          </a:prstGeom>
          <a:noFill/>
          <a:ln>
            <a:noFill/>
          </a:ln>
        </p:spPr>
      </p:pic>
      <p:sp>
        <p:nvSpPr>
          <p:cNvPr id="243" name="Google Shape;243;p40"/>
          <p:cNvSpPr/>
          <p:nvPr/>
        </p:nvSpPr>
        <p:spPr>
          <a:xfrm>
            <a:off x="5229200" y="727600"/>
            <a:ext cx="3609000" cy="3153900"/>
          </a:xfrm>
          <a:prstGeom prst="roundRect">
            <a:avLst>
              <a:gd name="adj" fmla="val 4559"/>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400">
                <a:solidFill>
                  <a:schemeClr val="lt1"/>
                </a:solidFill>
                <a:latin typeface="Arial Narrow"/>
                <a:ea typeface="Arial Narrow"/>
                <a:cs typeface="Arial Narrow"/>
                <a:sym typeface="Arial Narrow"/>
              </a:rPr>
              <a:t>‘Each one is to gather as much as he needs. Take an omar for each person that you have in your tent’. </a:t>
            </a:r>
            <a:endParaRPr sz="3400">
              <a:solidFill>
                <a:schemeClr val="lt1"/>
              </a:solidFill>
              <a:latin typeface="Arial Narrow"/>
              <a:ea typeface="Arial Narrow"/>
              <a:cs typeface="Arial Narrow"/>
              <a:sym typeface="Arial Narrow"/>
            </a:endParaRPr>
          </a:p>
        </p:txBody>
      </p:sp>
      <p:sp>
        <p:nvSpPr>
          <p:cNvPr id="244" name="Google Shape;244;p40"/>
          <p:cNvSpPr/>
          <p:nvPr/>
        </p:nvSpPr>
        <p:spPr>
          <a:xfrm>
            <a:off x="6446450" y="3813700"/>
            <a:ext cx="3031200" cy="663900"/>
          </a:xfrm>
          <a:prstGeom prst="roundRect">
            <a:avLst>
              <a:gd name="adj" fmla="val 12612"/>
            </a:avLst>
          </a:prstGeom>
          <a:solidFill>
            <a:srgbClr val="6FA8DC"/>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chemeClr val="lt1"/>
                </a:solidFill>
                <a:latin typeface="Arial Narrow"/>
                <a:ea typeface="Arial Narrow"/>
                <a:cs typeface="Arial Narrow"/>
                <a:sym typeface="Arial Narrow"/>
              </a:rPr>
              <a:t>Exodus 16:18</a:t>
            </a:r>
            <a:endParaRPr sz="3600">
              <a:solidFill>
                <a:schemeClr val="lt1"/>
              </a:solidFill>
              <a:latin typeface="Arial Narrow"/>
              <a:ea typeface="Arial Narrow"/>
              <a:cs typeface="Arial Narrow"/>
              <a:sym typeface="Arial Narro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1225" y="152400"/>
            <a:ext cx="7140626" cy="4760425"/>
          </a:xfrm>
          <a:prstGeom prst="rect">
            <a:avLst/>
          </a:prstGeom>
          <a:noFill/>
          <a:ln>
            <a:noFill/>
          </a:ln>
        </p:spPr>
      </p:pic>
      <p:sp>
        <p:nvSpPr>
          <p:cNvPr id="250" name="Google Shape;250;p41"/>
          <p:cNvSpPr/>
          <p:nvPr/>
        </p:nvSpPr>
        <p:spPr>
          <a:xfrm>
            <a:off x="5229200" y="727600"/>
            <a:ext cx="3609000" cy="3153900"/>
          </a:xfrm>
          <a:prstGeom prst="roundRect">
            <a:avLst>
              <a:gd name="adj" fmla="val 4559"/>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a:solidFill>
                  <a:schemeClr val="lt1"/>
                </a:solidFill>
                <a:latin typeface="Arial Narrow"/>
                <a:ea typeface="Arial Narrow"/>
                <a:cs typeface="Arial Narrow"/>
                <a:sym typeface="Arial Narrow"/>
              </a:rPr>
              <a:t>‘No-one is to keep any of it until morning. However some of them paid no attention to Moses; they kept some of it until morning but it was full of maggots and began to smell’. </a:t>
            </a:r>
            <a:endParaRPr sz="2500">
              <a:solidFill>
                <a:schemeClr val="lt1"/>
              </a:solidFill>
              <a:latin typeface="Arial Narrow"/>
              <a:ea typeface="Arial Narrow"/>
              <a:cs typeface="Arial Narrow"/>
              <a:sym typeface="Arial Narrow"/>
            </a:endParaRPr>
          </a:p>
        </p:txBody>
      </p:sp>
      <p:sp>
        <p:nvSpPr>
          <p:cNvPr id="251" name="Google Shape;251;p41"/>
          <p:cNvSpPr/>
          <p:nvPr/>
        </p:nvSpPr>
        <p:spPr>
          <a:xfrm>
            <a:off x="5642575" y="3740189"/>
            <a:ext cx="3370200" cy="663900"/>
          </a:xfrm>
          <a:prstGeom prst="roundRect">
            <a:avLst>
              <a:gd name="adj" fmla="val 12612"/>
            </a:avLst>
          </a:prstGeom>
          <a:solidFill>
            <a:srgbClr val="6FA8DC"/>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dirty="0">
                <a:solidFill>
                  <a:schemeClr val="lt1"/>
                </a:solidFill>
                <a:latin typeface="Arial Narrow"/>
                <a:ea typeface="Arial Narrow"/>
                <a:cs typeface="Arial Narrow"/>
                <a:sym typeface="Arial Narrow"/>
              </a:rPr>
              <a:t>Exodus 16:19-20</a:t>
            </a:r>
            <a:endParaRPr sz="3600" dirty="0">
              <a:solidFill>
                <a:schemeClr val="lt1"/>
              </a:solidFill>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07663" y="164525"/>
            <a:ext cx="5928676" cy="48144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1225" y="152400"/>
            <a:ext cx="7140626" cy="4760425"/>
          </a:xfrm>
          <a:prstGeom prst="rect">
            <a:avLst/>
          </a:prstGeom>
          <a:noFill/>
          <a:ln>
            <a:noFill/>
          </a:ln>
        </p:spPr>
      </p:pic>
      <p:sp>
        <p:nvSpPr>
          <p:cNvPr id="257" name="Google Shape;257;p42"/>
          <p:cNvSpPr/>
          <p:nvPr/>
        </p:nvSpPr>
        <p:spPr>
          <a:xfrm>
            <a:off x="1408600" y="3579325"/>
            <a:ext cx="7413300" cy="1059300"/>
          </a:xfrm>
          <a:prstGeom prst="roundRect">
            <a:avLst>
              <a:gd name="adj" fmla="val 12612"/>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a:solidFill>
                  <a:schemeClr val="lt1"/>
                </a:solidFill>
                <a:latin typeface="Arial Narrow"/>
                <a:ea typeface="Arial Narrow"/>
                <a:cs typeface="Arial Narrow"/>
                <a:sym typeface="Arial Narrow"/>
              </a:rPr>
              <a:t>GOD’S PROVISION WAS A SUSTAINING PROVISION. IT WAS ENOUGH!</a:t>
            </a:r>
            <a:endParaRPr sz="3000" b="1">
              <a:solidFill>
                <a:schemeClr val="lt1"/>
              </a:solidFill>
              <a:latin typeface="Arial Narrow"/>
              <a:ea typeface="Arial Narrow"/>
              <a:cs typeface="Arial Narrow"/>
              <a:sym typeface="Arial Narrow"/>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8839200" cy="462584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p:nvPr/>
        </p:nvSpPr>
        <p:spPr>
          <a:xfrm>
            <a:off x="350000" y="309150"/>
            <a:ext cx="8686200" cy="4053300"/>
          </a:xfrm>
          <a:prstGeom prst="roundRect">
            <a:avLst>
              <a:gd name="adj" fmla="val 5610"/>
            </a:avLst>
          </a:prstGeom>
          <a:solidFill>
            <a:srgbClr val="E28C37"/>
          </a:solidFill>
          <a:ln w="9525" cap="flat" cmpd="sng">
            <a:solidFill>
              <a:srgbClr val="E28C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300">
                <a:solidFill>
                  <a:schemeClr val="lt1"/>
                </a:solidFill>
                <a:latin typeface="Arial Narrow"/>
                <a:ea typeface="Arial Narrow"/>
                <a:cs typeface="Arial Narrow"/>
                <a:sym typeface="Arial Narrow"/>
              </a:rPr>
              <a:t>Remember how the Lord your God led you all the way in the desert these 40 years to humble you to test you in order to know what was in your heart, whether or not you would keep his commands. Causing you to hunger and then feeding you with manna, which neither you nor your father had known- to teach you that man does not live on bread alone but on every word that comes from the mouth of the Lord.’</a:t>
            </a:r>
            <a:endParaRPr sz="3300">
              <a:solidFill>
                <a:schemeClr val="lt1"/>
              </a:solidFill>
              <a:latin typeface="Arial Narrow"/>
              <a:ea typeface="Arial Narrow"/>
              <a:cs typeface="Arial Narrow"/>
              <a:sym typeface="Arial Narrow"/>
            </a:endParaRPr>
          </a:p>
        </p:txBody>
      </p:sp>
      <p:sp>
        <p:nvSpPr>
          <p:cNvPr id="268" name="Google Shape;268;p44"/>
          <p:cNvSpPr/>
          <p:nvPr/>
        </p:nvSpPr>
        <p:spPr>
          <a:xfrm>
            <a:off x="2699775" y="4294950"/>
            <a:ext cx="3771900" cy="682200"/>
          </a:xfrm>
          <a:prstGeom prst="roundRect">
            <a:avLst>
              <a:gd name="adj" fmla="val 12612"/>
            </a:avLst>
          </a:prstGeom>
          <a:solidFill>
            <a:srgbClr val="6FA8DC"/>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300">
                <a:solidFill>
                  <a:schemeClr val="lt1"/>
                </a:solidFill>
                <a:latin typeface="Arial Narrow"/>
                <a:ea typeface="Arial Narrow"/>
                <a:cs typeface="Arial Narrow"/>
                <a:sym typeface="Arial Narrow"/>
              </a:rPr>
              <a:t>Deuteronomy 8:2</a:t>
            </a:r>
            <a:endParaRPr sz="4300">
              <a:solidFill>
                <a:schemeClr val="lt1"/>
              </a:solidFill>
              <a:latin typeface="Arial Narrow"/>
              <a:ea typeface="Arial Narrow"/>
              <a:cs typeface="Arial Narrow"/>
              <a:sym typeface="Arial Narrow"/>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965175"/>
            <a:ext cx="9144000" cy="609217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72000" y="2273573"/>
            <a:ext cx="4581350" cy="2869926"/>
          </a:xfrm>
          <a:prstGeom prst="rect">
            <a:avLst/>
          </a:prstGeom>
          <a:noFill/>
          <a:ln>
            <a:noFill/>
          </a:ln>
        </p:spPr>
      </p:pic>
      <p:pic>
        <p:nvPicPr>
          <p:cNvPr id="279" name="Google Shape;279;p4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350" y="2292887"/>
            <a:ext cx="4581349" cy="2850612"/>
          </a:xfrm>
          <a:prstGeom prst="rect">
            <a:avLst/>
          </a:prstGeom>
          <a:noFill/>
          <a:ln>
            <a:noFill/>
          </a:ln>
        </p:spPr>
      </p:pic>
      <p:pic>
        <p:nvPicPr>
          <p:cNvPr id="280" name="Google Shape;280;p46"/>
          <p:cNvPicPr preferRelativeResize="0"/>
          <p:nvPr/>
        </p:nvPicPr>
        <p:blipFill rotWithShape="1">
          <a:blip r:embed="rId5" cstate="email">
            <a:alphaModFix/>
            <a:extLst>
              <a:ext uri="{28A0092B-C50C-407E-A947-70E740481C1C}">
                <a14:useLocalDpi xmlns:a14="http://schemas.microsoft.com/office/drawing/2010/main"/>
              </a:ext>
            </a:extLst>
          </a:blip>
          <a:srcRect b="-190"/>
          <a:stretch/>
        </p:blipFill>
        <p:spPr>
          <a:xfrm>
            <a:off x="4572000" y="-241326"/>
            <a:ext cx="4581350" cy="2813075"/>
          </a:xfrm>
          <a:prstGeom prst="rect">
            <a:avLst/>
          </a:prstGeom>
          <a:noFill/>
          <a:ln>
            <a:noFill/>
          </a:ln>
        </p:spPr>
      </p:pic>
      <p:pic>
        <p:nvPicPr>
          <p:cNvPr id="281" name="Google Shape;281;p4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350" y="0"/>
            <a:ext cx="4581350" cy="2571750"/>
          </a:xfrm>
          <a:prstGeom prst="rect">
            <a:avLst/>
          </a:prstGeom>
          <a:noFill/>
          <a:ln>
            <a:noFill/>
          </a:ln>
        </p:spPr>
      </p:pic>
      <p:sp>
        <p:nvSpPr>
          <p:cNvPr id="282" name="Google Shape;282;p46"/>
          <p:cNvSpPr txBox="1"/>
          <p:nvPr/>
        </p:nvSpPr>
        <p:spPr>
          <a:xfrm>
            <a:off x="2071525" y="5250675"/>
            <a:ext cx="3686400" cy="12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Grass is greenerIf onlys job/ place/ attention/ faulty focus</a:t>
            </a:r>
            <a:endParaRPr sz="1800">
              <a:solidFill>
                <a:schemeClr val="dk2"/>
              </a:solidFill>
            </a:endParaRPr>
          </a:p>
        </p:txBody>
      </p:sp>
      <p:cxnSp>
        <p:nvCxnSpPr>
          <p:cNvPr id="283" name="Google Shape;283;p46"/>
          <p:cNvCxnSpPr/>
          <p:nvPr/>
        </p:nvCxnSpPr>
        <p:spPr>
          <a:xfrm>
            <a:off x="4573800" y="-65925"/>
            <a:ext cx="0" cy="5316600"/>
          </a:xfrm>
          <a:prstGeom prst="straightConnector1">
            <a:avLst/>
          </a:prstGeom>
          <a:noFill/>
          <a:ln w="28575" cap="flat" cmpd="sng">
            <a:solidFill>
              <a:schemeClr val="lt1"/>
            </a:solidFill>
            <a:prstDash val="solid"/>
            <a:round/>
            <a:headEnd type="none" w="med" len="med"/>
            <a:tailEnd type="none" w="med" len="med"/>
          </a:ln>
        </p:spPr>
      </p:cxnSp>
      <p:cxnSp>
        <p:nvCxnSpPr>
          <p:cNvPr id="284" name="Google Shape;284;p46"/>
          <p:cNvCxnSpPr/>
          <p:nvPr/>
        </p:nvCxnSpPr>
        <p:spPr>
          <a:xfrm>
            <a:off x="-327075" y="2571750"/>
            <a:ext cx="9747300" cy="0"/>
          </a:xfrm>
          <a:prstGeom prst="straightConnector1">
            <a:avLst/>
          </a:prstGeom>
          <a:noFill/>
          <a:ln w="28575" cap="flat" cmpd="sng">
            <a:solidFill>
              <a:schemeClr val="lt1"/>
            </a:solidFill>
            <a:prstDash val="solid"/>
            <a:round/>
            <a:headEnd type="none"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49625" y="152400"/>
            <a:ext cx="5244745" cy="4838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95923" y="1555925"/>
            <a:ext cx="5108992" cy="3407651"/>
          </a:xfrm>
          <a:prstGeom prst="rect">
            <a:avLst/>
          </a:prstGeom>
          <a:noFill/>
          <a:ln w="28575" cap="flat" cmpd="sng">
            <a:solidFill>
              <a:schemeClr val="lt1"/>
            </a:solidFill>
            <a:prstDash val="solid"/>
            <a:round/>
            <a:headEnd type="none" w="sm" len="sm"/>
            <a:tailEnd type="none" w="sm" len="sm"/>
          </a:ln>
        </p:spPr>
      </p:pic>
      <p:pic>
        <p:nvPicPr>
          <p:cNvPr id="295" name="Google Shape;295;p4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2400" y="141825"/>
            <a:ext cx="5114672" cy="3407650"/>
          </a:xfrm>
          <a:prstGeom prst="rect">
            <a:avLst/>
          </a:prstGeom>
          <a:noFill/>
          <a:ln w="28575" cap="flat" cmpd="sng">
            <a:solidFill>
              <a:schemeClr val="lt1"/>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4350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5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5500" y="833025"/>
            <a:ext cx="2263850" cy="1512800"/>
          </a:xfrm>
          <a:prstGeom prst="rect">
            <a:avLst/>
          </a:prstGeom>
          <a:noFill/>
          <a:ln>
            <a:noFill/>
          </a:ln>
        </p:spPr>
      </p:pic>
      <p:pic>
        <p:nvPicPr>
          <p:cNvPr id="306" name="Google Shape;306;p5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0325" y="152400"/>
            <a:ext cx="3531274" cy="2804042"/>
          </a:xfrm>
          <a:prstGeom prst="rect">
            <a:avLst/>
          </a:prstGeom>
          <a:noFill/>
          <a:ln>
            <a:noFill/>
          </a:ln>
        </p:spPr>
      </p:pic>
      <p:pic>
        <p:nvPicPr>
          <p:cNvPr id="307" name="Google Shape;307;p5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460325" y="3108842"/>
            <a:ext cx="2378545" cy="1882258"/>
          </a:xfrm>
          <a:prstGeom prst="rect">
            <a:avLst/>
          </a:prstGeom>
          <a:noFill/>
          <a:ln>
            <a:noFill/>
          </a:ln>
        </p:spPr>
      </p:pic>
      <p:pic>
        <p:nvPicPr>
          <p:cNvPr id="308" name="Google Shape;308;p5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52400" y="2498225"/>
            <a:ext cx="5155525" cy="2429891"/>
          </a:xfrm>
          <a:prstGeom prst="rect">
            <a:avLst/>
          </a:prstGeom>
          <a:noFill/>
          <a:ln>
            <a:noFill/>
          </a:ln>
        </p:spPr>
      </p:pic>
      <p:pic>
        <p:nvPicPr>
          <p:cNvPr id="309" name="Google Shape;309;p5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731750" y="152400"/>
            <a:ext cx="2576176" cy="1832778"/>
          </a:xfrm>
          <a:prstGeom prst="rect">
            <a:avLst/>
          </a:prstGeom>
          <a:noFill/>
          <a:ln>
            <a:noFill/>
          </a:ln>
        </p:spPr>
      </p:pic>
      <p:pic>
        <p:nvPicPr>
          <p:cNvPr id="310" name="Google Shape;310;p50"/>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0" y="-172451"/>
            <a:ext cx="9143997" cy="6098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5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344025"/>
            <a:ext cx="9144000" cy="5487522"/>
          </a:xfrm>
          <a:prstGeom prst="rect">
            <a:avLst/>
          </a:prstGeom>
          <a:noFill/>
          <a:ln>
            <a:noFill/>
          </a:ln>
        </p:spPr>
      </p:pic>
      <p:sp>
        <p:nvSpPr>
          <p:cNvPr id="316" name="Google Shape;316;p51"/>
          <p:cNvSpPr txBox="1"/>
          <p:nvPr/>
        </p:nvSpPr>
        <p:spPr>
          <a:xfrm>
            <a:off x="3926425" y="0"/>
            <a:ext cx="4752900" cy="5331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2300" dirty="0">
                <a:solidFill>
                  <a:schemeClr val="dk1"/>
                </a:solidFill>
                <a:latin typeface="Arial Narrow"/>
                <a:ea typeface="Arial Narrow"/>
                <a:cs typeface="Arial Narrow"/>
                <a:sym typeface="Arial Narrow"/>
              </a:rPr>
              <a:t>Sorry God for the times I’ve ignored you or grumbled at you. Please forgive me. I trust you and want to follow you, even when I don’t know what to do or when I think my way is better than yours. Thank you for your word, the bible, which feeds me. Please give me a hunger to read it more. Thank you, Jesus, for your love for me shown at the cross. As I believe in you and receive you who is the bread of life, please satisfy the deepest places of my heart. Amen.</a:t>
            </a:r>
            <a:endParaRPr sz="2300" dirty="0">
              <a:solidFill>
                <a:schemeClr val="dk1"/>
              </a:solidFill>
              <a:latin typeface="Arial Narrow"/>
              <a:ea typeface="Arial Narrow"/>
              <a:cs typeface="Arial Narrow"/>
              <a:sym typeface="Arial Narrow"/>
            </a:endParaRPr>
          </a:p>
          <a:p>
            <a:pPr marL="0" lvl="0" indent="0" algn="l" rtl="0">
              <a:lnSpc>
                <a:spcPct val="115000"/>
              </a:lnSpc>
              <a:spcBef>
                <a:spcPts val="0"/>
              </a:spcBef>
              <a:spcAft>
                <a:spcPts val="0"/>
              </a:spcAft>
              <a:buNone/>
            </a:pPr>
            <a:endParaRPr sz="1700"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p:nvPr/>
        </p:nvSpPr>
        <p:spPr>
          <a:xfrm>
            <a:off x="350000" y="2089125"/>
            <a:ext cx="8686200" cy="945300"/>
          </a:xfrm>
          <a:prstGeom prst="roundRect">
            <a:avLst>
              <a:gd name="adj" fmla="val 12612"/>
            </a:avLst>
          </a:prstGeom>
          <a:solidFill>
            <a:srgbClr val="E28C37"/>
          </a:solidFill>
          <a:ln w="9525" cap="flat" cmpd="sng">
            <a:solidFill>
              <a:srgbClr val="E28C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5200" b="1">
                <a:solidFill>
                  <a:schemeClr val="lt1"/>
                </a:solidFill>
                <a:latin typeface="Arial Narrow"/>
                <a:ea typeface="Arial Narrow"/>
                <a:cs typeface="Arial Narrow"/>
                <a:sym typeface="Arial Narrow"/>
              </a:rPr>
              <a:t>Trusting the provision of God</a:t>
            </a:r>
            <a:endParaRPr sz="5200" b="1">
              <a:solidFill>
                <a:schemeClr val="lt1"/>
              </a:solidFill>
              <a:latin typeface="Arial Narrow"/>
              <a:ea typeface="Arial Narrow"/>
              <a:cs typeface="Arial Narrow"/>
              <a:sym typeface="Arial Narrow"/>
            </a:endParaRPr>
          </a:p>
        </p:txBody>
      </p:sp>
      <p:sp>
        <p:nvSpPr>
          <p:cNvPr id="77" name="Google Shape;77;p16"/>
          <p:cNvSpPr/>
          <p:nvPr/>
        </p:nvSpPr>
        <p:spPr>
          <a:xfrm>
            <a:off x="3028050" y="1551750"/>
            <a:ext cx="3115200" cy="682200"/>
          </a:xfrm>
          <a:prstGeom prst="roundRect">
            <a:avLst>
              <a:gd name="adj" fmla="val 12612"/>
            </a:avLst>
          </a:prstGeom>
          <a:solidFill>
            <a:srgbClr val="6FA8DC"/>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300" b="1">
                <a:solidFill>
                  <a:schemeClr val="lt1"/>
                </a:solidFill>
                <a:latin typeface="Arial Narrow"/>
                <a:ea typeface="Arial Narrow"/>
                <a:cs typeface="Arial Narrow"/>
                <a:sym typeface="Arial Narrow"/>
              </a:rPr>
              <a:t>Exodus 19</a:t>
            </a:r>
            <a:endParaRPr sz="4300" b="1">
              <a:solidFill>
                <a:schemeClr val="lt1"/>
              </a:solidFill>
              <a:latin typeface="Arial Narrow"/>
              <a:ea typeface="Arial Narrow"/>
              <a:cs typeface="Arial Narrow"/>
              <a:sym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8839204" cy="3940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021013"/>
            <a:ext cx="8839201" cy="31014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3735900" cy="2376856"/>
          </a:xfrm>
          <a:prstGeom prst="rect">
            <a:avLst/>
          </a:prstGeom>
          <a:noFill/>
          <a:ln>
            <a:noFill/>
          </a:ln>
        </p:spPr>
      </p:pic>
      <p:pic>
        <p:nvPicPr>
          <p:cNvPr id="93" name="Google Shape;93;p1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040700" y="152400"/>
            <a:ext cx="4639100" cy="2610850"/>
          </a:xfrm>
          <a:prstGeom prst="rect">
            <a:avLst/>
          </a:prstGeom>
          <a:noFill/>
          <a:ln>
            <a:noFill/>
          </a:ln>
        </p:spPr>
      </p:pic>
      <p:pic>
        <p:nvPicPr>
          <p:cNvPr id="94" name="Google Shape;94;p1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011450" y="2366300"/>
            <a:ext cx="4155975" cy="2777200"/>
          </a:xfrm>
          <a:prstGeom prst="rect">
            <a:avLst/>
          </a:prstGeom>
          <a:noFill/>
          <a:ln>
            <a:noFill/>
          </a:ln>
        </p:spPr>
      </p:pic>
      <p:pic>
        <p:nvPicPr>
          <p:cNvPr id="95" name="Google Shape;95;p1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0" y="0"/>
            <a:ext cx="9001124"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9750" y="1052525"/>
            <a:ext cx="4546313" cy="3038452"/>
          </a:xfrm>
          <a:prstGeom prst="rect">
            <a:avLst/>
          </a:prstGeom>
          <a:noFill/>
          <a:ln>
            <a:noFill/>
          </a:ln>
        </p:spPr>
      </p:pic>
      <p:sp>
        <p:nvSpPr>
          <p:cNvPr id="101" name="Google Shape;101;p20"/>
          <p:cNvSpPr txBox="1"/>
          <p:nvPr/>
        </p:nvSpPr>
        <p:spPr>
          <a:xfrm>
            <a:off x="5331700" y="-751500"/>
            <a:ext cx="2852700" cy="634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0" b="1">
                <a:solidFill>
                  <a:schemeClr val="dk1"/>
                </a:solidFill>
              </a:rPr>
              <a:t>?</a:t>
            </a:r>
            <a:endParaRPr sz="40000"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3" y="0"/>
            <a:ext cx="4572000" cy="5143501"/>
          </a:xfrm>
          <a:prstGeom prst="rect">
            <a:avLst/>
          </a:prstGeom>
          <a:noFill/>
          <a:ln>
            <a:noFill/>
          </a:ln>
        </p:spPr>
      </p:pic>
      <p:pic>
        <p:nvPicPr>
          <p:cNvPr id="107" name="Google Shape;107;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4572001" cy="5842627"/>
          </a:xfrm>
          <a:prstGeom prst="rect">
            <a:avLst/>
          </a:prstGeom>
          <a:noFill/>
          <a:ln>
            <a:noFill/>
          </a:ln>
        </p:spPr>
      </p:pic>
      <p:sp>
        <p:nvSpPr>
          <p:cNvPr id="108" name="Google Shape;108;p21"/>
          <p:cNvSpPr txBox="1">
            <a:spLocks noGrp="1"/>
          </p:cNvSpPr>
          <p:nvPr>
            <p:ph type="subTitle" idx="1"/>
          </p:nvPr>
        </p:nvSpPr>
        <p:spPr>
          <a:xfrm>
            <a:off x="-4874375" y="5050025"/>
            <a:ext cx="8520600" cy="79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05"/>
              <a:buNone/>
            </a:pPr>
            <a:r>
              <a:rPr lang="en-GB" sz="2840"/>
              <a:t>‘By day the Lord went ahead of them in a pillar of cloud to guide them on their way and by night in a pillar of fire to give them light. </a:t>
            </a:r>
            <a:endParaRPr sz="2840"/>
          </a:p>
          <a:p>
            <a:pPr marL="0" lvl="0" indent="0" algn="ctr" rtl="0">
              <a:lnSpc>
                <a:spcPct val="80000"/>
              </a:lnSpc>
              <a:spcBef>
                <a:spcPts val="0"/>
              </a:spcBef>
              <a:spcAft>
                <a:spcPts val="0"/>
              </a:spcAft>
              <a:buSzPts val="605"/>
              <a:buNone/>
            </a:pPr>
            <a:r>
              <a:rPr lang="en-GB" sz="3040"/>
              <a:t>    </a:t>
            </a:r>
            <a:r>
              <a:rPr lang="en-GB" sz="3040" b="1"/>
              <a:t>Exodus 13:21</a:t>
            </a:r>
            <a:endParaRPr sz="3040"/>
          </a:p>
        </p:txBody>
      </p:sp>
      <p:cxnSp>
        <p:nvCxnSpPr>
          <p:cNvPr id="109" name="Google Shape;109;p21"/>
          <p:cNvCxnSpPr/>
          <p:nvPr/>
        </p:nvCxnSpPr>
        <p:spPr>
          <a:xfrm>
            <a:off x="4573800" y="-65925"/>
            <a:ext cx="0" cy="5316600"/>
          </a:xfrm>
          <a:prstGeom prst="straightConnector1">
            <a:avLst/>
          </a:prstGeom>
          <a:noFill/>
          <a:ln w="28575" cap="flat" cmpd="sng">
            <a:solidFill>
              <a:schemeClr val="lt1"/>
            </a:solidFill>
            <a:prstDash val="solid"/>
            <a:round/>
            <a:headEnd type="none" w="med" len="med"/>
            <a:tailEnd type="none" w="med" len="med"/>
          </a:ln>
        </p:spPr>
      </p:cxnSp>
      <p:sp>
        <p:nvSpPr>
          <p:cNvPr id="110" name="Google Shape;110;p21"/>
          <p:cNvSpPr/>
          <p:nvPr/>
        </p:nvSpPr>
        <p:spPr>
          <a:xfrm>
            <a:off x="230700" y="2148275"/>
            <a:ext cx="8686200" cy="945300"/>
          </a:xfrm>
          <a:prstGeom prst="roundRect">
            <a:avLst>
              <a:gd name="adj" fmla="val 12612"/>
            </a:avLst>
          </a:prstGeom>
          <a:solidFill>
            <a:srgbClr val="E28C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700">
                <a:solidFill>
                  <a:schemeClr val="lt1"/>
                </a:solidFill>
                <a:latin typeface="Arial Narrow"/>
                <a:ea typeface="Arial Narrow"/>
                <a:cs typeface="Arial Narrow"/>
                <a:sym typeface="Arial Narrow"/>
              </a:rPr>
              <a:t>‘By day the Lord went ahead of them in a pillar of cloud to guide them on their way and by night in a pillar of fire to give them light. </a:t>
            </a:r>
            <a:endParaRPr sz="2500">
              <a:solidFill>
                <a:schemeClr val="lt1"/>
              </a:solidFill>
              <a:latin typeface="Arial Narrow"/>
              <a:ea typeface="Arial Narrow"/>
              <a:cs typeface="Arial Narrow"/>
              <a:sym typeface="Arial Narrow"/>
            </a:endParaRPr>
          </a:p>
        </p:txBody>
      </p:sp>
      <p:sp>
        <p:nvSpPr>
          <p:cNvPr id="111" name="Google Shape;111;p21"/>
          <p:cNvSpPr/>
          <p:nvPr/>
        </p:nvSpPr>
        <p:spPr>
          <a:xfrm>
            <a:off x="2908750" y="1534700"/>
            <a:ext cx="3115200" cy="682200"/>
          </a:xfrm>
          <a:prstGeom prst="roundRect">
            <a:avLst>
              <a:gd name="adj" fmla="val 12612"/>
            </a:avLst>
          </a:prstGeom>
          <a:solidFill>
            <a:srgbClr val="6FA8DC"/>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200" b="1">
                <a:solidFill>
                  <a:schemeClr val="lt1"/>
                </a:solidFill>
                <a:latin typeface="Arial Narrow"/>
                <a:ea typeface="Arial Narrow"/>
                <a:cs typeface="Arial Narrow"/>
                <a:sym typeface="Arial Narrow"/>
              </a:rPr>
              <a:t>Exodus 13:21</a:t>
            </a:r>
            <a:endParaRPr sz="4200" b="1">
              <a:solidFill>
                <a:schemeClr val="lt1"/>
              </a:solidFill>
              <a:latin typeface="Arial Narrow"/>
              <a:ea typeface="Arial Narrow"/>
              <a:cs typeface="Arial Narrow"/>
              <a:sym typeface="Arial Narrow"/>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593</Words>
  <Application>Microsoft Office PowerPoint</Application>
  <PresentationFormat>On-screen Show (16:9)</PresentationFormat>
  <Paragraphs>37</Paragraphs>
  <Slides>39</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 Narrow</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Robert Bishop</cp:lastModifiedBy>
  <cp:revision>2</cp:revision>
  <dcterms:modified xsi:type="dcterms:W3CDTF">2024-09-29T14:29:33Z</dcterms:modified>
</cp:coreProperties>
</file>