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7" r:id="rId4"/>
    <p:sldId id="269" r:id="rId5"/>
    <p:sldId id="270" r:id="rId6"/>
    <p:sldId id="271" r:id="rId7"/>
    <p:sldId id="272" r:id="rId8"/>
    <p:sldId id="273" r:id="rId9"/>
    <p:sldId id="276" r:id="rId10"/>
    <p:sldId id="268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89" r:id="rId25"/>
    <p:sldId id="291" r:id="rId26"/>
    <p:sldId id="292" r:id="rId27"/>
    <p:sldId id="293" r:id="rId28"/>
    <p:sldId id="29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ramwell" userId="bca58ee0-e8a9-4cba-a1a5-7dc7b1466e81" providerId="ADAL" clId="{52977A04-C935-4015-A402-FECF66B512B6}"/>
    <pc:docChg chg="delSld">
      <pc:chgData name="Simon Bramwell" userId="bca58ee0-e8a9-4cba-a1a5-7dc7b1466e81" providerId="ADAL" clId="{52977A04-C935-4015-A402-FECF66B512B6}" dt="2024-11-10T01:37:01.238" v="5" actId="47"/>
      <pc:docMkLst>
        <pc:docMk/>
      </pc:docMkLst>
      <pc:sldChg chg="del">
        <pc:chgData name="Simon Bramwell" userId="bca58ee0-e8a9-4cba-a1a5-7dc7b1466e81" providerId="ADAL" clId="{52977A04-C935-4015-A402-FECF66B512B6}" dt="2024-11-10T01:37:00.093" v="4" actId="47"/>
        <pc:sldMkLst>
          <pc:docMk/>
          <pc:sldMk cId="4096939503" sldId="257"/>
        </pc:sldMkLst>
      </pc:sldChg>
      <pc:sldChg chg="del">
        <pc:chgData name="Simon Bramwell" userId="bca58ee0-e8a9-4cba-a1a5-7dc7b1466e81" providerId="ADAL" clId="{52977A04-C935-4015-A402-FECF66B512B6}" dt="2024-11-10T01:36:58.889" v="3" actId="47"/>
        <pc:sldMkLst>
          <pc:docMk/>
          <pc:sldMk cId="3210462664" sldId="263"/>
        </pc:sldMkLst>
      </pc:sldChg>
      <pc:sldChg chg="del">
        <pc:chgData name="Simon Bramwell" userId="bca58ee0-e8a9-4cba-a1a5-7dc7b1466e81" providerId="ADAL" clId="{52977A04-C935-4015-A402-FECF66B512B6}" dt="2024-11-10T01:36:55.186" v="0" actId="47"/>
        <pc:sldMkLst>
          <pc:docMk/>
          <pc:sldMk cId="1862826999" sldId="264"/>
        </pc:sldMkLst>
      </pc:sldChg>
      <pc:sldChg chg="del">
        <pc:chgData name="Simon Bramwell" userId="bca58ee0-e8a9-4cba-a1a5-7dc7b1466e81" providerId="ADAL" clId="{52977A04-C935-4015-A402-FECF66B512B6}" dt="2024-11-10T01:37:01.238" v="5" actId="47"/>
        <pc:sldMkLst>
          <pc:docMk/>
          <pc:sldMk cId="4092325578" sldId="265"/>
        </pc:sldMkLst>
      </pc:sldChg>
      <pc:sldChg chg="del">
        <pc:chgData name="Simon Bramwell" userId="bca58ee0-e8a9-4cba-a1a5-7dc7b1466e81" providerId="ADAL" clId="{52977A04-C935-4015-A402-FECF66B512B6}" dt="2024-11-10T01:36:57.753" v="2" actId="47"/>
        <pc:sldMkLst>
          <pc:docMk/>
          <pc:sldMk cId="1448364255" sldId="266"/>
        </pc:sldMkLst>
      </pc:sldChg>
      <pc:sldChg chg="del">
        <pc:chgData name="Simon Bramwell" userId="bca58ee0-e8a9-4cba-a1a5-7dc7b1466e81" providerId="ADAL" clId="{52977A04-C935-4015-A402-FECF66B512B6}" dt="2024-11-10T01:36:56.240" v="1" actId="47"/>
        <pc:sldMkLst>
          <pc:docMk/>
          <pc:sldMk cId="2477178359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CB1E-BE3B-0830-5F55-D0FB396E5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BAE9A-4ACF-713C-02BA-29EC773A6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B6232-DFF3-92F4-08B8-ECBBFF50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B7D37-43F4-05B5-881D-FEC22EB1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70BC7-C6F9-A4DA-73D1-B0FB61BB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9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9E97C-1A66-1ACA-A7BB-12DDA783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A9658-CF1C-C8D0-F971-A6EE62462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22755-16AD-C3C4-55E4-1CE6150C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9112-9284-1801-87DE-4BDEA757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4619E-C597-152A-E96A-D700C9E5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7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9CF1F-FAEE-2836-41FC-963068100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E2554-4ABB-1300-AB78-92F131289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F94-4715-B52C-2A21-50D21D36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012A9-815A-F383-32F9-0309B4D0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4D291-FFC3-161D-D7BF-E3B07908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6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670C-A8DA-2F1A-8C4A-4D45E866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0C8A-0002-E782-146B-B1092D552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BE021-D6A7-E6BC-2B6D-EF90EECA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76197-03CB-40B9-DB18-DA6419D9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005C-F80E-B82A-9D98-568DD842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2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CBFB-7801-8B16-E7B5-3FE4A168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8FA2F-48CC-2815-53FA-80DD168B3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8F42-765B-DEF0-0B47-7F13711C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A826F-AA9E-FB8A-AE1D-15F38992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B225-DFC8-35C1-3865-18F9668D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586F-2897-83C9-9CC0-4FA9891A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6C8CD-E6EB-9FD8-809B-3065BC676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B3DC4-C754-D005-957E-03D53E02B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5676F-6A4A-7CE1-4109-2CE53BFB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E6D72-EB57-11BF-8993-FEE599F7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5F57C-EAE2-04ED-F797-B3B1EB95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8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02ED-D053-3628-F774-F548B5E7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D293B-4511-F63D-10FE-08534F809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78954-AC73-37A0-0AAE-286D541B0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D74DE-2B77-6D48-7123-067B1CC8E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EC811-9A61-D95E-6305-C9EAE7A8D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F19A9-6518-7333-CB87-56ECAB47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D46CB-6204-B753-0296-16CE546C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6202C-BA21-AEE4-5BCA-11F943E5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7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D5FC-B727-A0EA-072E-16C84150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D5D9B-143D-952A-1011-7FD3FF59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84331-F7B3-BDC9-E399-F7067C9E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4DFE0-8DDE-5212-46D0-74A9AB39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4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EADE-1E68-7AE1-66EB-A169D9D0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11D14-DEE5-4E8F-EC5D-D07BA69F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9A815-CA1D-9F50-380A-8D00ADEB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99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770B-9E4B-BFBC-975A-96B07AF9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3F46-73B5-3B1B-1593-3B55055B9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9FF8D-453F-6FF7-A7EC-743CC004A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64CA0-E39C-E327-814C-888D7F4C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8D78C-389B-AA2A-24EC-D52CF3E7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6F4B-48EE-06AC-1F3C-CAD656E7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5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3E0A-5B53-4EBC-91FA-226376CC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D9953-A374-73C5-398E-FEBF16B0A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0E66E-4A56-73DE-FFE7-E67533020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C08B0-F898-7ADD-6763-25A7F3B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C2BA3-CA5E-A923-4914-FACF91F4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FD841-596C-9358-8B79-88243E5D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70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FAC59-939F-162B-06A0-A5DC8AC2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B97A2-8D8C-8C6B-50C3-F6EB7D758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52A81-89C0-3662-5142-2191AC5E0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4B7269-0F20-49DA-B62D-54043F609480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4F411-B1A9-9FA0-95A0-77A36AE04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762CF-4E62-2DC2-129C-F64CB1021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DBA229-FE5D-44A9-9C9F-C0D5CD4A6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5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olding a globe">
            <a:extLst>
              <a:ext uri="{FF2B5EF4-FFF2-40B4-BE49-F238E27FC236}">
                <a16:creationId xmlns:a16="http://schemas.microsoft.com/office/drawing/2014/main" id="{AA7D5FF7-FBA1-5BFC-FD17-969EC70C35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095"/>
          <a:stretch/>
        </p:blipFill>
        <p:spPr>
          <a:xfrm>
            <a:off x="-4" y="-16897"/>
            <a:ext cx="12192003" cy="6884632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70DEF6-46A2-D4F8-8BE6-91165D93E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4083" y="1474755"/>
            <a:ext cx="3943552" cy="39279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E4EE4-2876-645F-ABA2-02AB50395CF6}"/>
              </a:ext>
            </a:extLst>
          </p:cNvPr>
          <p:cNvSpPr txBox="1">
            <a:spLocks/>
          </p:cNvSpPr>
          <p:nvPr/>
        </p:nvSpPr>
        <p:spPr>
          <a:xfrm>
            <a:off x="7102550" y="2209316"/>
            <a:ext cx="3476846" cy="23095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dirty="0"/>
              <a:t>1 Peter:</a:t>
            </a:r>
          </a:p>
          <a:p>
            <a:pPr algn="ctr">
              <a:spcAft>
                <a:spcPts val="600"/>
              </a:spcAft>
            </a:pPr>
            <a:r>
              <a:rPr lang="en-US" sz="4000" dirty="0"/>
              <a:t> Confidence in a Complex World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48256A-88AC-4254-406B-0E8EE2CC2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5334" y="1940933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97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1A7B8B-D555-71A5-583C-13D80327A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BEEA58E8-0F5A-68CA-8DB9-8F7FB5EDA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1C16FD-0AE0-0067-2689-C9FF2432D5E8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D86979B-ADB4-0736-FEE4-DC59379D605C}"/>
              </a:ext>
            </a:extLst>
          </p:cNvPr>
          <p:cNvSpPr txBox="1"/>
          <p:nvPr/>
        </p:nvSpPr>
        <p:spPr>
          <a:xfrm>
            <a:off x="393071" y="2151727"/>
            <a:ext cx="114725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If we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4000" dirty="0"/>
              <a:t> and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4000" dirty="0"/>
              <a:t> in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then it is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dirty="0"/>
              <a:t> with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which gives us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and determines the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en-US" sz="4000" dirty="0"/>
              <a:t> God has for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4000" dirty="0"/>
              <a:t>…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7634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new testament churches&#10;&#10;Description automatically generated">
            <a:extLst>
              <a:ext uri="{FF2B5EF4-FFF2-40B4-BE49-F238E27FC236}">
                <a16:creationId xmlns:a16="http://schemas.microsoft.com/office/drawing/2014/main" id="{1300D83F-4C3B-4C98-ABAB-90D04E6CF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C80FD-E06E-E8B5-636E-D449E9E1A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245A34A4-9979-F8FD-4E6D-A7C0B4EBA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AE93191-0CC8-B1AF-63E0-90289F799344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1: 3-4, Confidence in the Gospel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AD12BC-41B5-768D-37B4-1A68AFA9454D}"/>
              </a:ext>
            </a:extLst>
          </p:cNvPr>
          <p:cNvSpPr txBox="1"/>
          <p:nvPr/>
        </p:nvSpPr>
        <p:spPr>
          <a:xfrm>
            <a:off x="393071" y="2151727"/>
            <a:ext cx="114725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In his great mercy he has given us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birth</a:t>
            </a:r>
            <a:r>
              <a:rPr lang="en-US" sz="4000" dirty="0"/>
              <a:t> into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living hope </a:t>
            </a:r>
            <a:r>
              <a:rPr lang="en-US" sz="4000" dirty="0"/>
              <a:t>through the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of Jesus Christ </a:t>
            </a:r>
            <a:r>
              <a:rPr lang="en-US" sz="4000" dirty="0"/>
              <a:t>from the dead and into an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  <a:r>
              <a:rPr lang="en-US" sz="4000" dirty="0"/>
              <a:t> that can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perish, spoil or fade</a:t>
            </a: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887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C65D23-CBE2-742B-FD14-123C2AF31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E3F7E0AC-1137-8246-BCB0-B05925E41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351E523-04A9-DF1E-4622-21A83070038B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5F116C-0655-9C7F-BD8A-7BC3A4076AC4}"/>
              </a:ext>
            </a:extLst>
          </p:cNvPr>
          <p:cNvSpPr txBox="1"/>
          <p:nvPr/>
        </p:nvSpPr>
        <p:spPr>
          <a:xfrm>
            <a:off x="-375556" y="1694527"/>
            <a:ext cx="12932228" cy="1674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Israel–Law–Priest-Temple-Old Covenant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latin typeface="Aptos" panose="020B0004020202020204" pitchFamily="34" charset="0"/>
              </a:rPr>
              <a:t>Christians–Jesus–All Believers-Living Church-New Covenant</a:t>
            </a:r>
            <a:endParaRPr lang="en-GB" sz="6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2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FE496-0356-E694-6843-DC6B258E4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1453B548-C3E1-BBC8-28E9-55D049F41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0D5A87-4241-A418-A0EF-12FAF09ADC18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4E6E7-411A-0869-9788-63DDE7128659}"/>
              </a:ext>
            </a:extLst>
          </p:cNvPr>
          <p:cNvSpPr txBox="1"/>
          <p:nvPr/>
        </p:nvSpPr>
        <p:spPr>
          <a:xfrm>
            <a:off x="-375556" y="1694527"/>
            <a:ext cx="12932228" cy="194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Identity in Christ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comes from what 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receive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we achieve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!”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18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90893-AD72-ADD0-D102-36EA86DA6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5AF915F4-D71F-12A2-68BB-5FED01C62E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E5AB7BF-2292-9703-8F07-3E8C2981E8B3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D7AD8C-A140-BA16-7666-73600C0B3CD2}"/>
              </a:ext>
            </a:extLst>
          </p:cNvPr>
          <p:cNvSpPr txBox="1"/>
          <p:nvPr/>
        </p:nvSpPr>
        <p:spPr>
          <a:xfrm>
            <a:off x="-375556" y="1694527"/>
            <a:ext cx="12932228" cy="503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Identity in Christ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comes from what 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receive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we achieve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!”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 </a:t>
            </a:r>
            <a:r>
              <a:rPr lang="en-GB" sz="4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v4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v6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Believe </a:t>
            </a:r>
            <a:r>
              <a:rPr lang="en-GB" sz="4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v7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D965B-A810-42F0-B200-6EFC71CD1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7B97DE9D-9A84-B4D4-B138-80D48C78F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6E6662C-C7DF-4B1E-090B-D343D67F9F85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FF63-BB1D-266B-B90E-AB90D4A60E5C}"/>
              </a:ext>
            </a:extLst>
          </p:cNvPr>
          <p:cNvSpPr txBox="1"/>
          <p:nvPr/>
        </p:nvSpPr>
        <p:spPr>
          <a:xfrm>
            <a:off x="393071" y="1694527"/>
            <a:ext cx="11472531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Come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– v4…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As you </a:t>
            </a:r>
            <a:r>
              <a:rPr lang="en-GB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come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 to him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, the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living Stone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—rejected by humans but chosen by God and precious to him — you also, like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living stones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, are being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built into a spiritual house</a:t>
            </a:r>
            <a:r>
              <a:rPr lang="en-GB" sz="36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 to be a holy priesthood, offering spiritual sacrifices acceptable to God through Jesus Christ.</a:t>
            </a:r>
            <a:endParaRPr lang="en-GB" sz="6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76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8FB21-712D-EA04-4500-472271BE6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360C3EAD-C938-3A11-521D-F4D8B68D5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DB15297-D848-F480-2192-FF300EC177A1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D994DA-8704-B22F-1233-992514CA7587}"/>
              </a:ext>
            </a:extLst>
          </p:cNvPr>
          <p:cNvSpPr txBox="1"/>
          <p:nvPr/>
        </p:nvSpPr>
        <p:spPr>
          <a:xfrm>
            <a:off x="393071" y="1694527"/>
            <a:ext cx="11472531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Trust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– v6…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in Scripture it says: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ea typeface="Aptos" panose="020B0004020202020204" pitchFamily="34" charset="0"/>
              </a:rPr>
              <a:t>“See,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I lay a stone in Zion</a:t>
            </a:r>
            <a:r>
              <a:rPr lang="en-GB" sz="3600" dirty="0">
                <a:effectLst/>
                <a:ea typeface="Aptos" panose="020B0004020202020204" pitchFamily="34" charset="0"/>
              </a:rPr>
              <a:t>,</a:t>
            </a:r>
            <a:br>
              <a:rPr lang="en-GB" sz="3600" dirty="0">
                <a:effectLst/>
                <a:ea typeface="Aptos" panose="020B0004020202020204" pitchFamily="34" charset="0"/>
              </a:rPr>
            </a:br>
            <a:r>
              <a:rPr lang="en-GB" sz="3600" dirty="0">
                <a:effectLst/>
                <a:ea typeface="Aptos" panose="020B0004020202020204" pitchFamily="34" charset="0"/>
              </a:rPr>
              <a:t>    a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chosen</a:t>
            </a:r>
            <a:r>
              <a:rPr lang="en-GB" sz="3600" dirty="0">
                <a:effectLst/>
                <a:ea typeface="Aptos" panose="020B0004020202020204" pitchFamily="34" charset="0"/>
              </a:rPr>
              <a:t> and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precious cornerstone</a:t>
            </a:r>
            <a:r>
              <a:rPr lang="en-GB" sz="3600" dirty="0">
                <a:effectLst/>
                <a:ea typeface="Aptos" panose="020B0004020202020204" pitchFamily="34" charset="0"/>
              </a:rPr>
              <a:t>,</a:t>
            </a:r>
            <a:br>
              <a:rPr lang="en-GB" sz="3600" dirty="0">
                <a:effectLst/>
                <a:ea typeface="Aptos" panose="020B0004020202020204" pitchFamily="34" charset="0"/>
              </a:rPr>
            </a:br>
            <a:r>
              <a:rPr lang="en-GB" sz="3600" dirty="0">
                <a:effectLst/>
                <a:ea typeface="Aptos" panose="020B0004020202020204" pitchFamily="34" charset="0"/>
              </a:rPr>
              <a:t>and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the one who </a:t>
            </a:r>
            <a:r>
              <a:rPr lang="en-GB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trusts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 in him</a:t>
            </a:r>
            <a:b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</a:b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    will never be put to shame</a:t>
            </a:r>
            <a:r>
              <a:rPr lang="en-GB" sz="3600" dirty="0">
                <a:effectLst/>
                <a:ea typeface="Aptos" panose="020B0004020202020204" pitchFamily="34" charset="0"/>
              </a:rPr>
              <a:t>.” 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991906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59076-528F-8E4C-7D15-FCF1912FE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F34F1728-A1E3-CACA-7121-8E4A42B86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6E659F4-95F3-CC44-6D83-16D41A6761F9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308FC-6C49-AB2A-F0C0-B2A5C679440B}"/>
              </a:ext>
            </a:extLst>
          </p:cNvPr>
          <p:cNvSpPr txBox="1"/>
          <p:nvPr/>
        </p:nvSpPr>
        <p:spPr>
          <a:xfrm>
            <a:off x="393071" y="1028574"/>
            <a:ext cx="11472531" cy="5829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Believe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– v7…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to you who </a:t>
            </a:r>
            <a:r>
              <a:rPr lang="en-GB" sz="3600" b="1" i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believe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this stone is precious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But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to those who do not believe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“The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stone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the builders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rejected</a:t>
            </a:r>
            <a:b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  has become the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cornerstone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,”  and,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A stone that causes people to stumble</a:t>
            </a:r>
            <a:b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  and a rock that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makes them fall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93901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98721-0B57-3AC9-EA20-127F7B3F2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DD8E37B0-DD73-4944-C059-EB1680900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C961D16-7EB9-460D-AF2B-151D98CEAC82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F36B3-2413-3025-1076-260CC222E877}"/>
              </a:ext>
            </a:extLst>
          </p:cNvPr>
          <p:cNvSpPr txBox="1"/>
          <p:nvPr/>
        </p:nvSpPr>
        <p:spPr>
          <a:xfrm>
            <a:off x="-375556" y="1694527"/>
            <a:ext cx="12932228" cy="503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Jesus, the foundation for a new identity,…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 </a:t>
            </a:r>
            <a:r>
              <a:rPr lang="en-GB" sz="4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v4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v6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Believe </a:t>
            </a:r>
            <a:r>
              <a:rPr lang="en-GB" sz="4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v7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God’s mercy </a:t>
            </a:r>
            <a:r>
              <a:rPr lang="en-GB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v10</a:t>
            </a:r>
            <a:endParaRPr lang="en-GB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2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D43F8-5DAA-C660-9A27-25F681CA9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with question marks&#10;&#10;Description automatically generated">
            <a:extLst>
              <a:ext uri="{FF2B5EF4-FFF2-40B4-BE49-F238E27FC236}">
                <a16:creationId xmlns:a16="http://schemas.microsoft.com/office/drawing/2014/main" id="{A8BFA348-F4A8-1CD5-13E0-62587606F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00B1F97-5000-E057-DBBC-156F57D44298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Peter: Confidence in a Complex World</a:t>
            </a:r>
          </a:p>
        </p:txBody>
      </p:sp>
    </p:spTree>
    <p:extLst>
      <p:ext uri="{BB962C8B-B14F-4D97-AF65-F5344CB8AC3E}">
        <p14:creationId xmlns:p14="http://schemas.microsoft.com/office/powerpoint/2010/main" val="137944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03813-38F4-E0B0-84CD-542197A3F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81A80774-9AA6-BD5F-29A8-8CE7C82CC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00F49C0-983D-AA71-DA09-E7B93581D519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A4D44-692E-630F-0B46-D33571E9C83F}"/>
              </a:ext>
            </a:extLst>
          </p:cNvPr>
          <p:cNvSpPr txBox="1"/>
          <p:nvPr/>
        </p:nvSpPr>
        <p:spPr>
          <a:xfrm>
            <a:off x="393071" y="1694527"/>
            <a:ext cx="11472531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Come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– v4…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As you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come to him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, the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living Stone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—rejected by humans but chosen by God and precious to him — you also, like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living stones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, are being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built into a spiritual house</a:t>
            </a:r>
            <a:r>
              <a:rPr lang="en-GB" sz="36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 to be a holy priesthood, offering spiritual sacrifices acceptable to God through Jesus Christ.</a:t>
            </a:r>
            <a:endParaRPr lang="en-GB" sz="6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29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C4DA9-67FF-980D-128A-C86FCEC7A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58DA1003-596E-FF6B-6E2C-96782001D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59A01F1-2C97-5C58-C122-B93D81DF45FB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75C22-0240-906E-0813-EC61CF3A0AA7}"/>
              </a:ext>
            </a:extLst>
          </p:cNvPr>
          <p:cNvSpPr txBox="1"/>
          <p:nvPr/>
        </p:nvSpPr>
        <p:spPr>
          <a:xfrm>
            <a:off x="0" y="1694527"/>
            <a:ext cx="12191979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ea typeface="Aptos" panose="020B0004020202020204" pitchFamily="34" charset="0"/>
              </a:rPr>
              <a:t>But you are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a chosen people</a:t>
            </a:r>
            <a:r>
              <a:rPr lang="en-GB" sz="3600" dirty="0">
                <a:effectLst/>
                <a:ea typeface="Aptos" panose="020B0004020202020204" pitchFamily="34" charset="0"/>
              </a:rPr>
              <a:t>, 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a royal priesthood</a:t>
            </a:r>
            <a:r>
              <a:rPr lang="en-GB" sz="3600" dirty="0">
                <a:effectLst/>
                <a:ea typeface="Aptos" panose="020B0004020202020204" pitchFamily="34" charset="0"/>
              </a:rPr>
              <a:t>, 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a holy nation</a:t>
            </a:r>
            <a:r>
              <a:rPr lang="en-GB" sz="3600" dirty="0">
                <a:effectLst/>
                <a:ea typeface="Aptos" panose="020B0004020202020204" pitchFamily="34" charset="0"/>
              </a:rPr>
              <a:t>, 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God’s special possession</a:t>
            </a:r>
            <a:r>
              <a:rPr lang="en-GB" sz="3600" dirty="0">
                <a:effectLst/>
                <a:ea typeface="Aptos" panose="020B0004020202020204" pitchFamily="34" charset="0"/>
              </a:rPr>
              <a:t>, that you may declare the praises of him who called you out of darkness into his wonderful light. 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Once you were not a people, but now you are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the people of God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 once you had not received mercy, but </a:t>
            </a:r>
            <a:r>
              <a:rPr lang="en-GB" sz="3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now you have received mercy</a:t>
            </a: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sz="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90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EA74D-EBBD-DC68-525B-9584953FE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AE7046FF-A1B0-A061-E176-28069F230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A0964E1-D66E-E3B6-0950-46D45EC87068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429B68-A26D-46DE-0876-D7C5538BE12C}"/>
              </a:ext>
            </a:extLst>
          </p:cNvPr>
          <p:cNvSpPr txBox="1"/>
          <p:nvPr/>
        </p:nvSpPr>
        <p:spPr>
          <a:xfrm>
            <a:off x="393071" y="2151727"/>
            <a:ext cx="11472531" cy="185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en-GB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order to 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 who you are</a:t>
            </a:r>
            <a:r>
              <a:rPr lang="en-GB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the most important thing is to </a:t>
            </a: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 whose you are.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04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8B082-5BD0-2552-79DB-EAB7BA057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F73DBD4E-46FA-8214-DF93-DB2CD443B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8F1B738-1A91-CC1E-1CDA-A53E6FD00E40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2EFDD1-49AD-FD86-ADCA-2FF142D05C73}"/>
              </a:ext>
            </a:extLst>
          </p:cNvPr>
          <p:cNvSpPr txBox="1"/>
          <p:nvPr/>
        </p:nvSpPr>
        <p:spPr>
          <a:xfrm>
            <a:off x="0" y="2151727"/>
            <a:ext cx="12191999" cy="195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belong to God</a:t>
            </a:r>
            <a:r>
              <a:rPr lang="en-GB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chosen by him and special to him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en-GB" sz="4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belong to us</a:t>
            </a:r>
            <a:r>
              <a:rPr lang="en-GB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we want you and we need you</a:t>
            </a:r>
          </a:p>
        </p:txBody>
      </p:sp>
    </p:spTree>
    <p:extLst>
      <p:ext uri="{BB962C8B-B14F-4D97-AF65-F5344CB8AC3E}">
        <p14:creationId xmlns:p14="http://schemas.microsoft.com/office/powerpoint/2010/main" val="3410880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99EC8-9CDB-474E-2EDA-D2BDDAD27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F89DA7DD-333A-58FF-644F-F3E77AB1D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76E23A9-E246-3D18-F6D1-8CB34A1088CB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206B-B995-6CF8-6332-936D1DF77343}"/>
              </a:ext>
            </a:extLst>
          </p:cNvPr>
          <p:cNvSpPr txBox="1"/>
          <p:nvPr/>
        </p:nvSpPr>
        <p:spPr>
          <a:xfrm>
            <a:off x="393071" y="2151727"/>
            <a:ext cx="114725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If we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4000" dirty="0"/>
              <a:t> and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4000" dirty="0"/>
              <a:t> in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then it is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dirty="0"/>
              <a:t> with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which gives us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  <a:r>
              <a:rPr lang="en-US" sz="4000" dirty="0"/>
              <a:t>…</a:t>
            </a:r>
          </a:p>
          <a:p>
            <a:pPr algn="ctr"/>
            <a:r>
              <a:rPr lang="en-US" sz="4000" dirty="0"/>
              <a:t>and determines the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en-US" sz="4000" dirty="0"/>
              <a:t> God has for our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4000" dirty="0"/>
              <a:t>…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75664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91420-F22F-2003-97B7-3170B4A91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6E0AFE0C-5F18-D7CC-2148-4F51F3451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0B6215F-49B2-8701-1EB1-9DAF5B8B258F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A2E7D-4EAC-181F-30DF-F575111D84A7}"/>
              </a:ext>
            </a:extLst>
          </p:cNvPr>
          <p:cNvSpPr txBox="1"/>
          <p:nvPr/>
        </p:nvSpPr>
        <p:spPr>
          <a:xfrm>
            <a:off x="393071" y="2151727"/>
            <a:ext cx="11472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Security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in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our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God-given identity 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leads to…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Clarity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in our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</a:rPr>
              <a:t>God-given purpose</a:t>
            </a:r>
            <a:endParaRPr lang="en-GB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5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FE8D8-884C-F82D-CF0B-10A045169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C34EE268-5DC6-ACC6-6906-6D54CBB13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548FBB6-119B-289C-6A09-F4DBCEDD370A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545D45-CCFB-71BE-D1CE-B376CDA4F3E2}"/>
              </a:ext>
            </a:extLst>
          </p:cNvPr>
          <p:cNvSpPr txBox="1"/>
          <p:nvPr/>
        </p:nvSpPr>
        <p:spPr>
          <a:xfrm>
            <a:off x="393071" y="2151727"/>
            <a:ext cx="114725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ptos" panose="020B0004020202020204" pitchFamily="34" charset="0"/>
                <a:ea typeface="Aptos" panose="020B0004020202020204" pitchFamily="34" charset="0"/>
              </a:rPr>
              <a:t>God-given purposes – v9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Worship</a:t>
            </a:r>
            <a:r>
              <a:rPr lang="en-US" sz="4400" dirty="0">
                <a:latin typeface="Aptos" panose="020B0004020202020204" pitchFamily="34" charset="0"/>
              </a:rPr>
              <a:t>… 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Witness</a:t>
            </a:r>
            <a:r>
              <a:rPr lang="en-US" sz="4400" dirty="0">
                <a:latin typeface="Aptos" panose="020B0004020202020204" pitchFamily="34" charset="0"/>
              </a:rPr>
              <a:t>…</a:t>
            </a: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through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sacrificial living</a:t>
            </a:r>
            <a:r>
              <a:rPr lang="en-US" sz="4400" dirty="0">
                <a:latin typeface="Aptos" panose="020B0004020202020204" pitchFamily="34" charset="0"/>
              </a:rPr>
              <a:t> – v5</a:t>
            </a:r>
            <a:endParaRPr lang="en-GB" sz="8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0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60004-65D8-AA67-4DF3-7ECF42C55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1CC2C550-781E-24CE-B254-475D6F805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C7E5356-C2F8-970C-B5AE-4B7F8644093A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E0A04-3B4F-46C3-206E-7DBA53A64163}"/>
              </a:ext>
            </a:extLst>
          </p:cNvPr>
          <p:cNvSpPr txBox="1"/>
          <p:nvPr/>
        </p:nvSpPr>
        <p:spPr>
          <a:xfrm>
            <a:off x="359734" y="2151727"/>
            <a:ext cx="11472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If you were on trial for being a Christian, would there be enough evidence to convict you?</a:t>
            </a:r>
            <a:endParaRPr lang="en-GB" sz="239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20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FA653-DC42-F591-1288-CFEEC8067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91674B4F-EBE4-DD00-3F7B-2635F23B0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6528164-7125-85A5-FEDF-5F8E21DB0F7C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304867-BDB6-ED18-3C36-89A691A11A05}"/>
              </a:ext>
            </a:extLst>
          </p:cNvPr>
          <p:cNvSpPr txBox="1"/>
          <p:nvPr/>
        </p:nvSpPr>
        <p:spPr>
          <a:xfrm>
            <a:off x="0" y="1694527"/>
            <a:ext cx="12191979" cy="333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ea typeface="Aptos" panose="020B0004020202020204" pitchFamily="34" charset="0"/>
              </a:rPr>
              <a:t>But you are a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chosen people</a:t>
            </a:r>
            <a:r>
              <a:rPr lang="en-GB" sz="3600" dirty="0">
                <a:effectLst/>
                <a:ea typeface="Aptos" panose="020B0004020202020204" pitchFamily="34" charset="0"/>
              </a:rPr>
              <a:t>, a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royal priesthood</a:t>
            </a:r>
            <a:r>
              <a:rPr lang="en-GB" sz="3600" dirty="0">
                <a:effectLst/>
                <a:ea typeface="Aptos" panose="020B0004020202020204" pitchFamily="34" charset="0"/>
              </a:rPr>
              <a:t>, a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holy nation</a:t>
            </a:r>
            <a:r>
              <a:rPr lang="en-GB" sz="3600" dirty="0">
                <a:effectLst/>
                <a:ea typeface="Aptos" panose="020B0004020202020204" pitchFamily="34" charset="0"/>
              </a:rPr>
              <a:t>, 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God’s special possession</a:t>
            </a:r>
            <a:r>
              <a:rPr lang="en-GB" sz="3600" dirty="0">
                <a:effectLst/>
                <a:ea typeface="Aptos" panose="020B0004020202020204" pitchFamily="34" charset="0"/>
              </a:rPr>
              <a:t>, that you may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</a:rPr>
              <a:t>declare the praises of him who called you out of darkness into his wonderful light</a:t>
            </a:r>
            <a:r>
              <a:rPr lang="en-GB" sz="3600" dirty="0">
                <a:effectLst/>
                <a:ea typeface="Aptos" panose="020B0004020202020204" pitchFamily="34" charset="0"/>
              </a:rPr>
              <a:t>. </a:t>
            </a:r>
            <a:endParaRPr lang="en-GB" sz="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9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6A0E40-54B6-5EB6-4CF5-63184479C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with question marks&#10;&#10;Description automatically generated">
            <a:extLst>
              <a:ext uri="{FF2B5EF4-FFF2-40B4-BE49-F238E27FC236}">
                <a16:creationId xmlns:a16="http://schemas.microsoft.com/office/drawing/2014/main" id="{FAC336BF-0DFB-1DAC-8F16-7831B61A7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B38C5E9-D77D-83E2-4E6E-7AA2F27CAF0C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Peter: Confidence in a Complex World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4C112E-4438-7128-A556-1A853EDC3625}"/>
              </a:ext>
            </a:extLst>
          </p:cNvPr>
          <p:cNvSpPr txBox="1"/>
          <p:nvPr/>
        </p:nvSpPr>
        <p:spPr>
          <a:xfrm>
            <a:off x="956930" y="2168877"/>
            <a:ext cx="1562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NAME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98B270-631F-4AC9-4B94-C2B693307655}"/>
              </a:ext>
            </a:extLst>
          </p:cNvPr>
          <p:cNvSpPr txBox="1"/>
          <p:nvPr/>
        </p:nvSpPr>
        <p:spPr>
          <a:xfrm>
            <a:off x="0" y="3728608"/>
            <a:ext cx="2887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FAMILY BACKGROUND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D5959B-848A-97C8-F1EF-2A0B49E0215B}"/>
              </a:ext>
            </a:extLst>
          </p:cNvPr>
          <p:cNvSpPr txBox="1"/>
          <p:nvPr/>
        </p:nvSpPr>
        <p:spPr>
          <a:xfrm>
            <a:off x="2274621" y="6136760"/>
            <a:ext cx="3821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NATIONALITY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3923B7-1AE7-FA51-D7C1-805E835E0FA3}"/>
              </a:ext>
            </a:extLst>
          </p:cNvPr>
          <p:cNvSpPr txBox="1"/>
          <p:nvPr/>
        </p:nvSpPr>
        <p:spPr>
          <a:xfrm>
            <a:off x="2887578" y="3680234"/>
            <a:ext cx="2422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EDUCATION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77068-4112-D8E9-9249-932861D335A5}"/>
              </a:ext>
            </a:extLst>
          </p:cNvPr>
          <p:cNvSpPr txBox="1"/>
          <p:nvPr/>
        </p:nvSpPr>
        <p:spPr>
          <a:xfrm>
            <a:off x="9480884" y="2078667"/>
            <a:ext cx="2105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HOBBIES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6A18A-98E9-0CA3-9912-9F9BBEAB52C9}"/>
              </a:ext>
            </a:extLst>
          </p:cNvPr>
          <p:cNvSpPr txBox="1"/>
          <p:nvPr/>
        </p:nvSpPr>
        <p:spPr>
          <a:xfrm>
            <a:off x="9718158" y="3821971"/>
            <a:ext cx="2422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ECONOMIC STATUS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A263B7-2ED8-6616-F7BE-81F60FFD583B}"/>
              </a:ext>
            </a:extLst>
          </p:cNvPr>
          <p:cNvSpPr txBox="1"/>
          <p:nvPr/>
        </p:nvSpPr>
        <p:spPr>
          <a:xfrm>
            <a:off x="10119211" y="6136759"/>
            <a:ext cx="1867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POLITICS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CAF150-F661-E8DA-EED0-63085B28FD46}"/>
              </a:ext>
            </a:extLst>
          </p:cNvPr>
          <p:cNvSpPr txBox="1"/>
          <p:nvPr/>
        </p:nvSpPr>
        <p:spPr>
          <a:xfrm>
            <a:off x="6129337" y="3466006"/>
            <a:ext cx="2546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LANGUAGE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755220-FFD3-922E-4B14-227E4D304301}"/>
              </a:ext>
            </a:extLst>
          </p:cNvPr>
          <p:cNvSpPr txBox="1"/>
          <p:nvPr/>
        </p:nvSpPr>
        <p:spPr>
          <a:xfrm>
            <a:off x="6203759" y="6084446"/>
            <a:ext cx="2546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GENDER</a:t>
            </a:r>
            <a:endParaRPr lang="en-GB" sz="3200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07D6FC-9805-F6E4-58B2-5F40A4CD335F}"/>
              </a:ext>
            </a:extLst>
          </p:cNvPr>
          <p:cNvSpPr txBox="1"/>
          <p:nvPr/>
        </p:nvSpPr>
        <p:spPr>
          <a:xfrm>
            <a:off x="6689557" y="4606802"/>
            <a:ext cx="2546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SEXUALITY</a:t>
            </a:r>
            <a:endParaRPr lang="en-GB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1504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C445F-601D-CED3-E628-922E4BEEE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14113960-9423-7AEB-42A3-FCFC4A2B1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21CC182-2049-8F11-A8CB-C857BCAE403C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4BB59-473D-072A-9E35-2F7A528D0235}"/>
              </a:ext>
            </a:extLst>
          </p:cNvPr>
          <p:cNvSpPr txBox="1"/>
          <p:nvPr/>
        </p:nvSpPr>
        <p:spPr>
          <a:xfrm>
            <a:off x="393071" y="1694527"/>
            <a:ext cx="11472531" cy="4167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As you come to him, the living Stone—rejected by humans but chosen by God and precious to him — you also, like living stones, are being built into a spiritual house</a:t>
            </a:r>
            <a:r>
              <a:rPr lang="en-GB" sz="36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</a:t>
            </a:r>
            <a:r>
              <a:rPr lang="en-GB" sz="36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 to be a holy priesthood, offering spiritual sacrifices acceptable to God through Jesus Christ.</a:t>
            </a:r>
            <a:endParaRPr lang="en-GB" sz="6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9E3E7-1825-0EC2-4B2B-764240619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79B4A691-F8F8-5E9D-937B-8F5557563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59BC815-0F80-0EC4-6D34-5FD32625E386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0D04E-D177-ABBD-F67D-6CEA9AF48448}"/>
              </a:ext>
            </a:extLst>
          </p:cNvPr>
          <p:cNvSpPr txBox="1"/>
          <p:nvPr/>
        </p:nvSpPr>
        <p:spPr>
          <a:xfrm>
            <a:off x="393071" y="1694527"/>
            <a:ext cx="11472531" cy="4167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in Scripture it says: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ea typeface="Aptos" panose="020B0004020202020204" pitchFamily="34" charset="0"/>
              </a:rPr>
              <a:t>“See, I lay a stone in Zion,</a:t>
            </a:r>
            <a:br>
              <a:rPr lang="en-GB" sz="3600" dirty="0">
                <a:effectLst/>
                <a:ea typeface="Aptos" panose="020B0004020202020204" pitchFamily="34" charset="0"/>
              </a:rPr>
            </a:br>
            <a:r>
              <a:rPr lang="en-GB" sz="3600" dirty="0">
                <a:effectLst/>
                <a:ea typeface="Aptos" panose="020B0004020202020204" pitchFamily="34" charset="0"/>
              </a:rPr>
              <a:t>    a chosen and precious cornerstone,</a:t>
            </a:r>
            <a:br>
              <a:rPr lang="en-GB" sz="3600" dirty="0">
                <a:effectLst/>
                <a:ea typeface="Aptos" panose="020B0004020202020204" pitchFamily="34" charset="0"/>
              </a:rPr>
            </a:br>
            <a:r>
              <a:rPr lang="en-GB" sz="3600" dirty="0">
                <a:effectLst/>
                <a:ea typeface="Aptos" panose="020B0004020202020204" pitchFamily="34" charset="0"/>
              </a:rPr>
              <a:t>and the one who trusts in him</a:t>
            </a:r>
            <a:br>
              <a:rPr lang="en-GB" sz="3600" dirty="0">
                <a:effectLst/>
                <a:ea typeface="Aptos" panose="020B0004020202020204" pitchFamily="34" charset="0"/>
              </a:rPr>
            </a:br>
            <a:r>
              <a:rPr lang="en-GB" sz="3600" dirty="0">
                <a:effectLst/>
                <a:ea typeface="Aptos" panose="020B0004020202020204" pitchFamily="34" charset="0"/>
              </a:rPr>
              <a:t>    will never be put to shame.” 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52302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555CA5-15F7-33DC-CC54-C1DD76AEB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609B99F5-44B0-376B-AA89-F86162D71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E02C195-354B-8254-7965-E39F24775EB5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0AE42-ECF7-42FC-C432-0B8B5967C293}"/>
              </a:ext>
            </a:extLst>
          </p:cNvPr>
          <p:cNvSpPr txBox="1"/>
          <p:nvPr/>
        </p:nvSpPr>
        <p:spPr>
          <a:xfrm>
            <a:off x="0" y="1694527"/>
            <a:ext cx="12191979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Now to you who believe, this stone is precious. But to those who do not believe,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“The stone the builders rejected</a:t>
            </a:r>
            <a:b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  has become the cornerstone,”  and,</a:t>
            </a:r>
          </a:p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“A stone that causes people to stumble</a:t>
            </a:r>
            <a:b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  and a rock that makes them fall.” </a:t>
            </a:r>
          </a:p>
        </p:txBody>
      </p:sp>
    </p:spTree>
    <p:extLst>
      <p:ext uri="{BB962C8B-B14F-4D97-AF65-F5344CB8AC3E}">
        <p14:creationId xmlns:p14="http://schemas.microsoft.com/office/powerpoint/2010/main" val="261359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B3D4D-C364-383D-E7CB-0C530258C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EF0EC949-3026-FD9D-9C1D-A96C0ED05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9701DDD-4C82-58CA-3A3F-99669C76D441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8D7E0-1625-4742-292B-B0081183851B}"/>
              </a:ext>
            </a:extLst>
          </p:cNvPr>
          <p:cNvSpPr txBox="1"/>
          <p:nvPr/>
        </p:nvSpPr>
        <p:spPr>
          <a:xfrm>
            <a:off x="0" y="1694527"/>
            <a:ext cx="12191979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They stumble because they disobey the message—which is also what they were destined for.</a:t>
            </a:r>
          </a:p>
          <a:p>
            <a:pPr algn="ctr">
              <a:lnSpc>
                <a:spcPct val="150000"/>
              </a:lnSpc>
            </a:pPr>
            <a:r>
              <a:rPr lang="en-GB" sz="3600" dirty="0">
                <a:effectLst/>
                <a:ea typeface="Aptos" panose="020B0004020202020204" pitchFamily="34" charset="0"/>
              </a:rPr>
              <a:t>But you are a chosen people, a royal priesthood, a holy nation, God’s special possession, that you may declare the praises of him who called you out of darkness into his wonderful light. </a:t>
            </a:r>
            <a:endParaRPr lang="en-GB" sz="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8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2B356-6344-2D87-590A-95E16D95A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9E6F5FBF-71DC-E71E-79C8-DDFDBA78EC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-1" y="1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1F5ECE5-7B23-D7B1-71C5-3517C6794FBC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53A9F6-43C6-5E6B-AB94-2F7959DB97B1}"/>
              </a:ext>
            </a:extLst>
          </p:cNvPr>
          <p:cNvSpPr txBox="1"/>
          <p:nvPr/>
        </p:nvSpPr>
        <p:spPr>
          <a:xfrm>
            <a:off x="0" y="1694527"/>
            <a:ext cx="12191979" cy="250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Once you were not a people, but now you are the people of God; once you had not received mercy, but now you have received mercy.</a:t>
            </a:r>
          </a:p>
        </p:txBody>
      </p:sp>
    </p:spTree>
    <p:extLst>
      <p:ext uri="{BB962C8B-B14F-4D97-AF65-F5344CB8AC3E}">
        <p14:creationId xmlns:p14="http://schemas.microsoft.com/office/powerpoint/2010/main" val="252762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30A82-7848-8AC8-EE5F-F58486D6C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tanding on a dock with arms outstretched&#10;&#10;Description automatically generated">
            <a:extLst>
              <a:ext uri="{FF2B5EF4-FFF2-40B4-BE49-F238E27FC236}">
                <a16:creationId xmlns:a16="http://schemas.microsoft.com/office/drawing/2014/main" id="{C8713CD9-001F-0C38-ACDE-15E0CA4EF9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b="2281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B064D01-5F66-CF61-0A3E-3FAC9FD3EC84}"/>
              </a:ext>
            </a:extLst>
          </p:cNvPr>
          <p:cNvSpPr txBox="1">
            <a:spLocks/>
          </p:cNvSpPr>
          <p:nvPr/>
        </p:nvSpPr>
        <p:spPr>
          <a:xfrm>
            <a:off x="523875" y="42595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Peter 2: 4-10, Confidence in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410B5-88F3-0751-945E-375281DDCEC5}"/>
              </a:ext>
            </a:extLst>
          </p:cNvPr>
          <p:cNvSpPr txBox="1"/>
          <p:nvPr/>
        </p:nvSpPr>
        <p:spPr>
          <a:xfrm>
            <a:off x="393071" y="2151727"/>
            <a:ext cx="114725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would you summarize the central message of this passage in just one sentence?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6288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Widescreen</PresentationFormat>
  <Paragraphs>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Bramwell</dc:creator>
  <cp:lastModifiedBy>Simon Bramwell</cp:lastModifiedBy>
  <cp:revision>30</cp:revision>
  <dcterms:created xsi:type="dcterms:W3CDTF">2024-09-07T05:53:30Z</dcterms:created>
  <dcterms:modified xsi:type="dcterms:W3CDTF">2024-11-10T01:37:04Z</dcterms:modified>
</cp:coreProperties>
</file>