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75" r:id="rId3"/>
    <p:sldId id="267" r:id="rId4"/>
    <p:sldId id="269" r:id="rId5"/>
    <p:sldId id="270" r:id="rId6"/>
    <p:sldId id="271" r:id="rId7"/>
    <p:sldId id="272" r:id="rId8"/>
    <p:sldId id="273" r:id="rId9"/>
    <p:sldId id="276" r:id="rId10"/>
    <p:sldId id="268" r:id="rId11"/>
    <p:sldId id="277" r:id="rId12"/>
    <p:sldId id="278" r:id="rId13"/>
    <p:sldId id="279" r:id="rId14"/>
    <p:sldId id="280" r:id="rId15"/>
    <p:sldId id="281" r:id="rId16"/>
    <p:sldId id="282" r:id="rId17"/>
    <p:sldId id="283" r:id="rId18"/>
    <p:sldId id="284" r:id="rId19"/>
    <p:sldId id="285" r:id="rId20"/>
    <p:sldId id="286" r:id="rId21"/>
    <p:sldId id="287" r:id="rId22"/>
    <p:sldId id="288" r:id="rId23"/>
    <p:sldId id="290" r:id="rId24"/>
    <p:sldId id="289" r:id="rId25"/>
    <p:sldId id="291" r:id="rId26"/>
    <p:sldId id="292" r:id="rId27"/>
    <p:sldId id="293" r:id="rId28"/>
    <p:sldId id="294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90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mon Bramwell" userId="bca58ee0-e8a9-4cba-a1a5-7dc7b1466e81" providerId="ADAL" clId="{52977A04-C935-4015-A402-FECF66B512B6}"/>
    <pc:docChg chg="delSld">
      <pc:chgData name="Simon Bramwell" userId="bca58ee0-e8a9-4cba-a1a5-7dc7b1466e81" providerId="ADAL" clId="{52977A04-C935-4015-A402-FECF66B512B6}" dt="2024-11-10T01:37:01.238" v="5" actId="47"/>
      <pc:docMkLst>
        <pc:docMk/>
      </pc:docMkLst>
      <pc:sldChg chg="del">
        <pc:chgData name="Simon Bramwell" userId="bca58ee0-e8a9-4cba-a1a5-7dc7b1466e81" providerId="ADAL" clId="{52977A04-C935-4015-A402-FECF66B512B6}" dt="2024-11-10T01:37:00.093" v="4" actId="47"/>
        <pc:sldMkLst>
          <pc:docMk/>
          <pc:sldMk cId="4096939503" sldId="257"/>
        </pc:sldMkLst>
      </pc:sldChg>
      <pc:sldChg chg="del">
        <pc:chgData name="Simon Bramwell" userId="bca58ee0-e8a9-4cba-a1a5-7dc7b1466e81" providerId="ADAL" clId="{52977A04-C935-4015-A402-FECF66B512B6}" dt="2024-11-10T01:36:58.889" v="3" actId="47"/>
        <pc:sldMkLst>
          <pc:docMk/>
          <pc:sldMk cId="3210462664" sldId="263"/>
        </pc:sldMkLst>
      </pc:sldChg>
      <pc:sldChg chg="del">
        <pc:chgData name="Simon Bramwell" userId="bca58ee0-e8a9-4cba-a1a5-7dc7b1466e81" providerId="ADAL" clId="{52977A04-C935-4015-A402-FECF66B512B6}" dt="2024-11-10T01:36:55.186" v="0" actId="47"/>
        <pc:sldMkLst>
          <pc:docMk/>
          <pc:sldMk cId="1862826999" sldId="264"/>
        </pc:sldMkLst>
      </pc:sldChg>
      <pc:sldChg chg="del">
        <pc:chgData name="Simon Bramwell" userId="bca58ee0-e8a9-4cba-a1a5-7dc7b1466e81" providerId="ADAL" clId="{52977A04-C935-4015-A402-FECF66B512B6}" dt="2024-11-10T01:37:01.238" v="5" actId="47"/>
        <pc:sldMkLst>
          <pc:docMk/>
          <pc:sldMk cId="4092325578" sldId="265"/>
        </pc:sldMkLst>
      </pc:sldChg>
      <pc:sldChg chg="del">
        <pc:chgData name="Simon Bramwell" userId="bca58ee0-e8a9-4cba-a1a5-7dc7b1466e81" providerId="ADAL" clId="{52977A04-C935-4015-A402-FECF66B512B6}" dt="2024-11-10T01:36:57.753" v="2" actId="47"/>
        <pc:sldMkLst>
          <pc:docMk/>
          <pc:sldMk cId="1448364255" sldId="266"/>
        </pc:sldMkLst>
      </pc:sldChg>
      <pc:sldChg chg="del">
        <pc:chgData name="Simon Bramwell" userId="bca58ee0-e8a9-4cba-a1a5-7dc7b1466e81" providerId="ADAL" clId="{52977A04-C935-4015-A402-FECF66B512B6}" dt="2024-11-10T01:36:56.240" v="1" actId="47"/>
        <pc:sldMkLst>
          <pc:docMk/>
          <pc:sldMk cId="2477178359" sldId="274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94CB1E-BE3B-0830-5F55-D0FB396E5A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BBAE9A-4ACF-713C-02BA-29EC773A63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FB6232-DFF3-92F4-08B8-ECBBFF50E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B7269-0F20-49DA-B62D-54043F609480}" type="datetimeFigureOut">
              <a:rPr lang="en-GB" smtClean="0"/>
              <a:t>10/11/2024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BB7D37-43F4-05B5-881D-FEC22EB101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E70BC7-C6F9-A4DA-73D1-B0FB61BB52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BA229-FE5D-44A9-9C9F-C0D5CD4A6C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91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49E97C-1A66-1ACA-A7BB-12DDA7835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8A9658-CF1C-C8D0-F971-A6EE624625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822755-16AD-C3C4-55E4-1CE6150CD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B7269-0F20-49DA-B62D-54043F609480}" type="datetimeFigureOut">
              <a:rPr lang="en-GB" smtClean="0"/>
              <a:t>10/11/2024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D99112-9284-1801-87DE-4BDEA7570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A4619E-C597-152A-E96A-D700C9E55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BA229-FE5D-44A9-9C9F-C0D5CD4A6C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5777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969CF1F-FAEE-2836-41FC-9630681006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DE2554-4ABB-1300-AB78-92F1312891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7FDF94-4715-B52C-2A21-50D21D364B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B7269-0F20-49DA-B62D-54043F609480}" type="datetimeFigureOut">
              <a:rPr lang="en-GB" smtClean="0"/>
              <a:t>10/11/2024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3012A9-815A-F383-32F9-0309B4D051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F4D291-FFC3-161D-D7BF-E3B079081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BA229-FE5D-44A9-9C9F-C0D5CD4A6C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6868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72670C-A8DA-2F1A-8C4A-4D45E8668D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840C8A-0002-E782-146B-B1092D5524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EBE021-D6A7-E6BC-2B6D-EF90EECA1B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B7269-0F20-49DA-B62D-54043F609480}" type="datetimeFigureOut">
              <a:rPr lang="en-GB" smtClean="0"/>
              <a:t>10/11/2024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676197-03CB-40B9-DB18-DA6419D99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7B005C-F80E-B82A-9D98-568DD8423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BA229-FE5D-44A9-9C9F-C0D5CD4A6C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7929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2CBFB-7801-8B16-E7B5-3FE4A16838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08FA2F-48CC-2815-53FA-80DD168B3A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258F42-765B-DEF0-0B47-7F13711CF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B7269-0F20-49DA-B62D-54043F609480}" type="datetimeFigureOut">
              <a:rPr lang="en-GB" smtClean="0"/>
              <a:t>10/11/2024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5A826F-AA9E-FB8A-AE1D-15F38992AE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82B225-DFC8-35C1-3865-18F9668DC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BA229-FE5D-44A9-9C9F-C0D5CD4A6C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240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C1586F-2897-83C9-9CC0-4FA9891A1E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06C8CD-E6EB-9FD8-809B-3065BC676B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EB3DC4-C754-D005-957E-03D53E02B8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25676F-6A4A-7CE1-4109-2CE53BFBC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B7269-0F20-49DA-B62D-54043F609480}" type="datetimeFigureOut">
              <a:rPr lang="en-GB" smtClean="0"/>
              <a:t>10/11/2024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AE6D72-EB57-11BF-8993-FEE599F7F2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75F57C-EAE2-04ED-F797-B3B1EB958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BA229-FE5D-44A9-9C9F-C0D5CD4A6C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8889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02ED-D053-3628-F774-F548B5E7B8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ED293B-4511-F63D-10FE-08534F809A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078954-AC73-37A0-0AAE-286D541B09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DD74DE-2B77-6D48-7123-067B1CC8E0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9FEC811-9A61-D95E-6305-C9EAE7A8DB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5F19A9-6518-7333-CB87-56ECAB4701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B7269-0F20-49DA-B62D-54043F609480}" type="datetimeFigureOut">
              <a:rPr lang="en-GB" smtClean="0"/>
              <a:t>10/11/2024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40D46CB-6204-B753-0296-16CE546C65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376202C-BA21-AEE4-5BCA-11F943E544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BA229-FE5D-44A9-9C9F-C0D5CD4A6C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0473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55D5FC-B727-A0EA-072E-16C8415075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5D5D9B-143D-952A-1011-7FD3FF5965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B7269-0F20-49DA-B62D-54043F609480}" type="datetimeFigureOut">
              <a:rPr lang="en-GB" smtClean="0"/>
              <a:t>10/11/2024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E84331-F7B3-BDC9-E399-F7067C9EB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E4DFE0-8DDE-5212-46D0-74A9AB393D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BA229-FE5D-44A9-9C9F-C0D5CD4A6C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1749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8D4EADE-1E68-7AE1-66EB-A169D9D0A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B7269-0F20-49DA-B62D-54043F609480}" type="datetimeFigureOut">
              <a:rPr lang="en-GB" smtClean="0"/>
              <a:t>10/11/2024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F611D14-DEE5-4E8F-EC5D-D07BA69F95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C9A815-CA1D-9F50-380A-8D00ADEB4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BA229-FE5D-44A9-9C9F-C0D5CD4A6C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1994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47770B-9E4B-BFBC-975A-96B07AF944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1A3F46-73B5-3B1B-1593-3B55055B91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E9FF8D-453F-6FF7-A7EC-743CC004A1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B64CA0-E39C-E327-814C-888D7F4CC4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B7269-0F20-49DA-B62D-54043F609480}" type="datetimeFigureOut">
              <a:rPr lang="en-GB" smtClean="0"/>
              <a:t>10/11/2024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98D78C-389B-AA2A-24EC-D52CF3E768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596F4B-48EE-06AC-1F3C-CAD656E719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BA229-FE5D-44A9-9C9F-C0D5CD4A6C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4253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83E0A-5B53-4EBC-91FA-226376CC07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3D9953-A374-73C5-398E-FEBF16B0AC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60E66E-4A56-73DE-FFE7-E67533020C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4C08B0-F898-7ADD-6763-25A7F3BBA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B7269-0F20-49DA-B62D-54043F609480}" type="datetimeFigureOut">
              <a:rPr lang="en-GB" smtClean="0"/>
              <a:t>10/11/2024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0C2BA3-CA5E-A923-4914-FACF91F40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6FD841-596C-9358-8B79-88243E5D2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BA229-FE5D-44A9-9C9F-C0D5CD4A6C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7704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DEFAC59-939F-162B-06A0-A5DC8AC2AA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0B97A2-8D8C-8C6B-50C3-F6EB7D7581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A52A81-89C0-3662-5142-2191AC5E04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84B7269-0F20-49DA-B62D-54043F609480}" type="datetimeFigureOut">
              <a:rPr lang="en-GB" smtClean="0"/>
              <a:t>10/11/2024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64F411-B1A9-9FA0-95A0-77A36AE046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E762CF-4E62-2DC2-129C-F64CB1021F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2DBA229-FE5D-44A9-9C9F-C0D5CD4A6C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854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erson holding a globe">
            <a:extLst>
              <a:ext uri="{FF2B5EF4-FFF2-40B4-BE49-F238E27FC236}">
                <a16:creationId xmlns:a16="http://schemas.microsoft.com/office/drawing/2014/main" id="{AA7D5FF7-FBA1-5BFC-FD17-969EC70C35C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5095"/>
          <a:stretch/>
        </p:blipFill>
        <p:spPr>
          <a:xfrm>
            <a:off x="-4" y="-16897"/>
            <a:ext cx="12192003" cy="6884632"/>
          </a:xfrm>
          <a:prstGeom prst="rect">
            <a:avLst/>
          </a:prstGeom>
        </p:spPr>
      </p:pic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870DEF6-46A2-D4F8-8BE6-91165D93EC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4083" y="1474755"/>
            <a:ext cx="3943552" cy="3927961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CE4EE4-2876-645F-ABA2-02AB50395CF6}"/>
              </a:ext>
            </a:extLst>
          </p:cNvPr>
          <p:cNvSpPr txBox="1">
            <a:spLocks/>
          </p:cNvSpPr>
          <p:nvPr/>
        </p:nvSpPr>
        <p:spPr>
          <a:xfrm>
            <a:off x="7102550" y="2209316"/>
            <a:ext cx="3476846" cy="230952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Aft>
                <a:spcPts val="600"/>
              </a:spcAft>
            </a:pPr>
            <a:r>
              <a:rPr lang="en-US" sz="4000" dirty="0"/>
              <a:t>1 Peter:</a:t>
            </a:r>
          </a:p>
          <a:p>
            <a:pPr algn="ctr">
              <a:spcAft>
                <a:spcPts val="600"/>
              </a:spcAft>
            </a:pPr>
            <a:r>
              <a:rPr lang="en-US" sz="4000" dirty="0"/>
              <a:t> Confidence in a Complex World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8748256A-88AC-4254-406B-0E8EE2CC2B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275334" y="1940933"/>
            <a:ext cx="736939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99718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A1A7B8B-D555-71A5-583C-13D80327AF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person standing on a dock with arms outstretched&#10;&#10;Description automatically generated">
            <a:extLst>
              <a:ext uri="{FF2B5EF4-FFF2-40B4-BE49-F238E27FC236}">
                <a16:creationId xmlns:a16="http://schemas.microsoft.com/office/drawing/2014/main" id="{BEEA58E8-0F5A-68CA-8DB9-8F7FB5EDADD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75" b="2281"/>
          <a:stretch/>
        </p:blipFill>
        <p:spPr>
          <a:xfrm>
            <a:off x="0" y="0"/>
            <a:ext cx="12191980" cy="685799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37C89E4B-3C9F-44B9-8B86-D9E3D112D8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28852"/>
            <a:ext cx="12192000" cy="736551"/>
          </a:xfrm>
          <a:prstGeom prst="rect">
            <a:avLst/>
          </a:prstGeom>
          <a:solidFill>
            <a:schemeClr val="bg1">
              <a:alpha val="9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AB1C16FD-0AE0-0067-2689-C9FF2432D5E8}"/>
              </a:ext>
            </a:extLst>
          </p:cNvPr>
          <p:cNvSpPr txBox="1">
            <a:spLocks/>
          </p:cNvSpPr>
          <p:nvPr/>
        </p:nvSpPr>
        <p:spPr>
          <a:xfrm>
            <a:off x="523875" y="425950"/>
            <a:ext cx="11210925" cy="7448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Aft>
                <a:spcPts val="600"/>
              </a:spcAft>
            </a:pPr>
            <a:r>
              <a:rPr lang="en-US" sz="3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 Peter 2: 4-10, Confidence in Identity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A2EAA10-076F-46BD-8F0F-B9A2FB77A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350693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891E407-403B-4764-86C9-33A56D3BCA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1243562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BD86979B-ADB4-0736-FEE4-DC59379D605C}"/>
              </a:ext>
            </a:extLst>
          </p:cNvPr>
          <p:cNvSpPr txBox="1"/>
          <p:nvPr/>
        </p:nvSpPr>
        <p:spPr>
          <a:xfrm>
            <a:off x="393071" y="2151727"/>
            <a:ext cx="1147253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If we 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trust</a:t>
            </a:r>
            <a:r>
              <a:rPr lang="en-US" sz="4000" dirty="0"/>
              <a:t> and 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believe</a:t>
            </a:r>
            <a:r>
              <a:rPr lang="en-US" sz="4000" dirty="0"/>
              <a:t> in 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</a:t>
            </a:r>
            <a:r>
              <a:rPr lang="en-US" sz="4000" dirty="0"/>
              <a:t>…</a:t>
            </a:r>
          </a:p>
          <a:p>
            <a:pPr algn="ctr"/>
            <a:r>
              <a:rPr lang="en-US" sz="4000" dirty="0"/>
              <a:t>then it is our 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relationship</a:t>
            </a:r>
            <a:r>
              <a:rPr lang="en-US" sz="4000" dirty="0"/>
              <a:t> with 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Him</a:t>
            </a:r>
            <a:r>
              <a:rPr lang="en-US" sz="4000" dirty="0"/>
              <a:t>…</a:t>
            </a:r>
          </a:p>
          <a:p>
            <a:pPr algn="ctr"/>
            <a:r>
              <a:rPr lang="en-US" sz="4000" dirty="0"/>
              <a:t>which gives us our 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identity</a:t>
            </a:r>
            <a:r>
              <a:rPr lang="en-US" sz="4000" dirty="0"/>
              <a:t>…</a:t>
            </a:r>
          </a:p>
          <a:p>
            <a:pPr algn="ctr"/>
            <a:r>
              <a:rPr lang="en-US" sz="4000" dirty="0"/>
              <a:t>and determines the 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purposes</a:t>
            </a:r>
            <a:r>
              <a:rPr lang="en-US" sz="4000" dirty="0"/>
              <a:t> God has for our 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life</a:t>
            </a:r>
            <a:r>
              <a:rPr lang="en-US" sz="4000" dirty="0"/>
              <a:t>…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24763477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map of the new testament churches&#10;&#10;Description automatically generated">
            <a:extLst>
              <a:ext uri="{FF2B5EF4-FFF2-40B4-BE49-F238E27FC236}">
                <a16:creationId xmlns:a16="http://schemas.microsoft.com/office/drawing/2014/main" id="{1300D83F-4C3B-4C98-ABAB-90D04E6CFD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0055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4C80FD-E06E-E8B5-636E-D449E9E1AF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person standing on a dock with arms outstretched&#10;&#10;Description automatically generated">
            <a:extLst>
              <a:ext uri="{FF2B5EF4-FFF2-40B4-BE49-F238E27FC236}">
                <a16:creationId xmlns:a16="http://schemas.microsoft.com/office/drawing/2014/main" id="{245A34A4-9979-F8FD-4E6D-A7C0B4EBA27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75" b="2281"/>
          <a:stretch/>
        </p:blipFill>
        <p:spPr>
          <a:xfrm>
            <a:off x="0" y="0"/>
            <a:ext cx="12191980" cy="6857990"/>
          </a:xfrm>
          <a:prstGeom prst="rect">
            <a:avLst/>
          </a:prstGeo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7AE93191-0CC8-B1AF-63E0-90289F799344}"/>
              </a:ext>
            </a:extLst>
          </p:cNvPr>
          <p:cNvSpPr txBox="1">
            <a:spLocks/>
          </p:cNvSpPr>
          <p:nvPr/>
        </p:nvSpPr>
        <p:spPr>
          <a:xfrm>
            <a:off x="523875" y="425950"/>
            <a:ext cx="11210925" cy="7448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Aft>
                <a:spcPts val="600"/>
              </a:spcAft>
            </a:pPr>
            <a:r>
              <a:rPr lang="en-US" sz="3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 Peter 1: 3-4, Confidence in the Gospel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2AD12BC-41B5-768D-37B4-1A68AFA9454D}"/>
              </a:ext>
            </a:extLst>
          </p:cNvPr>
          <p:cNvSpPr txBox="1"/>
          <p:nvPr/>
        </p:nvSpPr>
        <p:spPr>
          <a:xfrm>
            <a:off x="393071" y="2151727"/>
            <a:ext cx="1147253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In his great mercy he has given us 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new birth</a:t>
            </a:r>
            <a:r>
              <a:rPr lang="en-US" sz="4000" dirty="0"/>
              <a:t> into 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living hope </a:t>
            </a:r>
            <a:r>
              <a:rPr lang="en-US" sz="4000" dirty="0"/>
              <a:t>through the 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resurrection of Jesus Christ </a:t>
            </a:r>
            <a:r>
              <a:rPr lang="en-US" sz="4000" dirty="0"/>
              <a:t>from the dead and into an 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inheritance</a:t>
            </a:r>
            <a:r>
              <a:rPr lang="en-US" sz="4000" dirty="0"/>
              <a:t> that can 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never perish, spoil or fade</a:t>
            </a:r>
            <a:r>
              <a:rPr lang="en-US" sz="40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488702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C65D23-CBE2-742B-FD14-123C2AF31F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person standing on a dock with arms outstretched&#10;&#10;Description automatically generated">
            <a:extLst>
              <a:ext uri="{FF2B5EF4-FFF2-40B4-BE49-F238E27FC236}">
                <a16:creationId xmlns:a16="http://schemas.microsoft.com/office/drawing/2014/main" id="{E3F7E0AC-1137-8246-BCB0-B05925E412E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75" b="2281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4351E523-04A9-DF1E-4622-21A83070038B}"/>
              </a:ext>
            </a:extLst>
          </p:cNvPr>
          <p:cNvSpPr txBox="1">
            <a:spLocks/>
          </p:cNvSpPr>
          <p:nvPr/>
        </p:nvSpPr>
        <p:spPr>
          <a:xfrm>
            <a:off x="523875" y="425950"/>
            <a:ext cx="11210925" cy="7448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Aft>
                <a:spcPts val="600"/>
              </a:spcAft>
            </a:pPr>
            <a:r>
              <a:rPr lang="en-US" sz="3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 Peter 2: 4-10, Confidence in Identity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15F116C-0655-9C7F-BD8A-7BC3A4076AC4}"/>
              </a:ext>
            </a:extLst>
          </p:cNvPr>
          <p:cNvSpPr txBox="1"/>
          <p:nvPr/>
        </p:nvSpPr>
        <p:spPr>
          <a:xfrm>
            <a:off x="-375556" y="1694527"/>
            <a:ext cx="12932228" cy="1674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3600" dirty="0">
                <a:effectLst/>
                <a:latin typeface="Aptos" panose="020B0004020202020204" pitchFamily="34" charset="0"/>
                <a:ea typeface="Aptos" panose="020B0004020202020204" pitchFamily="34" charset="0"/>
              </a:rPr>
              <a:t>Israel–Law–Priest-Temple-Old Covenant</a:t>
            </a:r>
          </a:p>
          <a:p>
            <a:pPr algn="ctr">
              <a:lnSpc>
                <a:spcPct val="150000"/>
              </a:lnSpc>
            </a:pPr>
            <a:r>
              <a:rPr lang="en-GB" sz="3600" dirty="0">
                <a:latin typeface="Aptos" panose="020B0004020202020204" pitchFamily="34" charset="0"/>
              </a:rPr>
              <a:t>Christians–Jesus–All Believers-Living Church-New Covenant</a:t>
            </a:r>
            <a:endParaRPr lang="en-GB" sz="6600" dirty="0"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86248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6FE496-0356-E694-6843-DC6B258E46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person standing on a dock with arms outstretched&#10;&#10;Description automatically generated">
            <a:extLst>
              <a:ext uri="{FF2B5EF4-FFF2-40B4-BE49-F238E27FC236}">
                <a16:creationId xmlns:a16="http://schemas.microsoft.com/office/drawing/2014/main" id="{1453B548-C3E1-BBC8-28E9-55D049F4188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75" b="2281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EF0D5A87-4241-A418-A0EF-12FAF09ADC18}"/>
              </a:ext>
            </a:extLst>
          </p:cNvPr>
          <p:cNvSpPr txBox="1">
            <a:spLocks/>
          </p:cNvSpPr>
          <p:nvPr/>
        </p:nvSpPr>
        <p:spPr>
          <a:xfrm>
            <a:off x="523875" y="425950"/>
            <a:ext cx="11210925" cy="7448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Aft>
                <a:spcPts val="600"/>
              </a:spcAft>
            </a:pPr>
            <a:r>
              <a:rPr lang="en-US" sz="3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 Peter 2: 4-10, Confidence in Identity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D44E6E7-411A-0869-9788-63DDE7128659}"/>
              </a:ext>
            </a:extLst>
          </p:cNvPr>
          <p:cNvSpPr txBox="1"/>
          <p:nvPr/>
        </p:nvSpPr>
        <p:spPr>
          <a:xfrm>
            <a:off x="-375556" y="1694527"/>
            <a:ext cx="12932228" cy="194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algn="ctr">
              <a:lnSpc>
                <a:spcPct val="150000"/>
              </a:lnSpc>
              <a:spcAft>
                <a:spcPts val="800"/>
              </a:spcAft>
            </a:pPr>
            <a:r>
              <a:rPr lang="en-GB" sz="40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“</a:t>
            </a:r>
            <a:r>
              <a:rPr lang="en-GB" sz="40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Identity in Christ </a:t>
            </a:r>
            <a:r>
              <a:rPr lang="en-GB" sz="40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comes from what </a:t>
            </a:r>
            <a:r>
              <a:rPr lang="en-GB" sz="40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we receive</a:t>
            </a:r>
            <a:r>
              <a:rPr lang="en-GB" sz="40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</a:t>
            </a:r>
          </a:p>
          <a:p>
            <a:pPr marL="228600" algn="ctr">
              <a:lnSpc>
                <a:spcPct val="150000"/>
              </a:lnSpc>
              <a:spcAft>
                <a:spcPts val="800"/>
              </a:spcAft>
            </a:pPr>
            <a:r>
              <a:rPr lang="en-GB" sz="40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4000" b="1" u="sng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not</a:t>
            </a:r>
            <a:r>
              <a:rPr lang="en-GB" sz="40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40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what we achieve</a:t>
            </a:r>
            <a:r>
              <a:rPr lang="en-GB" sz="40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!”</a:t>
            </a:r>
            <a:endParaRPr lang="en-GB" sz="4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50180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A90893-AD72-ADD0-D102-36EA86DA60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person standing on a dock with arms outstretched&#10;&#10;Description automatically generated">
            <a:extLst>
              <a:ext uri="{FF2B5EF4-FFF2-40B4-BE49-F238E27FC236}">
                <a16:creationId xmlns:a16="http://schemas.microsoft.com/office/drawing/2014/main" id="{5AF915F4-D71F-12A2-68BB-5FED01C62E0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75" b="2281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5E5AB7BF-2292-9703-8F07-3E8C2981E8B3}"/>
              </a:ext>
            </a:extLst>
          </p:cNvPr>
          <p:cNvSpPr txBox="1">
            <a:spLocks/>
          </p:cNvSpPr>
          <p:nvPr/>
        </p:nvSpPr>
        <p:spPr>
          <a:xfrm>
            <a:off x="523875" y="425950"/>
            <a:ext cx="11210925" cy="7448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Aft>
                <a:spcPts val="600"/>
              </a:spcAft>
            </a:pPr>
            <a:r>
              <a:rPr lang="en-US" sz="3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 Peter 2: 4-10, Confidence in Identity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7D7AD8C-A140-BA16-7666-73600C0B3CD2}"/>
              </a:ext>
            </a:extLst>
          </p:cNvPr>
          <p:cNvSpPr txBox="1"/>
          <p:nvPr/>
        </p:nvSpPr>
        <p:spPr>
          <a:xfrm>
            <a:off x="-375556" y="1694527"/>
            <a:ext cx="12932228" cy="5030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algn="ctr">
              <a:lnSpc>
                <a:spcPct val="150000"/>
              </a:lnSpc>
              <a:spcAft>
                <a:spcPts val="800"/>
              </a:spcAft>
            </a:pPr>
            <a:r>
              <a:rPr lang="en-GB" sz="40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“</a:t>
            </a:r>
            <a:r>
              <a:rPr lang="en-GB" sz="40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Identity in Christ </a:t>
            </a:r>
            <a:r>
              <a:rPr lang="en-GB" sz="40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comes from what </a:t>
            </a:r>
            <a:r>
              <a:rPr lang="en-GB" sz="40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we receive</a:t>
            </a:r>
            <a:r>
              <a:rPr lang="en-GB" sz="40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</a:t>
            </a:r>
          </a:p>
          <a:p>
            <a:pPr marL="228600" algn="ctr">
              <a:lnSpc>
                <a:spcPct val="150000"/>
              </a:lnSpc>
              <a:spcAft>
                <a:spcPts val="800"/>
              </a:spcAft>
            </a:pPr>
            <a:r>
              <a:rPr lang="en-GB" sz="40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4000" b="1" u="sng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not</a:t>
            </a:r>
            <a:r>
              <a:rPr lang="en-GB" sz="40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40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what we achieve</a:t>
            </a:r>
            <a:r>
              <a:rPr lang="en-GB" sz="40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!”</a:t>
            </a:r>
          </a:p>
          <a:p>
            <a:pPr marL="228600" algn="ctr">
              <a:lnSpc>
                <a:spcPct val="150000"/>
              </a:lnSpc>
              <a:spcAft>
                <a:spcPts val="800"/>
              </a:spcAft>
            </a:pPr>
            <a:r>
              <a:rPr lang="en-GB" sz="4000" b="1" kern="100" dirty="0"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Come </a:t>
            </a:r>
            <a:r>
              <a:rPr lang="en-GB" sz="4000" kern="100" dirty="0"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– v4</a:t>
            </a:r>
          </a:p>
          <a:p>
            <a:pPr marL="228600" algn="ctr">
              <a:lnSpc>
                <a:spcPct val="150000"/>
              </a:lnSpc>
              <a:spcAft>
                <a:spcPts val="800"/>
              </a:spcAft>
            </a:pPr>
            <a:r>
              <a:rPr lang="en-GB" sz="40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Trust </a:t>
            </a:r>
            <a:r>
              <a:rPr lang="en-GB" sz="40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– v6</a:t>
            </a:r>
          </a:p>
          <a:p>
            <a:pPr marL="228600" algn="ctr">
              <a:lnSpc>
                <a:spcPct val="150000"/>
              </a:lnSpc>
              <a:spcAft>
                <a:spcPts val="800"/>
              </a:spcAft>
            </a:pPr>
            <a:r>
              <a:rPr lang="en-GB" sz="4000" b="1" kern="100" dirty="0"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Believe </a:t>
            </a:r>
            <a:r>
              <a:rPr lang="en-GB" sz="4000" kern="100" dirty="0"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– v7</a:t>
            </a:r>
            <a:endParaRPr lang="en-GB" sz="4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9910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2D965B-A810-42F0-B200-6EFC71CD19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person standing on a dock with arms outstretched&#10;&#10;Description automatically generated">
            <a:extLst>
              <a:ext uri="{FF2B5EF4-FFF2-40B4-BE49-F238E27FC236}">
                <a16:creationId xmlns:a16="http://schemas.microsoft.com/office/drawing/2014/main" id="{7B97DE9D-9A84-B4D4-B138-80D48C78FBE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75" b="2281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D6E6662C-C7DF-4B1E-090B-D343D67F9F85}"/>
              </a:ext>
            </a:extLst>
          </p:cNvPr>
          <p:cNvSpPr txBox="1">
            <a:spLocks/>
          </p:cNvSpPr>
          <p:nvPr/>
        </p:nvSpPr>
        <p:spPr>
          <a:xfrm>
            <a:off x="523875" y="425950"/>
            <a:ext cx="11210925" cy="7448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Aft>
                <a:spcPts val="600"/>
              </a:spcAft>
            </a:pPr>
            <a:r>
              <a:rPr lang="en-US" sz="3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 Peter 2: 4-10, Confidence in Identity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6E3FF63-BB1D-266B-B90E-AB90D4A60E5C}"/>
              </a:ext>
            </a:extLst>
          </p:cNvPr>
          <p:cNvSpPr txBox="1"/>
          <p:nvPr/>
        </p:nvSpPr>
        <p:spPr>
          <a:xfrm>
            <a:off x="393071" y="1694527"/>
            <a:ext cx="11472531" cy="4998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3600" b="1" dirty="0">
                <a:effectLst/>
                <a:latin typeface="Aptos" panose="020B0004020202020204" pitchFamily="34" charset="0"/>
                <a:ea typeface="Aptos" panose="020B0004020202020204" pitchFamily="34" charset="0"/>
              </a:rPr>
              <a:t>Come</a:t>
            </a:r>
            <a:r>
              <a:rPr lang="en-GB" sz="3600" dirty="0">
                <a:effectLst/>
                <a:latin typeface="Aptos" panose="020B0004020202020204" pitchFamily="34" charset="0"/>
                <a:ea typeface="Aptos" panose="020B0004020202020204" pitchFamily="34" charset="0"/>
              </a:rPr>
              <a:t> – v4…</a:t>
            </a:r>
          </a:p>
          <a:p>
            <a:pPr algn="ctr">
              <a:lnSpc>
                <a:spcPct val="150000"/>
              </a:lnSpc>
            </a:pPr>
            <a:r>
              <a:rPr lang="en-GB" sz="3600" dirty="0">
                <a:effectLst/>
                <a:latin typeface="Aptos" panose="020B0004020202020204" pitchFamily="34" charset="0"/>
                <a:ea typeface="Aptos" panose="020B0004020202020204" pitchFamily="34" charset="0"/>
              </a:rPr>
              <a:t>As you </a:t>
            </a:r>
            <a:r>
              <a:rPr lang="en-GB" sz="36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" panose="020B0004020202020204" pitchFamily="34" charset="0"/>
                <a:ea typeface="Aptos" panose="020B0004020202020204" pitchFamily="34" charset="0"/>
              </a:rPr>
              <a:t>come</a:t>
            </a:r>
            <a:r>
              <a:rPr lang="en-GB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" panose="020B0004020202020204" pitchFamily="34" charset="0"/>
                <a:ea typeface="Aptos" panose="020B0004020202020204" pitchFamily="34" charset="0"/>
              </a:rPr>
              <a:t> to him</a:t>
            </a:r>
            <a:r>
              <a:rPr lang="en-GB" sz="3600" dirty="0">
                <a:effectLst/>
                <a:latin typeface="Aptos" panose="020B0004020202020204" pitchFamily="34" charset="0"/>
                <a:ea typeface="Aptos" panose="020B0004020202020204" pitchFamily="34" charset="0"/>
              </a:rPr>
              <a:t>, the </a:t>
            </a:r>
            <a:r>
              <a:rPr lang="en-GB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" panose="020B0004020202020204" pitchFamily="34" charset="0"/>
                <a:ea typeface="Aptos" panose="020B0004020202020204" pitchFamily="34" charset="0"/>
              </a:rPr>
              <a:t>living Stone</a:t>
            </a:r>
            <a:r>
              <a:rPr lang="en-GB" sz="3600" dirty="0">
                <a:effectLst/>
                <a:latin typeface="Aptos" panose="020B0004020202020204" pitchFamily="34" charset="0"/>
                <a:ea typeface="Aptos" panose="020B0004020202020204" pitchFamily="34" charset="0"/>
              </a:rPr>
              <a:t>—rejected by humans but chosen by God and precious to him — you also, like </a:t>
            </a:r>
            <a:r>
              <a:rPr lang="en-GB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" panose="020B0004020202020204" pitchFamily="34" charset="0"/>
                <a:ea typeface="Aptos" panose="020B0004020202020204" pitchFamily="34" charset="0"/>
              </a:rPr>
              <a:t>living stones</a:t>
            </a:r>
            <a:r>
              <a:rPr lang="en-GB" sz="3600" dirty="0">
                <a:effectLst/>
                <a:latin typeface="Aptos" panose="020B0004020202020204" pitchFamily="34" charset="0"/>
                <a:ea typeface="Aptos" panose="020B0004020202020204" pitchFamily="34" charset="0"/>
              </a:rPr>
              <a:t>, are being </a:t>
            </a:r>
            <a:r>
              <a:rPr lang="en-GB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" panose="020B0004020202020204" pitchFamily="34" charset="0"/>
                <a:ea typeface="Aptos" panose="020B0004020202020204" pitchFamily="34" charset="0"/>
              </a:rPr>
              <a:t>built into a spiritual house</a:t>
            </a:r>
            <a:r>
              <a:rPr lang="en-GB" sz="3600" baseline="30000" dirty="0">
                <a:effectLst/>
                <a:latin typeface="Aptos" panose="020B0004020202020204" pitchFamily="34" charset="0"/>
                <a:ea typeface="Aptos" panose="020B0004020202020204" pitchFamily="34" charset="0"/>
              </a:rPr>
              <a:t> </a:t>
            </a:r>
            <a:r>
              <a:rPr lang="en-GB" sz="3600" dirty="0">
                <a:effectLst/>
                <a:latin typeface="Aptos" panose="020B0004020202020204" pitchFamily="34" charset="0"/>
                <a:ea typeface="Aptos" panose="020B0004020202020204" pitchFamily="34" charset="0"/>
              </a:rPr>
              <a:t> to be a holy priesthood, offering spiritual sacrifices acceptable to God through Jesus Christ.</a:t>
            </a:r>
            <a:endParaRPr lang="en-GB" sz="6600" dirty="0"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01760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C8FB21-712D-EA04-4500-472271BE6E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person standing on a dock with arms outstretched&#10;&#10;Description automatically generated">
            <a:extLst>
              <a:ext uri="{FF2B5EF4-FFF2-40B4-BE49-F238E27FC236}">
                <a16:creationId xmlns:a16="http://schemas.microsoft.com/office/drawing/2014/main" id="{360C3EAD-C938-3A11-521D-F4D8B68D530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75" b="2281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1DB15297-D848-F480-2192-FF300EC177A1}"/>
              </a:ext>
            </a:extLst>
          </p:cNvPr>
          <p:cNvSpPr txBox="1">
            <a:spLocks/>
          </p:cNvSpPr>
          <p:nvPr/>
        </p:nvSpPr>
        <p:spPr>
          <a:xfrm>
            <a:off x="523875" y="425950"/>
            <a:ext cx="11210925" cy="7448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Aft>
                <a:spcPts val="600"/>
              </a:spcAft>
            </a:pPr>
            <a:r>
              <a:rPr lang="en-US" sz="3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 Peter 2: 4-10, Confidence in Identity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BD994DA-8704-B22F-1233-992514CA7587}"/>
              </a:ext>
            </a:extLst>
          </p:cNvPr>
          <p:cNvSpPr txBox="1"/>
          <p:nvPr/>
        </p:nvSpPr>
        <p:spPr>
          <a:xfrm>
            <a:off x="393071" y="1694527"/>
            <a:ext cx="11472531" cy="4998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3600" b="1" dirty="0">
                <a:effectLst/>
                <a:latin typeface="Aptos" panose="020B0004020202020204" pitchFamily="34" charset="0"/>
                <a:ea typeface="Aptos" panose="020B0004020202020204" pitchFamily="34" charset="0"/>
              </a:rPr>
              <a:t>Trust</a:t>
            </a:r>
            <a:r>
              <a:rPr lang="en-GB" sz="3600" dirty="0">
                <a:effectLst/>
                <a:latin typeface="Aptos" panose="020B0004020202020204" pitchFamily="34" charset="0"/>
                <a:ea typeface="Aptos" panose="020B0004020202020204" pitchFamily="34" charset="0"/>
              </a:rPr>
              <a:t> – v6…</a:t>
            </a:r>
          </a:p>
          <a:p>
            <a:pPr algn="ctr">
              <a:lnSpc>
                <a:spcPct val="150000"/>
              </a:lnSpc>
            </a:pPr>
            <a:r>
              <a:rPr lang="en-GB" sz="36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For in Scripture it says:</a:t>
            </a:r>
          </a:p>
          <a:p>
            <a:pPr algn="ctr">
              <a:lnSpc>
                <a:spcPct val="150000"/>
              </a:lnSpc>
            </a:pPr>
            <a:r>
              <a:rPr lang="en-GB" sz="3600" dirty="0">
                <a:effectLst/>
                <a:ea typeface="Aptos" panose="020B0004020202020204" pitchFamily="34" charset="0"/>
              </a:rPr>
              <a:t>“See, </a:t>
            </a:r>
            <a:r>
              <a:rPr lang="en-GB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Aptos" panose="020B0004020202020204" pitchFamily="34" charset="0"/>
              </a:rPr>
              <a:t>I lay a stone in Zion</a:t>
            </a:r>
            <a:r>
              <a:rPr lang="en-GB" sz="3600" dirty="0">
                <a:effectLst/>
                <a:ea typeface="Aptos" panose="020B0004020202020204" pitchFamily="34" charset="0"/>
              </a:rPr>
              <a:t>,</a:t>
            </a:r>
            <a:br>
              <a:rPr lang="en-GB" sz="3600" dirty="0">
                <a:effectLst/>
                <a:ea typeface="Aptos" panose="020B0004020202020204" pitchFamily="34" charset="0"/>
              </a:rPr>
            </a:br>
            <a:r>
              <a:rPr lang="en-GB" sz="3600" dirty="0">
                <a:effectLst/>
                <a:ea typeface="Aptos" panose="020B0004020202020204" pitchFamily="34" charset="0"/>
              </a:rPr>
              <a:t>    a </a:t>
            </a:r>
            <a:r>
              <a:rPr lang="en-GB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Aptos" panose="020B0004020202020204" pitchFamily="34" charset="0"/>
              </a:rPr>
              <a:t>chosen</a:t>
            </a:r>
            <a:r>
              <a:rPr lang="en-GB" sz="3600" dirty="0">
                <a:effectLst/>
                <a:ea typeface="Aptos" panose="020B0004020202020204" pitchFamily="34" charset="0"/>
              </a:rPr>
              <a:t> and </a:t>
            </a:r>
            <a:r>
              <a:rPr lang="en-GB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Aptos" panose="020B0004020202020204" pitchFamily="34" charset="0"/>
              </a:rPr>
              <a:t>precious cornerstone</a:t>
            </a:r>
            <a:r>
              <a:rPr lang="en-GB" sz="3600" dirty="0">
                <a:effectLst/>
                <a:ea typeface="Aptos" panose="020B0004020202020204" pitchFamily="34" charset="0"/>
              </a:rPr>
              <a:t>,</a:t>
            </a:r>
            <a:br>
              <a:rPr lang="en-GB" sz="3600" dirty="0">
                <a:effectLst/>
                <a:ea typeface="Aptos" panose="020B0004020202020204" pitchFamily="34" charset="0"/>
              </a:rPr>
            </a:br>
            <a:r>
              <a:rPr lang="en-GB" sz="3600" dirty="0">
                <a:effectLst/>
                <a:ea typeface="Aptos" panose="020B0004020202020204" pitchFamily="34" charset="0"/>
              </a:rPr>
              <a:t>and </a:t>
            </a:r>
            <a:r>
              <a:rPr lang="en-GB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Aptos" panose="020B0004020202020204" pitchFamily="34" charset="0"/>
              </a:rPr>
              <a:t>the one who </a:t>
            </a:r>
            <a:r>
              <a:rPr lang="en-GB" sz="36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Aptos" panose="020B0004020202020204" pitchFamily="34" charset="0"/>
              </a:rPr>
              <a:t>trusts</a:t>
            </a:r>
            <a:r>
              <a:rPr lang="en-GB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Aptos" panose="020B0004020202020204" pitchFamily="34" charset="0"/>
              </a:rPr>
              <a:t> in him</a:t>
            </a:r>
            <a:br>
              <a:rPr lang="en-GB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Aptos" panose="020B0004020202020204" pitchFamily="34" charset="0"/>
              </a:rPr>
            </a:br>
            <a:r>
              <a:rPr lang="en-GB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Aptos" panose="020B0004020202020204" pitchFamily="34" charset="0"/>
              </a:rPr>
              <a:t>    will never be put to shame</a:t>
            </a:r>
            <a:r>
              <a:rPr lang="en-GB" sz="3600" dirty="0">
                <a:effectLst/>
                <a:ea typeface="Aptos" panose="020B0004020202020204" pitchFamily="34" charset="0"/>
              </a:rPr>
              <a:t>.” </a:t>
            </a:r>
            <a:endParaRPr lang="en-GB" sz="11500" dirty="0"/>
          </a:p>
        </p:txBody>
      </p:sp>
    </p:spTree>
    <p:extLst>
      <p:ext uri="{BB962C8B-B14F-4D97-AF65-F5344CB8AC3E}">
        <p14:creationId xmlns:p14="http://schemas.microsoft.com/office/powerpoint/2010/main" val="9919062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559076-528F-8E4C-7D15-FCF1912FE2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person standing on a dock with arms outstretched&#10;&#10;Description automatically generated">
            <a:extLst>
              <a:ext uri="{FF2B5EF4-FFF2-40B4-BE49-F238E27FC236}">
                <a16:creationId xmlns:a16="http://schemas.microsoft.com/office/drawing/2014/main" id="{F34F1728-A1E3-CACA-7121-8E4A42B8653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75" b="2281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96E659F4-95F3-CC44-6D83-16D41A6761F9}"/>
              </a:ext>
            </a:extLst>
          </p:cNvPr>
          <p:cNvSpPr txBox="1">
            <a:spLocks/>
          </p:cNvSpPr>
          <p:nvPr/>
        </p:nvSpPr>
        <p:spPr>
          <a:xfrm>
            <a:off x="523875" y="425950"/>
            <a:ext cx="11210925" cy="7448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Aft>
                <a:spcPts val="600"/>
              </a:spcAft>
            </a:pPr>
            <a:r>
              <a:rPr lang="en-US" sz="3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 Peter 2: 4-10, Confidence in Identity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CB308FC-6C49-AB2A-F0C0-B2A5C679440B}"/>
              </a:ext>
            </a:extLst>
          </p:cNvPr>
          <p:cNvSpPr txBox="1"/>
          <p:nvPr/>
        </p:nvSpPr>
        <p:spPr>
          <a:xfrm>
            <a:off x="393071" y="1028574"/>
            <a:ext cx="11472531" cy="58294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3600" b="1" dirty="0">
                <a:effectLst/>
                <a:latin typeface="Aptos" panose="020B0004020202020204" pitchFamily="34" charset="0"/>
                <a:ea typeface="Aptos" panose="020B0004020202020204" pitchFamily="34" charset="0"/>
              </a:rPr>
              <a:t>Believe</a:t>
            </a:r>
            <a:r>
              <a:rPr lang="en-GB" sz="3600" dirty="0">
                <a:effectLst/>
                <a:latin typeface="Aptos" panose="020B0004020202020204" pitchFamily="34" charset="0"/>
                <a:ea typeface="Aptos" panose="020B0004020202020204" pitchFamily="34" charset="0"/>
              </a:rPr>
              <a:t> – v7…</a:t>
            </a:r>
          </a:p>
          <a:p>
            <a:pPr algn="ctr">
              <a:lnSpc>
                <a:spcPct val="150000"/>
              </a:lnSpc>
            </a:pPr>
            <a:r>
              <a:rPr lang="en-GB" sz="36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Now </a:t>
            </a:r>
            <a:r>
              <a:rPr lang="en-GB" sz="36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Aptos" panose="020B0004020202020204" pitchFamily="34" charset="0"/>
                <a:cs typeface="Times New Roman" panose="02020603050405020304" pitchFamily="18" charset="0"/>
              </a:rPr>
              <a:t>to you who </a:t>
            </a:r>
            <a:r>
              <a:rPr lang="en-GB" sz="3600" b="1" i="1" u="sng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Aptos" panose="020B0004020202020204" pitchFamily="34" charset="0"/>
                <a:cs typeface="Times New Roman" panose="02020603050405020304" pitchFamily="18" charset="0"/>
              </a:rPr>
              <a:t>believe</a:t>
            </a:r>
            <a:r>
              <a:rPr lang="en-GB" sz="36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GB" sz="36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Aptos" panose="020B0004020202020204" pitchFamily="34" charset="0"/>
                <a:cs typeface="Times New Roman" panose="02020603050405020304" pitchFamily="18" charset="0"/>
              </a:rPr>
              <a:t>this stone is precious</a:t>
            </a:r>
            <a:r>
              <a:rPr lang="en-GB" sz="36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. But </a:t>
            </a:r>
            <a:r>
              <a:rPr lang="en-GB" sz="36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Aptos" panose="020B0004020202020204" pitchFamily="34" charset="0"/>
                <a:cs typeface="Times New Roman" panose="02020603050405020304" pitchFamily="18" charset="0"/>
              </a:rPr>
              <a:t>to those who do not believe</a:t>
            </a:r>
            <a:r>
              <a:rPr lang="en-GB" sz="36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,</a:t>
            </a:r>
          </a:p>
          <a:p>
            <a:pPr algn="ctr">
              <a:lnSpc>
                <a:spcPct val="150000"/>
              </a:lnSpc>
            </a:pPr>
            <a:r>
              <a:rPr lang="en-GB" sz="36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“The </a:t>
            </a:r>
            <a:r>
              <a:rPr lang="en-GB" sz="36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Aptos" panose="020B0004020202020204" pitchFamily="34" charset="0"/>
                <a:cs typeface="Times New Roman" panose="02020603050405020304" pitchFamily="18" charset="0"/>
              </a:rPr>
              <a:t>stone</a:t>
            </a:r>
            <a:r>
              <a:rPr lang="en-GB" sz="36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the builders </a:t>
            </a:r>
            <a:r>
              <a:rPr lang="en-GB" sz="36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Aptos" panose="020B0004020202020204" pitchFamily="34" charset="0"/>
                <a:cs typeface="Times New Roman" panose="02020603050405020304" pitchFamily="18" charset="0"/>
              </a:rPr>
              <a:t>rejected</a:t>
            </a:r>
            <a:br>
              <a:rPr lang="en-GB" sz="36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GB" sz="36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    has become the </a:t>
            </a:r>
            <a:r>
              <a:rPr lang="en-GB" sz="36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Aptos" panose="020B0004020202020204" pitchFamily="34" charset="0"/>
                <a:cs typeface="Times New Roman" panose="02020603050405020304" pitchFamily="18" charset="0"/>
              </a:rPr>
              <a:t>cornerstone</a:t>
            </a:r>
            <a:r>
              <a:rPr lang="en-GB" sz="36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,”  and,</a:t>
            </a:r>
          </a:p>
          <a:p>
            <a:pPr algn="ctr">
              <a:lnSpc>
                <a:spcPct val="150000"/>
              </a:lnSpc>
            </a:pPr>
            <a:r>
              <a:rPr lang="en-GB" sz="36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“</a:t>
            </a:r>
            <a:r>
              <a:rPr lang="en-GB" sz="36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Aptos" panose="020B0004020202020204" pitchFamily="34" charset="0"/>
                <a:cs typeface="Times New Roman" panose="02020603050405020304" pitchFamily="18" charset="0"/>
              </a:rPr>
              <a:t>A stone that causes people to stumble</a:t>
            </a:r>
            <a:br>
              <a:rPr lang="en-GB" sz="36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GB" sz="36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    and a rock that </a:t>
            </a:r>
            <a:r>
              <a:rPr lang="en-GB" sz="36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Aptos" panose="020B0004020202020204" pitchFamily="34" charset="0"/>
                <a:cs typeface="Times New Roman" panose="02020603050405020304" pitchFamily="18" charset="0"/>
              </a:rPr>
              <a:t>makes them fall</a:t>
            </a:r>
            <a:r>
              <a:rPr lang="en-GB" sz="36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.” </a:t>
            </a:r>
          </a:p>
        </p:txBody>
      </p:sp>
    </p:spTree>
    <p:extLst>
      <p:ext uri="{BB962C8B-B14F-4D97-AF65-F5344CB8AC3E}">
        <p14:creationId xmlns:p14="http://schemas.microsoft.com/office/powerpoint/2010/main" val="19390174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F98721-0B57-3AC9-EA20-127F7B3F22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person standing on a dock with arms outstretched&#10;&#10;Description automatically generated">
            <a:extLst>
              <a:ext uri="{FF2B5EF4-FFF2-40B4-BE49-F238E27FC236}">
                <a16:creationId xmlns:a16="http://schemas.microsoft.com/office/drawing/2014/main" id="{DD8E37B0-DD73-4944-C059-EB16809008C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75" b="2281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7C961D16-7EB9-460D-AF2B-151D98CEAC82}"/>
              </a:ext>
            </a:extLst>
          </p:cNvPr>
          <p:cNvSpPr txBox="1">
            <a:spLocks/>
          </p:cNvSpPr>
          <p:nvPr/>
        </p:nvSpPr>
        <p:spPr>
          <a:xfrm>
            <a:off x="523875" y="425950"/>
            <a:ext cx="11210925" cy="7448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Aft>
                <a:spcPts val="600"/>
              </a:spcAft>
            </a:pPr>
            <a:r>
              <a:rPr lang="en-US" sz="3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 Peter 2: 4-10, Confidence in Identity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76F36B3-2413-3025-1076-260CC222E877}"/>
              </a:ext>
            </a:extLst>
          </p:cNvPr>
          <p:cNvSpPr txBox="1"/>
          <p:nvPr/>
        </p:nvSpPr>
        <p:spPr>
          <a:xfrm>
            <a:off x="-375556" y="1694527"/>
            <a:ext cx="12932228" cy="5030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algn="ctr">
              <a:lnSpc>
                <a:spcPct val="150000"/>
              </a:lnSpc>
              <a:spcAft>
                <a:spcPts val="800"/>
              </a:spcAft>
            </a:pPr>
            <a:r>
              <a:rPr lang="en-GB" sz="4000" b="1" kern="100" dirty="0"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Jesus, the foundation for a new identity,…</a:t>
            </a:r>
          </a:p>
          <a:p>
            <a:pPr marL="228600" algn="ctr">
              <a:lnSpc>
                <a:spcPct val="150000"/>
              </a:lnSpc>
              <a:spcAft>
                <a:spcPts val="800"/>
              </a:spcAft>
            </a:pPr>
            <a:r>
              <a:rPr lang="en-GB" sz="4000" b="1" kern="100" dirty="0"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Come </a:t>
            </a:r>
            <a:r>
              <a:rPr lang="en-GB" sz="4000" kern="100" dirty="0"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– v4</a:t>
            </a:r>
          </a:p>
          <a:p>
            <a:pPr marL="228600" algn="ctr">
              <a:lnSpc>
                <a:spcPct val="150000"/>
              </a:lnSpc>
              <a:spcAft>
                <a:spcPts val="800"/>
              </a:spcAft>
            </a:pPr>
            <a:r>
              <a:rPr lang="en-GB" sz="40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Trust </a:t>
            </a:r>
            <a:r>
              <a:rPr lang="en-GB" sz="40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– v6</a:t>
            </a:r>
          </a:p>
          <a:p>
            <a:pPr marL="228600" algn="ctr">
              <a:lnSpc>
                <a:spcPct val="150000"/>
              </a:lnSpc>
              <a:spcAft>
                <a:spcPts val="800"/>
              </a:spcAft>
            </a:pPr>
            <a:r>
              <a:rPr lang="en-GB" sz="4000" b="1" kern="100" dirty="0"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Believe </a:t>
            </a:r>
            <a:r>
              <a:rPr lang="en-GB" sz="4000" kern="100" dirty="0"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– v7</a:t>
            </a:r>
          </a:p>
          <a:p>
            <a:pPr marL="228600" algn="ctr">
              <a:lnSpc>
                <a:spcPct val="150000"/>
              </a:lnSpc>
              <a:spcAft>
                <a:spcPts val="800"/>
              </a:spcAft>
            </a:pPr>
            <a:r>
              <a:rPr lang="en-GB" sz="40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Receive</a:t>
            </a:r>
            <a:r>
              <a:rPr lang="en-GB" sz="40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40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God’s mercy </a:t>
            </a:r>
            <a:r>
              <a:rPr lang="en-GB" sz="40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– v10</a:t>
            </a:r>
            <a:endParaRPr lang="en-GB" sz="4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55240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1D43F8-5DAA-C660-9A27-25F681CA9C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group of people with question marks&#10;&#10;Description automatically generated">
            <a:extLst>
              <a:ext uri="{FF2B5EF4-FFF2-40B4-BE49-F238E27FC236}">
                <a16:creationId xmlns:a16="http://schemas.microsoft.com/office/drawing/2014/main" id="{A8BFA348-F4A8-1CD5-13E0-62587606FCB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100B1F97-5000-E057-DBBC-156F57D44298}"/>
              </a:ext>
            </a:extLst>
          </p:cNvPr>
          <p:cNvSpPr txBox="1">
            <a:spLocks/>
          </p:cNvSpPr>
          <p:nvPr/>
        </p:nvSpPr>
        <p:spPr>
          <a:xfrm>
            <a:off x="523875" y="425950"/>
            <a:ext cx="11210925" cy="7448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Aft>
                <a:spcPts val="600"/>
              </a:spcAft>
            </a:pPr>
            <a:r>
              <a:rPr lang="en-US" sz="3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 Peter: Confidence in a Complex World</a:t>
            </a:r>
          </a:p>
        </p:txBody>
      </p:sp>
    </p:spTree>
    <p:extLst>
      <p:ext uri="{BB962C8B-B14F-4D97-AF65-F5344CB8AC3E}">
        <p14:creationId xmlns:p14="http://schemas.microsoft.com/office/powerpoint/2010/main" val="1379443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D03813-38F4-E0B0-84CD-542197A3FE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person standing on a dock with arms outstretched&#10;&#10;Description automatically generated">
            <a:extLst>
              <a:ext uri="{FF2B5EF4-FFF2-40B4-BE49-F238E27FC236}">
                <a16:creationId xmlns:a16="http://schemas.microsoft.com/office/drawing/2014/main" id="{81A80774-9AA6-BD5F-29A8-8CE7C82CCDF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75" b="2281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E00F49C0-983D-AA71-DA09-E7B93581D519}"/>
              </a:ext>
            </a:extLst>
          </p:cNvPr>
          <p:cNvSpPr txBox="1">
            <a:spLocks/>
          </p:cNvSpPr>
          <p:nvPr/>
        </p:nvSpPr>
        <p:spPr>
          <a:xfrm>
            <a:off x="523875" y="425950"/>
            <a:ext cx="11210925" cy="7448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Aft>
                <a:spcPts val="600"/>
              </a:spcAft>
            </a:pPr>
            <a:r>
              <a:rPr lang="en-US" sz="3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 Peter 2: 4-10, Confidence in Identity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45A4D44-692E-630F-0B46-D33571E9C83F}"/>
              </a:ext>
            </a:extLst>
          </p:cNvPr>
          <p:cNvSpPr txBox="1"/>
          <p:nvPr/>
        </p:nvSpPr>
        <p:spPr>
          <a:xfrm>
            <a:off x="393071" y="1694527"/>
            <a:ext cx="11472531" cy="4998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3600" b="1" dirty="0">
                <a:effectLst/>
                <a:latin typeface="Aptos" panose="020B0004020202020204" pitchFamily="34" charset="0"/>
                <a:ea typeface="Aptos" panose="020B0004020202020204" pitchFamily="34" charset="0"/>
              </a:rPr>
              <a:t>Come</a:t>
            </a:r>
            <a:r>
              <a:rPr lang="en-GB" sz="3600" dirty="0">
                <a:effectLst/>
                <a:latin typeface="Aptos" panose="020B0004020202020204" pitchFamily="34" charset="0"/>
                <a:ea typeface="Aptos" panose="020B0004020202020204" pitchFamily="34" charset="0"/>
              </a:rPr>
              <a:t> – v4…</a:t>
            </a:r>
          </a:p>
          <a:p>
            <a:pPr algn="ctr">
              <a:lnSpc>
                <a:spcPct val="150000"/>
              </a:lnSpc>
            </a:pPr>
            <a:r>
              <a:rPr lang="en-GB" sz="3600" dirty="0">
                <a:effectLst/>
                <a:latin typeface="Aptos" panose="020B0004020202020204" pitchFamily="34" charset="0"/>
                <a:ea typeface="Aptos" panose="020B0004020202020204" pitchFamily="34" charset="0"/>
              </a:rPr>
              <a:t>As you </a:t>
            </a:r>
            <a:r>
              <a:rPr lang="en-GB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" panose="020B0004020202020204" pitchFamily="34" charset="0"/>
                <a:ea typeface="Aptos" panose="020B0004020202020204" pitchFamily="34" charset="0"/>
              </a:rPr>
              <a:t>come to him</a:t>
            </a:r>
            <a:r>
              <a:rPr lang="en-GB" sz="3600" dirty="0">
                <a:effectLst/>
                <a:latin typeface="Aptos" panose="020B0004020202020204" pitchFamily="34" charset="0"/>
                <a:ea typeface="Aptos" panose="020B0004020202020204" pitchFamily="34" charset="0"/>
              </a:rPr>
              <a:t>, the </a:t>
            </a:r>
            <a:r>
              <a:rPr lang="en-GB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" panose="020B0004020202020204" pitchFamily="34" charset="0"/>
                <a:ea typeface="Aptos" panose="020B0004020202020204" pitchFamily="34" charset="0"/>
              </a:rPr>
              <a:t>living Stone</a:t>
            </a:r>
            <a:r>
              <a:rPr lang="en-GB" sz="3600" dirty="0">
                <a:effectLst/>
                <a:latin typeface="Aptos" panose="020B0004020202020204" pitchFamily="34" charset="0"/>
                <a:ea typeface="Aptos" panose="020B0004020202020204" pitchFamily="34" charset="0"/>
              </a:rPr>
              <a:t>—rejected by humans but chosen by God and precious to him — you also, like </a:t>
            </a:r>
            <a:r>
              <a:rPr lang="en-GB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" panose="020B0004020202020204" pitchFamily="34" charset="0"/>
                <a:ea typeface="Aptos" panose="020B0004020202020204" pitchFamily="34" charset="0"/>
              </a:rPr>
              <a:t>living stones</a:t>
            </a:r>
            <a:r>
              <a:rPr lang="en-GB" sz="3600" dirty="0">
                <a:effectLst/>
                <a:latin typeface="Aptos" panose="020B0004020202020204" pitchFamily="34" charset="0"/>
                <a:ea typeface="Aptos" panose="020B0004020202020204" pitchFamily="34" charset="0"/>
              </a:rPr>
              <a:t>, are being </a:t>
            </a:r>
            <a:r>
              <a:rPr lang="en-GB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" panose="020B0004020202020204" pitchFamily="34" charset="0"/>
                <a:ea typeface="Aptos" panose="020B0004020202020204" pitchFamily="34" charset="0"/>
              </a:rPr>
              <a:t>built into a spiritual house</a:t>
            </a:r>
            <a:r>
              <a:rPr lang="en-GB" sz="3600" baseline="30000" dirty="0">
                <a:effectLst/>
                <a:latin typeface="Aptos" panose="020B0004020202020204" pitchFamily="34" charset="0"/>
                <a:ea typeface="Aptos" panose="020B0004020202020204" pitchFamily="34" charset="0"/>
              </a:rPr>
              <a:t> </a:t>
            </a:r>
            <a:r>
              <a:rPr lang="en-GB" sz="3600" dirty="0">
                <a:effectLst/>
                <a:latin typeface="Aptos" panose="020B0004020202020204" pitchFamily="34" charset="0"/>
                <a:ea typeface="Aptos" panose="020B0004020202020204" pitchFamily="34" charset="0"/>
              </a:rPr>
              <a:t> to be a holy priesthood, offering spiritual sacrifices acceptable to God through Jesus Christ.</a:t>
            </a:r>
            <a:endParaRPr lang="en-GB" sz="6600" dirty="0"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24294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BFC4DA9-67FF-980D-128A-C86FCEC7A0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person standing on a dock with arms outstretched&#10;&#10;Description automatically generated">
            <a:extLst>
              <a:ext uri="{FF2B5EF4-FFF2-40B4-BE49-F238E27FC236}">
                <a16:creationId xmlns:a16="http://schemas.microsoft.com/office/drawing/2014/main" id="{58DA1003-596E-FF6B-6E2C-96782001D0E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75" b="2281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F59A01F1-2C97-5C58-C122-B93D81DF45FB}"/>
              </a:ext>
            </a:extLst>
          </p:cNvPr>
          <p:cNvSpPr txBox="1">
            <a:spLocks/>
          </p:cNvSpPr>
          <p:nvPr/>
        </p:nvSpPr>
        <p:spPr>
          <a:xfrm>
            <a:off x="523875" y="425950"/>
            <a:ext cx="11210925" cy="7448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Aft>
                <a:spcPts val="600"/>
              </a:spcAft>
            </a:pPr>
            <a:r>
              <a:rPr lang="en-US" sz="3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 Peter 2: 4-10, Confidence in Identity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FD75C22-0240-906E-0813-EC61CF3A0AA7}"/>
              </a:ext>
            </a:extLst>
          </p:cNvPr>
          <p:cNvSpPr txBox="1"/>
          <p:nvPr/>
        </p:nvSpPr>
        <p:spPr>
          <a:xfrm>
            <a:off x="0" y="1694527"/>
            <a:ext cx="12191979" cy="4998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3600" dirty="0">
                <a:effectLst/>
                <a:ea typeface="Aptos" panose="020B0004020202020204" pitchFamily="34" charset="0"/>
              </a:rPr>
              <a:t>But you are </a:t>
            </a:r>
            <a:r>
              <a:rPr lang="en-GB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Aptos" panose="020B0004020202020204" pitchFamily="34" charset="0"/>
              </a:rPr>
              <a:t>a chosen people</a:t>
            </a:r>
            <a:r>
              <a:rPr lang="en-GB" sz="3600" dirty="0">
                <a:effectLst/>
                <a:ea typeface="Aptos" panose="020B0004020202020204" pitchFamily="34" charset="0"/>
              </a:rPr>
              <a:t>, </a:t>
            </a:r>
            <a:r>
              <a:rPr lang="en-GB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Aptos" panose="020B0004020202020204" pitchFamily="34" charset="0"/>
              </a:rPr>
              <a:t>a royal priesthood</a:t>
            </a:r>
            <a:r>
              <a:rPr lang="en-GB" sz="3600" dirty="0">
                <a:effectLst/>
                <a:ea typeface="Aptos" panose="020B0004020202020204" pitchFamily="34" charset="0"/>
              </a:rPr>
              <a:t>, </a:t>
            </a:r>
            <a:r>
              <a:rPr lang="en-GB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Aptos" panose="020B0004020202020204" pitchFamily="34" charset="0"/>
              </a:rPr>
              <a:t>a holy nation</a:t>
            </a:r>
            <a:r>
              <a:rPr lang="en-GB" sz="3600" dirty="0">
                <a:effectLst/>
                <a:ea typeface="Aptos" panose="020B0004020202020204" pitchFamily="34" charset="0"/>
              </a:rPr>
              <a:t>, </a:t>
            </a:r>
            <a:r>
              <a:rPr lang="en-GB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Aptos" panose="020B0004020202020204" pitchFamily="34" charset="0"/>
              </a:rPr>
              <a:t>God’s special possession</a:t>
            </a:r>
            <a:r>
              <a:rPr lang="en-GB" sz="3600" dirty="0">
                <a:effectLst/>
                <a:ea typeface="Aptos" panose="020B0004020202020204" pitchFamily="34" charset="0"/>
              </a:rPr>
              <a:t>, that you may declare the praises of him who called you out of darkness into his wonderful light. </a:t>
            </a:r>
            <a:r>
              <a:rPr lang="en-GB" sz="36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Once you were not a people, but now you are </a:t>
            </a:r>
            <a:r>
              <a:rPr lang="en-GB" sz="36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Aptos" panose="020B0004020202020204" pitchFamily="34" charset="0"/>
                <a:cs typeface="Times New Roman" panose="02020603050405020304" pitchFamily="18" charset="0"/>
              </a:rPr>
              <a:t>the people of God</a:t>
            </a:r>
            <a:r>
              <a:rPr lang="en-GB" sz="36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; once you had not received mercy, but </a:t>
            </a:r>
            <a:r>
              <a:rPr lang="en-GB" sz="36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Aptos" panose="020B0004020202020204" pitchFamily="34" charset="0"/>
                <a:cs typeface="Times New Roman" panose="02020603050405020304" pitchFamily="18" charset="0"/>
              </a:rPr>
              <a:t>now you have received mercy</a:t>
            </a:r>
            <a:r>
              <a:rPr lang="en-GB" sz="36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  <a:endParaRPr lang="en-GB" sz="60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15905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EEA74D-EBBD-DC68-525B-9584953FEE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person standing on a dock with arms outstretched&#10;&#10;Description automatically generated">
            <a:extLst>
              <a:ext uri="{FF2B5EF4-FFF2-40B4-BE49-F238E27FC236}">
                <a16:creationId xmlns:a16="http://schemas.microsoft.com/office/drawing/2014/main" id="{AE7046FF-A1B0-A061-E176-28069F23047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75" b="2281"/>
          <a:stretch/>
        </p:blipFill>
        <p:spPr>
          <a:xfrm>
            <a:off x="0" y="0"/>
            <a:ext cx="12191980" cy="6857990"/>
          </a:xfrm>
          <a:prstGeom prst="rect">
            <a:avLst/>
          </a:prstGeo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BA0964E1-D66E-E3B6-0950-46D45EC87068}"/>
              </a:ext>
            </a:extLst>
          </p:cNvPr>
          <p:cNvSpPr txBox="1">
            <a:spLocks/>
          </p:cNvSpPr>
          <p:nvPr/>
        </p:nvSpPr>
        <p:spPr>
          <a:xfrm>
            <a:off x="523875" y="425950"/>
            <a:ext cx="11210925" cy="7448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Aft>
                <a:spcPts val="600"/>
              </a:spcAft>
            </a:pPr>
            <a:r>
              <a:rPr lang="en-US" sz="3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 Peter 2: 4-10, Confidence in Identity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D429B68-A26D-46DE-0876-D7C5538BE12C}"/>
              </a:ext>
            </a:extLst>
          </p:cNvPr>
          <p:cNvSpPr txBox="1"/>
          <p:nvPr/>
        </p:nvSpPr>
        <p:spPr>
          <a:xfrm>
            <a:off x="393071" y="2151727"/>
            <a:ext cx="11472531" cy="18502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150000"/>
              </a:lnSpc>
              <a:spcAft>
                <a:spcPts val="800"/>
              </a:spcAft>
            </a:pPr>
            <a:r>
              <a:rPr lang="en-GB" sz="4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 order to </a:t>
            </a:r>
            <a:r>
              <a:rPr lang="en-GB" sz="40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know who you are</a:t>
            </a:r>
            <a:r>
              <a:rPr lang="en-GB" sz="4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the most important thing is to </a:t>
            </a:r>
            <a:r>
              <a:rPr lang="en-GB" sz="40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know whose you are.</a:t>
            </a:r>
            <a:endParaRPr lang="en-GB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56049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E8B082-5BD0-2552-79DB-EAB7BA0573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person standing on a dock with arms outstretched&#10;&#10;Description automatically generated">
            <a:extLst>
              <a:ext uri="{FF2B5EF4-FFF2-40B4-BE49-F238E27FC236}">
                <a16:creationId xmlns:a16="http://schemas.microsoft.com/office/drawing/2014/main" id="{F73DBD4E-46FA-8214-DF93-DB2CD443BCB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75" b="2281"/>
          <a:stretch/>
        </p:blipFill>
        <p:spPr>
          <a:xfrm>
            <a:off x="0" y="0"/>
            <a:ext cx="12191980" cy="6857990"/>
          </a:xfrm>
          <a:prstGeom prst="rect">
            <a:avLst/>
          </a:prstGeo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58F1B738-1A91-CC1E-1CDA-A53E6FD00E40}"/>
              </a:ext>
            </a:extLst>
          </p:cNvPr>
          <p:cNvSpPr txBox="1">
            <a:spLocks/>
          </p:cNvSpPr>
          <p:nvPr/>
        </p:nvSpPr>
        <p:spPr>
          <a:xfrm>
            <a:off x="523875" y="425950"/>
            <a:ext cx="11210925" cy="7448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Aft>
                <a:spcPts val="600"/>
              </a:spcAft>
            </a:pPr>
            <a:r>
              <a:rPr lang="en-US" sz="3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 Peter 2: 4-10, Confidence in Identity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72EFDD1-49AD-FD86-ADCA-2FF142D05C73}"/>
              </a:ext>
            </a:extLst>
          </p:cNvPr>
          <p:cNvSpPr txBox="1"/>
          <p:nvPr/>
        </p:nvSpPr>
        <p:spPr>
          <a:xfrm>
            <a:off x="0" y="2151727"/>
            <a:ext cx="12191999" cy="19528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150000"/>
              </a:lnSpc>
              <a:spcAft>
                <a:spcPts val="800"/>
              </a:spcAft>
            </a:pPr>
            <a:r>
              <a:rPr lang="en-GB" sz="40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You belong to God</a:t>
            </a:r>
            <a:r>
              <a:rPr lang="en-GB" sz="4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chosen by him and special to him</a:t>
            </a:r>
          </a:p>
          <a:p>
            <a:pPr lvl="0" algn="ctr">
              <a:lnSpc>
                <a:spcPct val="150000"/>
              </a:lnSpc>
              <a:spcAft>
                <a:spcPts val="800"/>
              </a:spcAft>
            </a:pPr>
            <a:r>
              <a:rPr lang="en-GB" sz="40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You belong to us</a:t>
            </a:r>
            <a:r>
              <a:rPr lang="en-GB" sz="4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we want you and we need you</a:t>
            </a:r>
          </a:p>
        </p:txBody>
      </p:sp>
    </p:spTree>
    <p:extLst>
      <p:ext uri="{BB962C8B-B14F-4D97-AF65-F5344CB8AC3E}">
        <p14:creationId xmlns:p14="http://schemas.microsoft.com/office/powerpoint/2010/main" val="34108807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D99EC8-9CDB-474E-2EDA-D2BDDAD27E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person standing on a dock with arms outstretched&#10;&#10;Description automatically generated">
            <a:extLst>
              <a:ext uri="{FF2B5EF4-FFF2-40B4-BE49-F238E27FC236}">
                <a16:creationId xmlns:a16="http://schemas.microsoft.com/office/drawing/2014/main" id="{F89DA7DD-333A-58FF-644F-F3E77AB1DC2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75" b="2281"/>
          <a:stretch/>
        </p:blipFill>
        <p:spPr>
          <a:xfrm>
            <a:off x="0" y="0"/>
            <a:ext cx="12191980" cy="6857990"/>
          </a:xfrm>
          <a:prstGeom prst="rect">
            <a:avLst/>
          </a:prstGeo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076E23A9-E246-3D18-F6D1-8CB34A1088CB}"/>
              </a:ext>
            </a:extLst>
          </p:cNvPr>
          <p:cNvSpPr txBox="1">
            <a:spLocks/>
          </p:cNvSpPr>
          <p:nvPr/>
        </p:nvSpPr>
        <p:spPr>
          <a:xfrm>
            <a:off x="523875" y="425950"/>
            <a:ext cx="11210925" cy="7448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Aft>
                <a:spcPts val="600"/>
              </a:spcAft>
            </a:pPr>
            <a:r>
              <a:rPr lang="en-US" sz="3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 Peter 2: 4-10, Confidence in Identity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193206B-B995-6CF8-6332-936D1DF77343}"/>
              </a:ext>
            </a:extLst>
          </p:cNvPr>
          <p:cNvSpPr txBox="1"/>
          <p:nvPr/>
        </p:nvSpPr>
        <p:spPr>
          <a:xfrm>
            <a:off x="393071" y="2151727"/>
            <a:ext cx="1147253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If we 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trust</a:t>
            </a:r>
            <a:r>
              <a:rPr lang="en-US" sz="4000" dirty="0"/>
              <a:t> and 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believe</a:t>
            </a:r>
            <a:r>
              <a:rPr lang="en-US" sz="4000" dirty="0"/>
              <a:t> in 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</a:t>
            </a:r>
            <a:r>
              <a:rPr lang="en-US" sz="4000" dirty="0"/>
              <a:t>…</a:t>
            </a:r>
          </a:p>
          <a:p>
            <a:pPr algn="ctr"/>
            <a:r>
              <a:rPr lang="en-US" sz="4000" dirty="0"/>
              <a:t>then it is our 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relationship</a:t>
            </a:r>
            <a:r>
              <a:rPr lang="en-US" sz="4000" dirty="0"/>
              <a:t> with 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Him</a:t>
            </a:r>
            <a:r>
              <a:rPr lang="en-US" sz="4000" dirty="0"/>
              <a:t>…</a:t>
            </a:r>
          </a:p>
          <a:p>
            <a:pPr algn="ctr"/>
            <a:r>
              <a:rPr lang="en-US" sz="4000" dirty="0"/>
              <a:t>which gives us our 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identity</a:t>
            </a:r>
            <a:r>
              <a:rPr lang="en-US" sz="4000" dirty="0"/>
              <a:t>…</a:t>
            </a:r>
          </a:p>
          <a:p>
            <a:pPr algn="ctr"/>
            <a:r>
              <a:rPr lang="en-US" sz="4000" dirty="0"/>
              <a:t>and determines the 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purposes</a:t>
            </a:r>
            <a:r>
              <a:rPr lang="en-US" sz="4000" dirty="0"/>
              <a:t> God has for our 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life</a:t>
            </a:r>
            <a:r>
              <a:rPr lang="en-US" sz="4000" dirty="0"/>
              <a:t>…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267566489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791420-F22F-2003-97B7-3170B4A911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person standing on a dock with arms outstretched&#10;&#10;Description automatically generated">
            <a:extLst>
              <a:ext uri="{FF2B5EF4-FFF2-40B4-BE49-F238E27FC236}">
                <a16:creationId xmlns:a16="http://schemas.microsoft.com/office/drawing/2014/main" id="{6E0AFE0C-5F18-D7CC-2148-4F51F3451CF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75" b="2281"/>
          <a:stretch/>
        </p:blipFill>
        <p:spPr>
          <a:xfrm>
            <a:off x="0" y="0"/>
            <a:ext cx="12191980" cy="6857990"/>
          </a:xfrm>
          <a:prstGeom prst="rect">
            <a:avLst/>
          </a:prstGeo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A0B6215F-49B2-8701-1EB1-9DAF5B8B258F}"/>
              </a:ext>
            </a:extLst>
          </p:cNvPr>
          <p:cNvSpPr txBox="1">
            <a:spLocks/>
          </p:cNvSpPr>
          <p:nvPr/>
        </p:nvSpPr>
        <p:spPr>
          <a:xfrm>
            <a:off x="523875" y="425950"/>
            <a:ext cx="11210925" cy="7448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Aft>
                <a:spcPts val="600"/>
              </a:spcAft>
            </a:pPr>
            <a:r>
              <a:rPr lang="en-US" sz="3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 Peter 2: 4-10, Confidence in Identity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E8A2E7D-4EAC-181F-30DF-F575111D84A7}"/>
              </a:ext>
            </a:extLst>
          </p:cNvPr>
          <p:cNvSpPr txBox="1"/>
          <p:nvPr/>
        </p:nvSpPr>
        <p:spPr>
          <a:xfrm>
            <a:off x="393071" y="2151727"/>
            <a:ext cx="1147253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" panose="020B0004020202020204" pitchFamily="34" charset="0"/>
                <a:ea typeface="Aptos" panose="020B0004020202020204" pitchFamily="34" charset="0"/>
              </a:rPr>
              <a:t>Security</a:t>
            </a:r>
            <a:r>
              <a:rPr lang="en-US" sz="4400" dirty="0">
                <a:effectLst/>
                <a:latin typeface="Aptos" panose="020B0004020202020204" pitchFamily="34" charset="0"/>
                <a:ea typeface="Aptos" panose="020B0004020202020204" pitchFamily="34" charset="0"/>
              </a:rPr>
              <a:t> </a:t>
            </a: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" panose="020B0004020202020204" pitchFamily="34" charset="0"/>
                <a:ea typeface="Aptos" panose="020B0004020202020204" pitchFamily="34" charset="0"/>
              </a:rPr>
              <a:t>in</a:t>
            </a:r>
            <a:r>
              <a:rPr lang="en-US" sz="4400" dirty="0">
                <a:effectLst/>
                <a:latin typeface="Aptos" panose="020B0004020202020204" pitchFamily="34" charset="0"/>
                <a:ea typeface="Aptos" panose="020B0004020202020204" pitchFamily="34" charset="0"/>
              </a:rPr>
              <a:t> our </a:t>
            </a: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" panose="020B0004020202020204" pitchFamily="34" charset="0"/>
                <a:ea typeface="Aptos" panose="020B0004020202020204" pitchFamily="34" charset="0"/>
              </a:rPr>
              <a:t>God-given identity </a:t>
            </a:r>
            <a:r>
              <a:rPr lang="en-US" sz="4400" dirty="0">
                <a:effectLst/>
                <a:latin typeface="Aptos" panose="020B0004020202020204" pitchFamily="34" charset="0"/>
                <a:ea typeface="Aptos" panose="020B0004020202020204" pitchFamily="34" charset="0"/>
              </a:rPr>
              <a:t>leads to… </a:t>
            </a: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" panose="020B0004020202020204" pitchFamily="34" charset="0"/>
                <a:ea typeface="Aptos" panose="020B0004020202020204" pitchFamily="34" charset="0"/>
              </a:rPr>
              <a:t>Clarity</a:t>
            </a:r>
            <a:r>
              <a:rPr lang="en-US" sz="4400" dirty="0">
                <a:effectLst/>
                <a:latin typeface="Aptos" panose="020B0004020202020204" pitchFamily="34" charset="0"/>
                <a:ea typeface="Aptos" panose="020B0004020202020204" pitchFamily="34" charset="0"/>
              </a:rPr>
              <a:t> in our </a:t>
            </a: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" panose="020B0004020202020204" pitchFamily="34" charset="0"/>
                <a:ea typeface="Aptos" panose="020B0004020202020204" pitchFamily="34" charset="0"/>
              </a:rPr>
              <a:t>God-given purpose</a:t>
            </a:r>
            <a:endParaRPr lang="en-GB" sz="8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326591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AFE8D8-884C-F82D-CF0B-10A0451692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person standing on a dock with arms outstretched&#10;&#10;Description automatically generated">
            <a:extLst>
              <a:ext uri="{FF2B5EF4-FFF2-40B4-BE49-F238E27FC236}">
                <a16:creationId xmlns:a16="http://schemas.microsoft.com/office/drawing/2014/main" id="{C34EE268-5DC6-ACC6-6906-6D54CBB139F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75" b="2281"/>
          <a:stretch/>
        </p:blipFill>
        <p:spPr>
          <a:xfrm>
            <a:off x="0" y="10"/>
            <a:ext cx="12191980" cy="6857990"/>
          </a:xfrm>
          <a:prstGeom prst="rect">
            <a:avLst/>
          </a:prstGeo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3548FBB6-119B-289C-6A09-F4DBCEDD370A}"/>
              </a:ext>
            </a:extLst>
          </p:cNvPr>
          <p:cNvSpPr txBox="1">
            <a:spLocks/>
          </p:cNvSpPr>
          <p:nvPr/>
        </p:nvSpPr>
        <p:spPr>
          <a:xfrm>
            <a:off x="523875" y="425950"/>
            <a:ext cx="11210925" cy="7448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Aft>
                <a:spcPts val="600"/>
              </a:spcAft>
            </a:pPr>
            <a:r>
              <a:rPr lang="en-US" sz="3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 Peter 2: 4-10, Confidence in Identity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D545D45-CCFB-71BE-D1CE-B376CDA4F3E2}"/>
              </a:ext>
            </a:extLst>
          </p:cNvPr>
          <p:cNvSpPr txBox="1"/>
          <p:nvPr/>
        </p:nvSpPr>
        <p:spPr>
          <a:xfrm>
            <a:off x="393071" y="2151727"/>
            <a:ext cx="11472531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latin typeface="Aptos" panose="020B0004020202020204" pitchFamily="34" charset="0"/>
                <a:ea typeface="Aptos" panose="020B0004020202020204" pitchFamily="34" charset="0"/>
              </a:rPr>
              <a:t>God-given purposes – v9</a:t>
            </a:r>
          </a:p>
          <a:p>
            <a:pPr algn="ctr"/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" panose="020B0004020202020204" pitchFamily="34" charset="0"/>
              </a:rPr>
              <a:t>Worship</a:t>
            </a:r>
            <a:r>
              <a:rPr lang="en-US" sz="4400" dirty="0">
                <a:latin typeface="Aptos" panose="020B0004020202020204" pitchFamily="34" charset="0"/>
              </a:rPr>
              <a:t>… </a:t>
            </a:r>
          </a:p>
          <a:p>
            <a:pPr algn="ctr"/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" panose="020B0004020202020204" pitchFamily="34" charset="0"/>
              </a:rPr>
              <a:t>Witness</a:t>
            </a:r>
            <a:r>
              <a:rPr lang="en-US" sz="4400" dirty="0">
                <a:latin typeface="Aptos" panose="020B0004020202020204" pitchFamily="34" charset="0"/>
              </a:rPr>
              <a:t>…</a:t>
            </a:r>
          </a:p>
          <a:p>
            <a:pPr algn="ctr"/>
            <a:r>
              <a:rPr lang="en-US" sz="4400" dirty="0">
                <a:latin typeface="Aptos" panose="020B0004020202020204" pitchFamily="34" charset="0"/>
              </a:rPr>
              <a:t>through </a:t>
            </a: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" panose="020B0004020202020204" pitchFamily="34" charset="0"/>
              </a:rPr>
              <a:t>sacrificial living</a:t>
            </a:r>
            <a:r>
              <a:rPr lang="en-US" sz="4400" dirty="0">
                <a:latin typeface="Aptos" panose="020B0004020202020204" pitchFamily="34" charset="0"/>
              </a:rPr>
              <a:t> – v5</a:t>
            </a:r>
            <a:endParaRPr lang="en-GB" sz="8000" dirty="0"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670963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660004-65D8-AA67-4DF3-7ECF42C55B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person standing on a dock with arms outstretched&#10;&#10;Description automatically generated">
            <a:extLst>
              <a:ext uri="{FF2B5EF4-FFF2-40B4-BE49-F238E27FC236}">
                <a16:creationId xmlns:a16="http://schemas.microsoft.com/office/drawing/2014/main" id="{1CC2C550-781E-24CE-B254-475D6F805C9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75" b="2281"/>
          <a:stretch/>
        </p:blipFill>
        <p:spPr>
          <a:xfrm>
            <a:off x="0" y="10"/>
            <a:ext cx="12191980" cy="6857990"/>
          </a:xfrm>
          <a:prstGeom prst="rect">
            <a:avLst/>
          </a:prstGeo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9C7E5356-C2F8-970C-B5AE-4B7F8644093A}"/>
              </a:ext>
            </a:extLst>
          </p:cNvPr>
          <p:cNvSpPr txBox="1">
            <a:spLocks/>
          </p:cNvSpPr>
          <p:nvPr/>
        </p:nvSpPr>
        <p:spPr>
          <a:xfrm>
            <a:off x="523875" y="425950"/>
            <a:ext cx="11210925" cy="7448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Aft>
                <a:spcPts val="600"/>
              </a:spcAft>
            </a:pPr>
            <a:r>
              <a:rPr lang="en-US" sz="3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 Peter 2: 4-10, Confidence in Identity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FCE0A04-3B4F-46C3-206E-7DBA53A64163}"/>
              </a:ext>
            </a:extLst>
          </p:cNvPr>
          <p:cNvSpPr txBox="1"/>
          <p:nvPr/>
        </p:nvSpPr>
        <p:spPr>
          <a:xfrm>
            <a:off x="359734" y="2151727"/>
            <a:ext cx="1147253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effectLst/>
                <a:latin typeface="Aptos" panose="020B0004020202020204" pitchFamily="34" charset="0"/>
                <a:ea typeface="Aptos" panose="020B0004020202020204" pitchFamily="34" charset="0"/>
              </a:rPr>
              <a:t>If you were on trial for being a Christian, would there be enough evidence to convict you?</a:t>
            </a:r>
            <a:endParaRPr lang="en-GB" sz="23900" dirty="0"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892001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8FA653-DC42-F591-1288-CFEEC8067E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person standing on a dock with arms outstretched&#10;&#10;Description automatically generated">
            <a:extLst>
              <a:ext uri="{FF2B5EF4-FFF2-40B4-BE49-F238E27FC236}">
                <a16:creationId xmlns:a16="http://schemas.microsoft.com/office/drawing/2014/main" id="{91674B4F-EBE4-DD00-3F7B-2635F23B0B8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75" b="2281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96528164-7125-85A5-FEDF-5F8E21DB0F7C}"/>
              </a:ext>
            </a:extLst>
          </p:cNvPr>
          <p:cNvSpPr txBox="1">
            <a:spLocks/>
          </p:cNvSpPr>
          <p:nvPr/>
        </p:nvSpPr>
        <p:spPr>
          <a:xfrm>
            <a:off x="523875" y="425950"/>
            <a:ext cx="11210925" cy="7448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Aft>
                <a:spcPts val="600"/>
              </a:spcAft>
            </a:pPr>
            <a:r>
              <a:rPr lang="en-US" sz="3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 Peter 2: 4-10, Confidence in Identity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E304867-BDB6-ED18-3C36-89A691A11A05}"/>
              </a:ext>
            </a:extLst>
          </p:cNvPr>
          <p:cNvSpPr txBox="1"/>
          <p:nvPr/>
        </p:nvSpPr>
        <p:spPr>
          <a:xfrm>
            <a:off x="0" y="1694527"/>
            <a:ext cx="12191979" cy="3336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3600" dirty="0">
                <a:effectLst/>
                <a:ea typeface="Aptos" panose="020B0004020202020204" pitchFamily="34" charset="0"/>
              </a:rPr>
              <a:t>But you are a </a:t>
            </a:r>
            <a:r>
              <a:rPr lang="en-GB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Aptos" panose="020B0004020202020204" pitchFamily="34" charset="0"/>
              </a:rPr>
              <a:t>chosen people</a:t>
            </a:r>
            <a:r>
              <a:rPr lang="en-GB" sz="3600" dirty="0">
                <a:effectLst/>
                <a:ea typeface="Aptos" panose="020B0004020202020204" pitchFamily="34" charset="0"/>
              </a:rPr>
              <a:t>, a </a:t>
            </a:r>
            <a:r>
              <a:rPr lang="en-GB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Aptos" panose="020B0004020202020204" pitchFamily="34" charset="0"/>
              </a:rPr>
              <a:t>royal priesthood</a:t>
            </a:r>
            <a:r>
              <a:rPr lang="en-GB" sz="3600" dirty="0">
                <a:effectLst/>
                <a:ea typeface="Aptos" panose="020B0004020202020204" pitchFamily="34" charset="0"/>
              </a:rPr>
              <a:t>, a </a:t>
            </a:r>
            <a:r>
              <a:rPr lang="en-GB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Aptos" panose="020B0004020202020204" pitchFamily="34" charset="0"/>
              </a:rPr>
              <a:t>holy nation</a:t>
            </a:r>
            <a:r>
              <a:rPr lang="en-GB" sz="3600" dirty="0">
                <a:effectLst/>
                <a:ea typeface="Aptos" panose="020B0004020202020204" pitchFamily="34" charset="0"/>
              </a:rPr>
              <a:t>, </a:t>
            </a:r>
            <a:r>
              <a:rPr lang="en-GB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Aptos" panose="020B0004020202020204" pitchFamily="34" charset="0"/>
              </a:rPr>
              <a:t>God’s special possession</a:t>
            </a:r>
            <a:r>
              <a:rPr lang="en-GB" sz="3600" dirty="0">
                <a:effectLst/>
                <a:ea typeface="Aptos" panose="020B0004020202020204" pitchFamily="34" charset="0"/>
              </a:rPr>
              <a:t>, that you may </a:t>
            </a:r>
            <a:r>
              <a:rPr lang="en-GB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Aptos" panose="020B0004020202020204" pitchFamily="34" charset="0"/>
              </a:rPr>
              <a:t>declare the praises of him who called you out of darkness into his wonderful light</a:t>
            </a:r>
            <a:r>
              <a:rPr lang="en-GB" sz="3600" dirty="0">
                <a:effectLst/>
                <a:ea typeface="Aptos" panose="020B0004020202020204" pitchFamily="34" charset="0"/>
              </a:rPr>
              <a:t>. </a:t>
            </a:r>
            <a:endParaRPr lang="en-GB" sz="60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84975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E6A0E40-54B6-5EB6-4CF5-63184479C6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group of people with question marks&#10;&#10;Description automatically generated">
            <a:extLst>
              <a:ext uri="{FF2B5EF4-FFF2-40B4-BE49-F238E27FC236}">
                <a16:creationId xmlns:a16="http://schemas.microsoft.com/office/drawing/2014/main" id="{FAC336BF-0DFB-1DAC-8F16-7831B61A7A9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37C89E4B-3C9F-44B9-8B86-D9E3D112D8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28852"/>
            <a:ext cx="12192000" cy="736551"/>
          </a:xfrm>
          <a:prstGeom prst="rect">
            <a:avLst/>
          </a:prstGeom>
          <a:solidFill>
            <a:schemeClr val="bg1">
              <a:alpha val="9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B38C5E9-D77D-83E2-4E6E-7AA2F27CAF0C}"/>
              </a:ext>
            </a:extLst>
          </p:cNvPr>
          <p:cNvSpPr txBox="1">
            <a:spLocks/>
          </p:cNvSpPr>
          <p:nvPr/>
        </p:nvSpPr>
        <p:spPr>
          <a:xfrm>
            <a:off x="523875" y="425950"/>
            <a:ext cx="11210925" cy="7448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Aft>
                <a:spcPts val="600"/>
              </a:spcAft>
            </a:pPr>
            <a:r>
              <a:rPr lang="en-US" sz="3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 Peter: Confidence in a Complex World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A2EAA10-076F-46BD-8F0F-B9A2FB77A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350693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891E407-403B-4764-86C9-33A56D3BCA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1243562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844C112E-4438-7128-A556-1A853EDC3625}"/>
              </a:ext>
            </a:extLst>
          </p:cNvPr>
          <p:cNvSpPr txBox="1"/>
          <p:nvPr/>
        </p:nvSpPr>
        <p:spPr>
          <a:xfrm>
            <a:off x="956930" y="2168877"/>
            <a:ext cx="15629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highlight>
                  <a:srgbClr val="FFFF00"/>
                </a:highlight>
              </a:rPr>
              <a:t>NAME</a:t>
            </a:r>
            <a:endParaRPr lang="en-GB" sz="3200" dirty="0">
              <a:highlight>
                <a:srgbClr val="FFFF00"/>
              </a:highlight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E98B270-631F-4AC9-4B94-C2B693307655}"/>
              </a:ext>
            </a:extLst>
          </p:cNvPr>
          <p:cNvSpPr txBox="1"/>
          <p:nvPr/>
        </p:nvSpPr>
        <p:spPr>
          <a:xfrm>
            <a:off x="0" y="3728608"/>
            <a:ext cx="288757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highlight>
                  <a:srgbClr val="FFFF00"/>
                </a:highlight>
              </a:rPr>
              <a:t>FAMILY BACKGROUND</a:t>
            </a:r>
            <a:endParaRPr lang="en-GB" sz="3200" dirty="0">
              <a:highlight>
                <a:srgbClr val="FFFF00"/>
              </a:highlight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BD5959B-848A-97C8-F1EF-2A0B49E0215B}"/>
              </a:ext>
            </a:extLst>
          </p:cNvPr>
          <p:cNvSpPr txBox="1"/>
          <p:nvPr/>
        </p:nvSpPr>
        <p:spPr>
          <a:xfrm>
            <a:off x="2274621" y="6136760"/>
            <a:ext cx="38213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highlight>
                  <a:srgbClr val="FFFF00"/>
                </a:highlight>
              </a:rPr>
              <a:t>NATIONALITY</a:t>
            </a:r>
            <a:endParaRPr lang="en-GB" sz="3200" dirty="0">
              <a:highlight>
                <a:srgbClr val="FFFF00"/>
              </a:highlight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23923B7-1AE7-FA51-D7C1-805E835E0FA3}"/>
              </a:ext>
            </a:extLst>
          </p:cNvPr>
          <p:cNvSpPr txBox="1"/>
          <p:nvPr/>
        </p:nvSpPr>
        <p:spPr>
          <a:xfrm>
            <a:off x="2887578" y="3680234"/>
            <a:ext cx="24223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highlight>
                  <a:srgbClr val="FFFF00"/>
                </a:highlight>
              </a:rPr>
              <a:t>EDUCATION</a:t>
            </a:r>
            <a:endParaRPr lang="en-GB" sz="3200" dirty="0">
              <a:highlight>
                <a:srgbClr val="FFFF00"/>
              </a:highlight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FC77068-4112-D8E9-9249-932861D335A5}"/>
              </a:ext>
            </a:extLst>
          </p:cNvPr>
          <p:cNvSpPr txBox="1"/>
          <p:nvPr/>
        </p:nvSpPr>
        <p:spPr>
          <a:xfrm>
            <a:off x="9480884" y="2078667"/>
            <a:ext cx="21050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highlight>
                  <a:srgbClr val="FFFF00"/>
                </a:highlight>
              </a:rPr>
              <a:t>HOBBIES</a:t>
            </a:r>
            <a:endParaRPr lang="en-GB" sz="3200" dirty="0">
              <a:highlight>
                <a:srgbClr val="FFFF00"/>
              </a:highlight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816A18A-98E9-0CA3-9912-9F9BBEAB52C9}"/>
              </a:ext>
            </a:extLst>
          </p:cNvPr>
          <p:cNvSpPr txBox="1"/>
          <p:nvPr/>
        </p:nvSpPr>
        <p:spPr>
          <a:xfrm>
            <a:off x="9718158" y="3821971"/>
            <a:ext cx="242235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highlight>
                  <a:srgbClr val="FFFF00"/>
                </a:highlight>
              </a:rPr>
              <a:t>ECONOMIC STATUS</a:t>
            </a:r>
            <a:endParaRPr lang="en-GB" sz="3200" dirty="0">
              <a:highlight>
                <a:srgbClr val="FFFF00"/>
              </a:highlight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CA263B7-2ED8-6616-F7BE-81F60FFD583B}"/>
              </a:ext>
            </a:extLst>
          </p:cNvPr>
          <p:cNvSpPr txBox="1"/>
          <p:nvPr/>
        </p:nvSpPr>
        <p:spPr>
          <a:xfrm>
            <a:off x="10119211" y="6136759"/>
            <a:ext cx="18677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highlight>
                  <a:srgbClr val="FFFF00"/>
                </a:highlight>
              </a:rPr>
              <a:t>POLITICS</a:t>
            </a:r>
            <a:endParaRPr lang="en-GB" sz="3200" dirty="0">
              <a:highlight>
                <a:srgbClr val="FFFF00"/>
              </a:highlight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CCAF150-F661-E8DA-EED0-63085B28FD46}"/>
              </a:ext>
            </a:extLst>
          </p:cNvPr>
          <p:cNvSpPr txBox="1"/>
          <p:nvPr/>
        </p:nvSpPr>
        <p:spPr>
          <a:xfrm>
            <a:off x="6129337" y="3466006"/>
            <a:ext cx="25461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highlight>
                  <a:srgbClr val="FFFF00"/>
                </a:highlight>
              </a:rPr>
              <a:t>LANGUAGE</a:t>
            </a:r>
            <a:endParaRPr lang="en-GB" sz="3200" dirty="0">
              <a:highlight>
                <a:srgbClr val="FFFF00"/>
              </a:highlight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8755220-FFD3-922E-4B14-227E4D304301}"/>
              </a:ext>
            </a:extLst>
          </p:cNvPr>
          <p:cNvSpPr txBox="1"/>
          <p:nvPr/>
        </p:nvSpPr>
        <p:spPr>
          <a:xfrm>
            <a:off x="6203759" y="6084446"/>
            <a:ext cx="25461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highlight>
                  <a:srgbClr val="FFFF00"/>
                </a:highlight>
              </a:rPr>
              <a:t>GENDER</a:t>
            </a:r>
            <a:endParaRPr lang="en-GB" sz="3200" dirty="0">
              <a:highlight>
                <a:srgbClr val="FFFF00"/>
              </a:highlight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107D6FC-9805-F6E4-58B2-5F40A4CD335F}"/>
              </a:ext>
            </a:extLst>
          </p:cNvPr>
          <p:cNvSpPr txBox="1"/>
          <p:nvPr/>
        </p:nvSpPr>
        <p:spPr>
          <a:xfrm>
            <a:off x="6689557" y="4606802"/>
            <a:ext cx="25461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highlight>
                  <a:srgbClr val="FFFF00"/>
                </a:highlight>
              </a:rPr>
              <a:t>SEXUALITY</a:t>
            </a:r>
            <a:endParaRPr lang="en-GB" sz="3200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8150450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4C445F-601D-CED3-E628-922E4BEEE2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person standing on a dock with arms outstretched&#10;&#10;Description automatically generated">
            <a:extLst>
              <a:ext uri="{FF2B5EF4-FFF2-40B4-BE49-F238E27FC236}">
                <a16:creationId xmlns:a16="http://schemas.microsoft.com/office/drawing/2014/main" id="{14113960-9423-7AEB-42A3-FCFC4A2B1E3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75" b="2281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D21CC182-2049-8F11-A8CB-C857BCAE403C}"/>
              </a:ext>
            </a:extLst>
          </p:cNvPr>
          <p:cNvSpPr txBox="1">
            <a:spLocks/>
          </p:cNvSpPr>
          <p:nvPr/>
        </p:nvSpPr>
        <p:spPr>
          <a:xfrm>
            <a:off x="523875" y="425950"/>
            <a:ext cx="11210925" cy="7448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Aft>
                <a:spcPts val="600"/>
              </a:spcAft>
            </a:pPr>
            <a:r>
              <a:rPr lang="en-US" sz="3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 Peter 2: 4-10, Confidence in Identity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3E4BB59-473D-072A-9E35-2F7A528D0235}"/>
              </a:ext>
            </a:extLst>
          </p:cNvPr>
          <p:cNvSpPr txBox="1"/>
          <p:nvPr/>
        </p:nvSpPr>
        <p:spPr>
          <a:xfrm>
            <a:off x="393071" y="1694527"/>
            <a:ext cx="11472531" cy="4167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3600" dirty="0">
                <a:effectLst/>
                <a:latin typeface="Aptos" panose="020B0004020202020204" pitchFamily="34" charset="0"/>
                <a:ea typeface="Aptos" panose="020B0004020202020204" pitchFamily="34" charset="0"/>
              </a:rPr>
              <a:t>As you come to him, the living Stone—rejected by humans but chosen by God and precious to him — you also, like living stones, are being built into a spiritual house</a:t>
            </a:r>
            <a:r>
              <a:rPr lang="en-GB" sz="3600" baseline="30000" dirty="0">
                <a:effectLst/>
                <a:latin typeface="Aptos" panose="020B0004020202020204" pitchFamily="34" charset="0"/>
                <a:ea typeface="Aptos" panose="020B0004020202020204" pitchFamily="34" charset="0"/>
              </a:rPr>
              <a:t> </a:t>
            </a:r>
            <a:r>
              <a:rPr lang="en-GB" sz="3600" dirty="0">
                <a:effectLst/>
                <a:latin typeface="Aptos" panose="020B0004020202020204" pitchFamily="34" charset="0"/>
                <a:ea typeface="Aptos" panose="020B0004020202020204" pitchFamily="34" charset="0"/>
              </a:rPr>
              <a:t> to be a holy priesthood, offering spiritual sacrifices acceptable to God through Jesus Christ.</a:t>
            </a:r>
            <a:endParaRPr lang="en-GB" sz="6600" dirty="0"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28283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C9E3E7-1825-0EC2-4B2B-7642406192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person standing on a dock with arms outstretched&#10;&#10;Description automatically generated">
            <a:extLst>
              <a:ext uri="{FF2B5EF4-FFF2-40B4-BE49-F238E27FC236}">
                <a16:creationId xmlns:a16="http://schemas.microsoft.com/office/drawing/2014/main" id="{79B4A691-F8F8-5E9D-937B-8F5557563A4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75" b="2281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B59BC815-0F80-0EC4-6D34-5FD32625E386}"/>
              </a:ext>
            </a:extLst>
          </p:cNvPr>
          <p:cNvSpPr txBox="1">
            <a:spLocks/>
          </p:cNvSpPr>
          <p:nvPr/>
        </p:nvSpPr>
        <p:spPr>
          <a:xfrm>
            <a:off x="523875" y="425950"/>
            <a:ext cx="11210925" cy="7448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Aft>
                <a:spcPts val="600"/>
              </a:spcAft>
            </a:pPr>
            <a:r>
              <a:rPr lang="en-US" sz="3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 Peter 2: 4-10, Confidence in Identity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530D04E-D177-ABBD-F67D-6CEA9AF48448}"/>
              </a:ext>
            </a:extLst>
          </p:cNvPr>
          <p:cNvSpPr txBox="1"/>
          <p:nvPr/>
        </p:nvSpPr>
        <p:spPr>
          <a:xfrm>
            <a:off x="393071" y="1694527"/>
            <a:ext cx="11472531" cy="4167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36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For in Scripture it says:</a:t>
            </a:r>
          </a:p>
          <a:p>
            <a:pPr algn="ctr">
              <a:lnSpc>
                <a:spcPct val="150000"/>
              </a:lnSpc>
            </a:pPr>
            <a:r>
              <a:rPr lang="en-GB" sz="3600" dirty="0">
                <a:effectLst/>
                <a:ea typeface="Aptos" panose="020B0004020202020204" pitchFamily="34" charset="0"/>
              </a:rPr>
              <a:t>“See, I lay a stone in Zion,</a:t>
            </a:r>
            <a:br>
              <a:rPr lang="en-GB" sz="3600" dirty="0">
                <a:effectLst/>
                <a:ea typeface="Aptos" panose="020B0004020202020204" pitchFamily="34" charset="0"/>
              </a:rPr>
            </a:br>
            <a:r>
              <a:rPr lang="en-GB" sz="3600" dirty="0">
                <a:effectLst/>
                <a:ea typeface="Aptos" panose="020B0004020202020204" pitchFamily="34" charset="0"/>
              </a:rPr>
              <a:t>    a chosen and precious cornerstone,</a:t>
            </a:r>
            <a:br>
              <a:rPr lang="en-GB" sz="3600" dirty="0">
                <a:effectLst/>
                <a:ea typeface="Aptos" panose="020B0004020202020204" pitchFamily="34" charset="0"/>
              </a:rPr>
            </a:br>
            <a:r>
              <a:rPr lang="en-GB" sz="3600" dirty="0">
                <a:effectLst/>
                <a:ea typeface="Aptos" panose="020B0004020202020204" pitchFamily="34" charset="0"/>
              </a:rPr>
              <a:t>and the one who trusts in him</a:t>
            </a:r>
            <a:br>
              <a:rPr lang="en-GB" sz="3600" dirty="0">
                <a:effectLst/>
                <a:ea typeface="Aptos" panose="020B0004020202020204" pitchFamily="34" charset="0"/>
              </a:rPr>
            </a:br>
            <a:r>
              <a:rPr lang="en-GB" sz="3600" dirty="0">
                <a:effectLst/>
                <a:ea typeface="Aptos" panose="020B0004020202020204" pitchFamily="34" charset="0"/>
              </a:rPr>
              <a:t>    will never be put to shame.” </a:t>
            </a:r>
            <a:endParaRPr lang="en-GB" sz="11500" dirty="0"/>
          </a:p>
        </p:txBody>
      </p:sp>
    </p:spTree>
    <p:extLst>
      <p:ext uri="{BB962C8B-B14F-4D97-AF65-F5344CB8AC3E}">
        <p14:creationId xmlns:p14="http://schemas.microsoft.com/office/powerpoint/2010/main" val="35230214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555CA5-15F7-33DC-CC54-C1DD76AEBA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person standing on a dock with arms outstretched&#10;&#10;Description automatically generated">
            <a:extLst>
              <a:ext uri="{FF2B5EF4-FFF2-40B4-BE49-F238E27FC236}">
                <a16:creationId xmlns:a16="http://schemas.microsoft.com/office/drawing/2014/main" id="{609B99F5-44B0-376B-AA89-F86162D711A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75" b="2281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FE02C195-354B-8254-7965-E39F24775EB5}"/>
              </a:ext>
            </a:extLst>
          </p:cNvPr>
          <p:cNvSpPr txBox="1">
            <a:spLocks/>
          </p:cNvSpPr>
          <p:nvPr/>
        </p:nvSpPr>
        <p:spPr>
          <a:xfrm>
            <a:off x="523875" y="425950"/>
            <a:ext cx="11210925" cy="7448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Aft>
                <a:spcPts val="600"/>
              </a:spcAft>
            </a:pPr>
            <a:r>
              <a:rPr lang="en-US" sz="3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 Peter 2: 4-10, Confidence in Identity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A80AE42-ECF7-42FC-C432-0B8B5967C293}"/>
              </a:ext>
            </a:extLst>
          </p:cNvPr>
          <p:cNvSpPr txBox="1"/>
          <p:nvPr/>
        </p:nvSpPr>
        <p:spPr>
          <a:xfrm>
            <a:off x="0" y="1694527"/>
            <a:ext cx="12191979" cy="4998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36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Now to you who believe, this stone is precious. But to those who do not believe,</a:t>
            </a:r>
          </a:p>
          <a:p>
            <a:pPr algn="ctr">
              <a:lnSpc>
                <a:spcPct val="150000"/>
              </a:lnSpc>
            </a:pPr>
            <a:r>
              <a:rPr lang="en-GB" sz="36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“The stone the builders rejected</a:t>
            </a:r>
            <a:br>
              <a:rPr lang="en-GB" sz="36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GB" sz="36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    has become the cornerstone,”  and,</a:t>
            </a:r>
          </a:p>
          <a:p>
            <a:pPr algn="ctr">
              <a:lnSpc>
                <a:spcPct val="150000"/>
              </a:lnSpc>
            </a:pPr>
            <a:r>
              <a:rPr lang="en-GB" sz="36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“A stone that causes people to stumble</a:t>
            </a:r>
            <a:br>
              <a:rPr lang="en-GB" sz="36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GB" sz="36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    and a rock that makes them fall.” </a:t>
            </a:r>
          </a:p>
        </p:txBody>
      </p:sp>
    </p:spTree>
    <p:extLst>
      <p:ext uri="{BB962C8B-B14F-4D97-AF65-F5344CB8AC3E}">
        <p14:creationId xmlns:p14="http://schemas.microsoft.com/office/powerpoint/2010/main" val="26135980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3B3D4D-C364-383D-E7CB-0C530258C8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person standing on a dock with arms outstretched&#10;&#10;Description automatically generated">
            <a:extLst>
              <a:ext uri="{FF2B5EF4-FFF2-40B4-BE49-F238E27FC236}">
                <a16:creationId xmlns:a16="http://schemas.microsoft.com/office/drawing/2014/main" id="{EF0EC949-3026-FD9D-9C1D-A96C0ED05E4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75" b="2281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89701DDD-4C82-58CA-3A3F-99669C76D441}"/>
              </a:ext>
            </a:extLst>
          </p:cNvPr>
          <p:cNvSpPr txBox="1">
            <a:spLocks/>
          </p:cNvSpPr>
          <p:nvPr/>
        </p:nvSpPr>
        <p:spPr>
          <a:xfrm>
            <a:off x="523875" y="425950"/>
            <a:ext cx="11210925" cy="7448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Aft>
                <a:spcPts val="600"/>
              </a:spcAft>
            </a:pPr>
            <a:r>
              <a:rPr lang="en-US" sz="3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 Peter 2: 4-10, Confidence in Identity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D48D7E0-1625-4742-292B-B0081183851B}"/>
              </a:ext>
            </a:extLst>
          </p:cNvPr>
          <p:cNvSpPr txBox="1"/>
          <p:nvPr/>
        </p:nvSpPr>
        <p:spPr>
          <a:xfrm>
            <a:off x="0" y="1694527"/>
            <a:ext cx="12191979" cy="4998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36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They stumble because they disobey the message—which is also what they were destined for.</a:t>
            </a:r>
          </a:p>
          <a:p>
            <a:pPr algn="ctr">
              <a:lnSpc>
                <a:spcPct val="150000"/>
              </a:lnSpc>
            </a:pPr>
            <a:r>
              <a:rPr lang="en-GB" sz="3600" dirty="0">
                <a:effectLst/>
                <a:ea typeface="Aptos" panose="020B0004020202020204" pitchFamily="34" charset="0"/>
              </a:rPr>
              <a:t>But you are a chosen people, a royal priesthood, a holy nation, God’s special possession, that you may declare the praises of him who called you out of darkness into his wonderful light. </a:t>
            </a:r>
            <a:endParaRPr lang="en-GB" sz="60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39811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92B356-6344-2D87-590A-95E16D95AF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person standing on a dock with arms outstretched&#10;&#10;Description automatically generated">
            <a:extLst>
              <a:ext uri="{FF2B5EF4-FFF2-40B4-BE49-F238E27FC236}">
                <a16:creationId xmlns:a16="http://schemas.microsoft.com/office/drawing/2014/main" id="{9E6F5FBF-71DC-E71E-79C8-DDFDBA78EC1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75" b="2281"/>
          <a:stretch/>
        </p:blipFill>
        <p:spPr>
          <a:xfrm>
            <a:off x="-1" y="10"/>
            <a:ext cx="12191980" cy="6857990"/>
          </a:xfrm>
          <a:prstGeom prst="rect">
            <a:avLst/>
          </a:prstGeo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A1F5ECE5-7B23-D7B1-71C5-3517C6794FBC}"/>
              </a:ext>
            </a:extLst>
          </p:cNvPr>
          <p:cNvSpPr txBox="1">
            <a:spLocks/>
          </p:cNvSpPr>
          <p:nvPr/>
        </p:nvSpPr>
        <p:spPr>
          <a:xfrm>
            <a:off x="523875" y="425950"/>
            <a:ext cx="11210925" cy="7448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Aft>
                <a:spcPts val="600"/>
              </a:spcAft>
            </a:pPr>
            <a:r>
              <a:rPr lang="en-US" sz="3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 Peter 2: 4-10, Confidence in Identity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453A9F6-43C6-5E6B-AB94-2F7959DB97B1}"/>
              </a:ext>
            </a:extLst>
          </p:cNvPr>
          <p:cNvSpPr txBox="1"/>
          <p:nvPr/>
        </p:nvSpPr>
        <p:spPr>
          <a:xfrm>
            <a:off x="0" y="1694527"/>
            <a:ext cx="12191979" cy="2505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36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Once you were not a people, but now you are the people of God; once you had not received mercy, but now you have received mercy.</a:t>
            </a:r>
          </a:p>
        </p:txBody>
      </p:sp>
    </p:spTree>
    <p:extLst>
      <p:ext uri="{BB962C8B-B14F-4D97-AF65-F5344CB8AC3E}">
        <p14:creationId xmlns:p14="http://schemas.microsoft.com/office/powerpoint/2010/main" val="25276280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930A82-7848-8AC8-EE5F-F58486D6C3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person standing on a dock with arms outstretched&#10;&#10;Description automatically generated">
            <a:extLst>
              <a:ext uri="{FF2B5EF4-FFF2-40B4-BE49-F238E27FC236}">
                <a16:creationId xmlns:a16="http://schemas.microsoft.com/office/drawing/2014/main" id="{C8713CD9-001F-0C38-ACDE-15E0CA4EF9A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75" b="2281"/>
          <a:stretch/>
        </p:blipFill>
        <p:spPr>
          <a:xfrm>
            <a:off x="0" y="0"/>
            <a:ext cx="12191980" cy="6857990"/>
          </a:xfrm>
          <a:prstGeom prst="rect">
            <a:avLst/>
          </a:prstGeo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3B064D01-5F66-CF61-0A3E-3FAC9FD3EC84}"/>
              </a:ext>
            </a:extLst>
          </p:cNvPr>
          <p:cNvSpPr txBox="1">
            <a:spLocks/>
          </p:cNvSpPr>
          <p:nvPr/>
        </p:nvSpPr>
        <p:spPr>
          <a:xfrm>
            <a:off x="523875" y="425950"/>
            <a:ext cx="11210925" cy="7448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Aft>
                <a:spcPts val="600"/>
              </a:spcAft>
            </a:pPr>
            <a:r>
              <a:rPr lang="en-US" sz="3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 Peter 2: 4-10, Confidence in Identity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30410B5-88F3-0751-945E-375281DDCEC5}"/>
              </a:ext>
            </a:extLst>
          </p:cNvPr>
          <p:cNvSpPr txBox="1"/>
          <p:nvPr/>
        </p:nvSpPr>
        <p:spPr>
          <a:xfrm>
            <a:off x="393071" y="2151727"/>
            <a:ext cx="1147253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How would you summarize the central message of this passage in just one sentence?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10628881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1084</Words>
  <Application>Microsoft Office PowerPoint</Application>
  <PresentationFormat>Widescreen</PresentationFormat>
  <Paragraphs>93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2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Simon Bramwell</dc:creator>
  <cp:lastModifiedBy>Simon Bramwell</cp:lastModifiedBy>
  <cp:revision>30</cp:revision>
  <dcterms:created xsi:type="dcterms:W3CDTF">2024-09-07T05:53:30Z</dcterms:created>
  <dcterms:modified xsi:type="dcterms:W3CDTF">2024-11-10T01:37:04Z</dcterms:modified>
</cp:coreProperties>
</file>