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8" r:id="rId3"/>
    <p:sldId id="270" r:id="rId4"/>
    <p:sldId id="279" r:id="rId5"/>
    <p:sldId id="280" r:id="rId6"/>
    <p:sldId id="281" r:id="rId7"/>
    <p:sldId id="282" r:id="rId8"/>
    <p:sldId id="283" r:id="rId9"/>
    <p:sldId id="284" r:id="rId10"/>
    <p:sldId id="285" r:id="rId11"/>
    <p:sldId id="286" r:id="rId12"/>
    <p:sldId id="287" r:id="rId13"/>
    <p:sldId id="288" r:id="rId14"/>
    <p:sldId id="289" r:id="rId15"/>
    <p:sldId id="290" r:id="rId16"/>
    <p:sldId id="292" r:id="rId17"/>
    <p:sldId id="291" r:id="rId18"/>
    <p:sldId id="293" r:id="rId19"/>
    <p:sldId id="294" r:id="rId20"/>
    <p:sldId id="295" r:id="rId21"/>
    <p:sldId id="296" r:id="rId22"/>
    <p:sldId id="297" r:id="rId23"/>
    <p:sldId id="298" r:id="rId24"/>
    <p:sldId id="299" r:id="rId25"/>
    <p:sldId id="301" r:id="rId26"/>
    <p:sldId id="300" r:id="rId27"/>
    <p:sldId id="302" r:id="rId28"/>
    <p:sldId id="303" r:id="rId29"/>
    <p:sldId id="304" r:id="rId30"/>
    <p:sldId id="305" r:id="rId31"/>
    <p:sldId id="306" r:id="rId32"/>
    <p:sldId id="307" r:id="rId33"/>
    <p:sldId id="308" r:id="rId34"/>
    <p:sldId id="309" r:id="rId35"/>
    <p:sldId id="310" r:id="rId36"/>
    <p:sldId id="311" r:id="rId37"/>
    <p:sldId id="3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B33D-7EA5-3CED-1839-8E75BDDE16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F99A44-D9EC-DE8D-AA95-98920B166F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0EAFDB-F851-8A4D-4E5B-7311EEF1C4DA}"/>
              </a:ext>
            </a:extLst>
          </p:cNvPr>
          <p:cNvSpPr>
            <a:spLocks noGrp="1"/>
          </p:cNvSpPr>
          <p:nvPr>
            <p:ph type="dt" sz="half" idx="10"/>
          </p:nvPr>
        </p:nvSpPr>
        <p:spPr/>
        <p:txBody>
          <a:bodyPr/>
          <a:lstStyle/>
          <a:p>
            <a:fld id="{E5132677-830D-41FE-96F4-43CBA752C87B}" type="datetimeFigureOut">
              <a:rPr lang="en-GB" smtClean="0"/>
              <a:t>22/02/2025</a:t>
            </a:fld>
            <a:endParaRPr lang="en-GB" dirty="0"/>
          </a:p>
        </p:txBody>
      </p:sp>
      <p:sp>
        <p:nvSpPr>
          <p:cNvPr id="5" name="Footer Placeholder 4">
            <a:extLst>
              <a:ext uri="{FF2B5EF4-FFF2-40B4-BE49-F238E27FC236}">
                <a16:creationId xmlns:a16="http://schemas.microsoft.com/office/drawing/2014/main" id="{5597598F-0639-4672-4EFA-B7CB83E1A89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452D23-8518-DD3A-56DA-23AEE86E4C99}"/>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358496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60D3-D634-2BF4-A4E7-F18892A9E2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8BBF0E-715F-469E-35B9-172608F692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5E1139-7997-5ABA-1DCD-497A924AB317}"/>
              </a:ext>
            </a:extLst>
          </p:cNvPr>
          <p:cNvSpPr>
            <a:spLocks noGrp="1"/>
          </p:cNvSpPr>
          <p:nvPr>
            <p:ph type="dt" sz="half" idx="10"/>
          </p:nvPr>
        </p:nvSpPr>
        <p:spPr/>
        <p:txBody>
          <a:bodyPr/>
          <a:lstStyle/>
          <a:p>
            <a:fld id="{E5132677-830D-41FE-96F4-43CBA752C87B}" type="datetimeFigureOut">
              <a:rPr lang="en-GB" smtClean="0"/>
              <a:t>22/02/2025</a:t>
            </a:fld>
            <a:endParaRPr lang="en-GB" dirty="0"/>
          </a:p>
        </p:txBody>
      </p:sp>
      <p:sp>
        <p:nvSpPr>
          <p:cNvPr id="5" name="Footer Placeholder 4">
            <a:extLst>
              <a:ext uri="{FF2B5EF4-FFF2-40B4-BE49-F238E27FC236}">
                <a16:creationId xmlns:a16="http://schemas.microsoft.com/office/drawing/2014/main" id="{1ABF8A9C-3B8B-CB74-B988-1D94C433C9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7FDD0EB-3188-B893-0873-0239E61B2E92}"/>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245191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6E6A3F-6AA7-C36E-963E-467A39B51F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1A6BB8-8512-68DF-57F7-F7363F151B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A8327C-3CA2-EB38-0004-161ACA369268}"/>
              </a:ext>
            </a:extLst>
          </p:cNvPr>
          <p:cNvSpPr>
            <a:spLocks noGrp="1"/>
          </p:cNvSpPr>
          <p:nvPr>
            <p:ph type="dt" sz="half" idx="10"/>
          </p:nvPr>
        </p:nvSpPr>
        <p:spPr/>
        <p:txBody>
          <a:bodyPr/>
          <a:lstStyle/>
          <a:p>
            <a:fld id="{E5132677-830D-41FE-96F4-43CBA752C87B}" type="datetimeFigureOut">
              <a:rPr lang="en-GB" smtClean="0"/>
              <a:t>22/02/2025</a:t>
            </a:fld>
            <a:endParaRPr lang="en-GB" dirty="0"/>
          </a:p>
        </p:txBody>
      </p:sp>
      <p:sp>
        <p:nvSpPr>
          <p:cNvPr id="5" name="Footer Placeholder 4">
            <a:extLst>
              <a:ext uri="{FF2B5EF4-FFF2-40B4-BE49-F238E27FC236}">
                <a16:creationId xmlns:a16="http://schemas.microsoft.com/office/drawing/2014/main" id="{73D1E60A-2575-DC38-0F5A-CEDDE0BA32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7FEABF-BD8E-A63B-3FD1-1DF6F7AEA691}"/>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356125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4D74-D40C-E515-4602-5D3E6CC6A2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1378EC-EABC-127D-8F6C-A21F7EB39E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84476-7935-57AC-FBAE-FAFDB3F09BE1}"/>
              </a:ext>
            </a:extLst>
          </p:cNvPr>
          <p:cNvSpPr>
            <a:spLocks noGrp="1"/>
          </p:cNvSpPr>
          <p:nvPr>
            <p:ph type="dt" sz="half" idx="10"/>
          </p:nvPr>
        </p:nvSpPr>
        <p:spPr/>
        <p:txBody>
          <a:bodyPr/>
          <a:lstStyle/>
          <a:p>
            <a:fld id="{E5132677-830D-41FE-96F4-43CBA752C87B}" type="datetimeFigureOut">
              <a:rPr lang="en-GB" smtClean="0"/>
              <a:t>22/02/2025</a:t>
            </a:fld>
            <a:endParaRPr lang="en-GB" dirty="0"/>
          </a:p>
        </p:txBody>
      </p:sp>
      <p:sp>
        <p:nvSpPr>
          <p:cNvPr id="5" name="Footer Placeholder 4">
            <a:extLst>
              <a:ext uri="{FF2B5EF4-FFF2-40B4-BE49-F238E27FC236}">
                <a16:creationId xmlns:a16="http://schemas.microsoft.com/office/drawing/2014/main" id="{BA467CD6-35C3-93C2-B388-932BD603C3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3C1DC6-4052-E8EF-79B3-E93296C42014}"/>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207870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43A4-D273-AD3F-596C-0A64A950F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86D039-C96E-11A2-9276-5E3DDBE35A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358787-85CF-2E09-96A6-E258E2D3BBD1}"/>
              </a:ext>
            </a:extLst>
          </p:cNvPr>
          <p:cNvSpPr>
            <a:spLocks noGrp="1"/>
          </p:cNvSpPr>
          <p:nvPr>
            <p:ph type="dt" sz="half" idx="10"/>
          </p:nvPr>
        </p:nvSpPr>
        <p:spPr/>
        <p:txBody>
          <a:bodyPr/>
          <a:lstStyle/>
          <a:p>
            <a:fld id="{E5132677-830D-41FE-96F4-43CBA752C87B}" type="datetimeFigureOut">
              <a:rPr lang="en-GB" smtClean="0"/>
              <a:t>22/02/2025</a:t>
            </a:fld>
            <a:endParaRPr lang="en-GB" dirty="0"/>
          </a:p>
        </p:txBody>
      </p:sp>
      <p:sp>
        <p:nvSpPr>
          <p:cNvPr id="5" name="Footer Placeholder 4">
            <a:extLst>
              <a:ext uri="{FF2B5EF4-FFF2-40B4-BE49-F238E27FC236}">
                <a16:creationId xmlns:a16="http://schemas.microsoft.com/office/drawing/2014/main" id="{5B42CEBB-AC03-5360-B265-303D2D196B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F8F25A7-D6EA-CEDB-D732-7B7CABB20277}"/>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25770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98EE-87CA-9833-4EF7-27C53AAC49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E3B103-F543-3881-4446-837193C121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D6E95B-FAA1-0565-288B-BEED12011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7BB807-E78B-94F8-EEEE-11261F531B6B}"/>
              </a:ext>
            </a:extLst>
          </p:cNvPr>
          <p:cNvSpPr>
            <a:spLocks noGrp="1"/>
          </p:cNvSpPr>
          <p:nvPr>
            <p:ph type="dt" sz="half" idx="10"/>
          </p:nvPr>
        </p:nvSpPr>
        <p:spPr/>
        <p:txBody>
          <a:bodyPr/>
          <a:lstStyle/>
          <a:p>
            <a:fld id="{E5132677-830D-41FE-96F4-43CBA752C87B}" type="datetimeFigureOut">
              <a:rPr lang="en-GB" smtClean="0"/>
              <a:t>22/02/2025</a:t>
            </a:fld>
            <a:endParaRPr lang="en-GB" dirty="0"/>
          </a:p>
        </p:txBody>
      </p:sp>
      <p:sp>
        <p:nvSpPr>
          <p:cNvPr id="6" name="Footer Placeholder 5">
            <a:extLst>
              <a:ext uri="{FF2B5EF4-FFF2-40B4-BE49-F238E27FC236}">
                <a16:creationId xmlns:a16="http://schemas.microsoft.com/office/drawing/2014/main" id="{0CD05BD6-C313-497B-3DFC-9EF5A8650C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4F27D12-178F-F538-E576-3EC3372BAE2B}"/>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218798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736A-7BD4-5B5E-E1E7-6223B4EC00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C969F6-B76D-5773-642F-80CE42D19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A72644-2D57-F600-99E6-C4CC53C1C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CECFF0-0669-F268-16AE-FD3602863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43C73E-035F-C015-CDBF-38A54FB94D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F50A73-09AF-F77C-47F5-17133A626F17}"/>
              </a:ext>
            </a:extLst>
          </p:cNvPr>
          <p:cNvSpPr>
            <a:spLocks noGrp="1"/>
          </p:cNvSpPr>
          <p:nvPr>
            <p:ph type="dt" sz="half" idx="10"/>
          </p:nvPr>
        </p:nvSpPr>
        <p:spPr/>
        <p:txBody>
          <a:bodyPr/>
          <a:lstStyle/>
          <a:p>
            <a:fld id="{E5132677-830D-41FE-96F4-43CBA752C87B}" type="datetimeFigureOut">
              <a:rPr lang="en-GB" smtClean="0"/>
              <a:t>22/02/2025</a:t>
            </a:fld>
            <a:endParaRPr lang="en-GB" dirty="0"/>
          </a:p>
        </p:txBody>
      </p:sp>
      <p:sp>
        <p:nvSpPr>
          <p:cNvPr id="8" name="Footer Placeholder 7">
            <a:extLst>
              <a:ext uri="{FF2B5EF4-FFF2-40B4-BE49-F238E27FC236}">
                <a16:creationId xmlns:a16="http://schemas.microsoft.com/office/drawing/2014/main" id="{719E1A90-D9FF-4CEC-3D52-7E43CE4AA92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318E263-B281-92C1-A2C1-87146D413B5A}"/>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57316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EE96-F9B5-583D-6DE9-D464E47AA0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7D0A56-074B-F20E-CAA9-A793195F0DB6}"/>
              </a:ext>
            </a:extLst>
          </p:cNvPr>
          <p:cNvSpPr>
            <a:spLocks noGrp="1"/>
          </p:cNvSpPr>
          <p:nvPr>
            <p:ph type="dt" sz="half" idx="10"/>
          </p:nvPr>
        </p:nvSpPr>
        <p:spPr/>
        <p:txBody>
          <a:bodyPr/>
          <a:lstStyle/>
          <a:p>
            <a:fld id="{E5132677-830D-41FE-96F4-43CBA752C87B}" type="datetimeFigureOut">
              <a:rPr lang="en-GB" smtClean="0"/>
              <a:t>22/02/2025</a:t>
            </a:fld>
            <a:endParaRPr lang="en-GB" dirty="0"/>
          </a:p>
        </p:txBody>
      </p:sp>
      <p:sp>
        <p:nvSpPr>
          <p:cNvPr id="4" name="Footer Placeholder 3">
            <a:extLst>
              <a:ext uri="{FF2B5EF4-FFF2-40B4-BE49-F238E27FC236}">
                <a16:creationId xmlns:a16="http://schemas.microsoft.com/office/drawing/2014/main" id="{8344916F-249B-EC89-3F46-FEBA96FF051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E8CDBDA-E11B-617F-5092-BCACE376D53D}"/>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229596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B07621-BB65-700A-DA93-BB392AB1218B}"/>
              </a:ext>
            </a:extLst>
          </p:cNvPr>
          <p:cNvSpPr>
            <a:spLocks noGrp="1"/>
          </p:cNvSpPr>
          <p:nvPr>
            <p:ph type="dt" sz="half" idx="10"/>
          </p:nvPr>
        </p:nvSpPr>
        <p:spPr/>
        <p:txBody>
          <a:bodyPr/>
          <a:lstStyle/>
          <a:p>
            <a:fld id="{E5132677-830D-41FE-96F4-43CBA752C87B}" type="datetimeFigureOut">
              <a:rPr lang="en-GB" smtClean="0"/>
              <a:t>22/02/2025</a:t>
            </a:fld>
            <a:endParaRPr lang="en-GB" dirty="0"/>
          </a:p>
        </p:txBody>
      </p:sp>
      <p:sp>
        <p:nvSpPr>
          <p:cNvPr id="3" name="Footer Placeholder 2">
            <a:extLst>
              <a:ext uri="{FF2B5EF4-FFF2-40B4-BE49-F238E27FC236}">
                <a16:creationId xmlns:a16="http://schemas.microsoft.com/office/drawing/2014/main" id="{D6D19933-B514-A9B9-DA32-B69CCB5A20E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D41FF4E-86CB-AA0A-309C-A412F390FA8B}"/>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133155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52DE-2115-1721-CF6B-9E23B9F9C2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A4F4D7-F4EB-DE5B-CF43-FF14FA6C9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938BFD-77AE-3465-003F-766F93A4E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9C9F62-FD5B-68B3-0B24-3D11B8B30DF3}"/>
              </a:ext>
            </a:extLst>
          </p:cNvPr>
          <p:cNvSpPr>
            <a:spLocks noGrp="1"/>
          </p:cNvSpPr>
          <p:nvPr>
            <p:ph type="dt" sz="half" idx="10"/>
          </p:nvPr>
        </p:nvSpPr>
        <p:spPr/>
        <p:txBody>
          <a:bodyPr/>
          <a:lstStyle/>
          <a:p>
            <a:fld id="{E5132677-830D-41FE-96F4-43CBA752C87B}" type="datetimeFigureOut">
              <a:rPr lang="en-GB" smtClean="0"/>
              <a:t>22/02/2025</a:t>
            </a:fld>
            <a:endParaRPr lang="en-GB" dirty="0"/>
          </a:p>
        </p:txBody>
      </p:sp>
      <p:sp>
        <p:nvSpPr>
          <p:cNvPr id="6" name="Footer Placeholder 5">
            <a:extLst>
              <a:ext uri="{FF2B5EF4-FFF2-40B4-BE49-F238E27FC236}">
                <a16:creationId xmlns:a16="http://schemas.microsoft.com/office/drawing/2014/main" id="{AA9BCFE7-C6BC-5452-3F6D-6CAC43BBC5D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73435BB-B9BB-413A-744E-07007A66EF31}"/>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334984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CD22-CC67-F1B7-AB18-FE24B6B9AA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4DC18B-C0C1-3BC3-D447-79F614BB3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4A7135F-CC7C-5085-1AFF-277A6198C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D9E5EF-7265-49F2-8109-20755DEC0F05}"/>
              </a:ext>
            </a:extLst>
          </p:cNvPr>
          <p:cNvSpPr>
            <a:spLocks noGrp="1"/>
          </p:cNvSpPr>
          <p:nvPr>
            <p:ph type="dt" sz="half" idx="10"/>
          </p:nvPr>
        </p:nvSpPr>
        <p:spPr/>
        <p:txBody>
          <a:bodyPr/>
          <a:lstStyle/>
          <a:p>
            <a:fld id="{E5132677-830D-41FE-96F4-43CBA752C87B}" type="datetimeFigureOut">
              <a:rPr lang="en-GB" smtClean="0"/>
              <a:t>22/02/2025</a:t>
            </a:fld>
            <a:endParaRPr lang="en-GB" dirty="0"/>
          </a:p>
        </p:txBody>
      </p:sp>
      <p:sp>
        <p:nvSpPr>
          <p:cNvPr id="6" name="Footer Placeholder 5">
            <a:extLst>
              <a:ext uri="{FF2B5EF4-FFF2-40B4-BE49-F238E27FC236}">
                <a16:creationId xmlns:a16="http://schemas.microsoft.com/office/drawing/2014/main" id="{E2106897-6014-8A16-6B72-A205E54783C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4B9DBE7-C017-17AE-9B7A-924F17CFE34F}"/>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416215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E1E89-1FA7-E51B-616A-70563827D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9C9BB-7698-120C-8EE0-85C8AC13B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43888E-78F2-D8E0-E461-4EE804A99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132677-830D-41FE-96F4-43CBA752C87B}" type="datetimeFigureOut">
              <a:rPr lang="en-GB" smtClean="0"/>
              <a:t>22/02/2025</a:t>
            </a:fld>
            <a:endParaRPr lang="en-GB" dirty="0"/>
          </a:p>
        </p:txBody>
      </p:sp>
      <p:sp>
        <p:nvSpPr>
          <p:cNvPr id="5" name="Footer Placeholder 4">
            <a:extLst>
              <a:ext uri="{FF2B5EF4-FFF2-40B4-BE49-F238E27FC236}">
                <a16:creationId xmlns:a16="http://schemas.microsoft.com/office/drawing/2014/main" id="{AF92E12F-702A-DC5F-4A35-5CE85930C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20014947-AD03-6BDF-ADD4-74A6C04775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6698D0-AC00-483F-8D0C-9F62E215BC9C}" type="slidenum">
              <a:rPr lang="en-GB" smtClean="0"/>
              <a:t>‹#›</a:t>
            </a:fld>
            <a:endParaRPr lang="en-GB" dirty="0"/>
          </a:p>
        </p:txBody>
      </p:sp>
    </p:spTree>
    <p:extLst>
      <p:ext uri="{BB962C8B-B14F-4D97-AF65-F5344CB8AC3E}">
        <p14:creationId xmlns:p14="http://schemas.microsoft.com/office/powerpoint/2010/main" val="113070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7B6EB-CCAA-EE25-9870-0CE4332AE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AC86A-2A8C-7F73-04B5-0AAD0CE27489}"/>
              </a:ext>
            </a:extLst>
          </p:cNvPr>
          <p:cNvSpPr>
            <a:spLocks noGrp="1"/>
          </p:cNvSpPr>
          <p:nvPr>
            <p:ph type="title"/>
          </p:nvPr>
        </p:nvSpPr>
        <p:spPr>
          <a:xfrm>
            <a:off x="1332139" y="2994025"/>
            <a:ext cx="9527722" cy="1325563"/>
          </a:xfrm>
        </p:spPr>
        <p:txBody>
          <a:bodyPr>
            <a:noAutofit/>
          </a:bodyPr>
          <a:lstStyle/>
          <a:p>
            <a:pPr algn="ct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6000" dirty="0"/>
          </a:p>
        </p:txBody>
      </p:sp>
      <p:pic>
        <p:nvPicPr>
          <p:cNvPr id="4" name="Picture 3" descr="A red heart with white background&#10;&#10;AI-generated content may be incorrect.">
            <a:extLst>
              <a:ext uri="{FF2B5EF4-FFF2-40B4-BE49-F238E27FC236}">
                <a16:creationId xmlns:a16="http://schemas.microsoft.com/office/drawing/2014/main" id="{10AF96DF-2519-D1B8-42BF-03BF8D500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298" y="776178"/>
            <a:ext cx="5539562" cy="5316278"/>
          </a:xfrm>
          <a:prstGeom prst="rect">
            <a:avLst/>
          </a:prstGeom>
          <a:ln>
            <a:noFill/>
          </a:ln>
          <a:effectLst>
            <a:softEdge rad="112500"/>
          </a:effectLst>
        </p:spPr>
      </p:pic>
    </p:spTree>
    <p:extLst>
      <p:ext uri="{BB962C8B-B14F-4D97-AF65-F5344CB8AC3E}">
        <p14:creationId xmlns:p14="http://schemas.microsoft.com/office/powerpoint/2010/main" val="121409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9621E-0E6A-CC2C-DC76-9EBF10DAB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A7E67-DAC4-7E6F-77DD-AE3446D19490}"/>
              </a:ext>
            </a:extLst>
          </p:cNvPr>
          <p:cNvSpPr>
            <a:spLocks noGrp="1"/>
          </p:cNvSpPr>
          <p:nvPr>
            <p:ph type="title"/>
          </p:nvPr>
        </p:nvSpPr>
        <p:spPr>
          <a:xfrm>
            <a:off x="838200" y="2103437"/>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 ten-letter word</a:t>
            </a:r>
            <a:endParaRPr lang="en-GB" dirty="0"/>
          </a:p>
        </p:txBody>
      </p:sp>
      <p:pic>
        <p:nvPicPr>
          <p:cNvPr id="4" name="Picture 3" descr="A black symbol with a white background&#10;&#10;AI-generated content may be incorrect.">
            <a:extLst>
              <a:ext uri="{FF2B5EF4-FFF2-40B4-BE49-F238E27FC236}">
                <a16:creationId xmlns:a16="http://schemas.microsoft.com/office/drawing/2014/main" id="{10B8C676-B4B3-4D61-6D3C-6D7E985A9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412" y="1616528"/>
            <a:ext cx="1271588" cy="1973716"/>
          </a:xfrm>
          <a:prstGeom prst="rect">
            <a:avLst/>
          </a:prstGeom>
        </p:spPr>
      </p:pic>
    </p:spTree>
    <p:extLst>
      <p:ext uri="{BB962C8B-B14F-4D97-AF65-F5344CB8AC3E}">
        <p14:creationId xmlns:p14="http://schemas.microsoft.com/office/powerpoint/2010/main" val="209008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929DB-90E3-4C3F-963D-D9237F0C8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16C0D-77A1-D7D3-E3D6-24AF1F787175}"/>
              </a:ext>
            </a:extLst>
          </p:cNvPr>
          <p:cNvSpPr>
            <a:spLocks noGrp="1"/>
          </p:cNvSpPr>
          <p:nvPr>
            <p:ph type="title"/>
          </p:nvPr>
        </p:nvSpPr>
        <p:spPr>
          <a:xfrm>
            <a:off x="838200" y="2103437"/>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latin typeface="Arial" panose="020B0604020202020204" pitchFamily="34" charset="0"/>
                <a:ea typeface="Calibri" panose="020F0502020204030204" pitchFamily="34" charset="0"/>
                <a:cs typeface="Times New Roman" panose="02020603050405020304" pitchFamily="18" charset="0"/>
              </a:rPr>
              <a:t>=</a:t>
            </a:r>
            <a:r>
              <a:rPr lang="en-GB" sz="4400" b="1" dirty="0">
                <a:effectLst/>
                <a:latin typeface="Arial" panose="020B0604020202020204" pitchFamily="34" charset="0"/>
                <a:ea typeface="Calibri" panose="020F0502020204030204" pitchFamily="34" charset="0"/>
                <a:cs typeface="Times New Roman" panose="02020603050405020304" pitchFamily="18" charset="0"/>
              </a:rPr>
              <a:t> two words…</a:t>
            </a:r>
            <a:endParaRPr lang="en-GB" dirty="0"/>
          </a:p>
        </p:txBody>
      </p:sp>
    </p:spTree>
    <p:extLst>
      <p:ext uri="{BB962C8B-B14F-4D97-AF65-F5344CB8AC3E}">
        <p14:creationId xmlns:p14="http://schemas.microsoft.com/office/powerpoint/2010/main" val="103070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D9CCE-5902-8063-C5DF-D7DC5C1BC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CB25F-C739-B7C5-69F0-12764ECD238C}"/>
              </a:ext>
            </a:extLst>
          </p:cNvPr>
          <p:cNvSpPr>
            <a:spLocks noGrp="1"/>
          </p:cNvSpPr>
          <p:nvPr>
            <p:ph type="title"/>
          </p:nvPr>
        </p:nvSpPr>
        <p:spPr>
          <a:xfrm>
            <a:off x="838200" y="2103437"/>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latin typeface="Arial" panose="020B0604020202020204" pitchFamily="34" charset="0"/>
                <a:ea typeface="Calibri" panose="020F0502020204030204" pitchFamily="34" charset="0"/>
                <a:cs typeface="Times New Roman" panose="02020603050405020304" pitchFamily="18" charset="0"/>
              </a:rPr>
              <a:t>=</a:t>
            </a:r>
            <a:r>
              <a:rPr lang="en-GB" sz="4400" b="1" dirty="0">
                <a:effectLst/>
                <a:latin typeface="Arial" panose="020B0604020202020204" pitchFamily="34" charset="0"/>
                <a:ea typeface="Calibri" panose="020F0502020204030204" pitchFamily="34" charset="0"/>
                <a:cs typeface="Times New Roman" panose="02020603050405020304" pitchFamily="18" charset="0"/>
              </a:rPr>
              <a:t> two words…</a:t>
            </a:r>
            <a:endParaRPr lang="en-GB" dirty="0"/>
          </a:p>
        </p:txBody>
      </p:sp>
      <p:sp>
        <p:nvSpPr>
          <p:cNvPr id="3" name="Title 1">
            <a:extLst>
              <a:ext uri="{FF2B5EF4-FFF2-40B4-BE49-F238E27FC236}">
                <a16:creationId xmlns:a16="http://schemas.microsoft.com/office/drawing/2014/main" id="{3759706A-EF2A-C894-FF2E-240F05030132}"/>
              </a:ext>
            </a:extLst>
          </p:cNvPr>
          <p:cNvSpPr txBox="1">
            <a:spLocks/>
          </p:cNvSpPr>
          <p:nvPr/>
        </p:nvSpPr>
        <p:spPr>
          <a:xfrm>
            <a:off x="551121" y="33917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JESUS</a:t>
            </a:r>
            <a:r>
              <a:rPr lang="en-GB" sz="7200" b="1" dirty="0">
                <a:latin typeface="Arial" panose="020B0604020202020204" pitchFamily="34" charset="0"/>
                <a:ea typeface="Calibri" panose="020F0502020204030204" pitchFamily="34" charset="0"/>
                <a:cs typeface="Times New Roman" panose="02020603050405020304" pitchFamily="18" charset="0"/>
              </a:rPr>
              <a:t>     </a:t>
            </a:r>
            <a:r>
              <a:rPr lang="en-GB" sz="7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LOVE</a:t>
            </a:r>
            <a:endParaRPr lang="en-GB" sz="7200" dirty="0">
              <a:solidFill>
                <a:srgbClr val="FF0000"/>
              </a:solidFill>
            </a:endParaRPr>
          </a:p>
        </p:txBody>
      </p:sp>
    </p:spTree>
    <p:extLst>
      <p:ext uri="{BB962C8B-B14F-4D97-AF65-F5344CB8AC3E}">
        <p14:creationId xmlns:p14="http://schemas.microsoft.com/office/powerpoint/2010/main" val="388932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C386E-15CD-7224-BF43-9621EAF72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C9BBC-E1A0-367D-FCB3-072CAFCEFDED}"/>
              </a:ext>
            </a:extLst>
          </p:cNvPr>
          <p:cNvSpPr>
            <a:spLocks noGrp="1"/>
          </p:cNvSpPr>
          <p:nvPr>
            <p:ph type="title"/>
          </p:nvPr>
        </p:nvSpPr>
        <p:spPr>
          <a:xfrm>
            <a:off x="838200" y="2103437"/>
            <a:ext cx="10515600" cy="1325563"/>
          </a:xfrm>
        </p:spPr>
        <p:txBody>
          <a:bodyPr>
            <a:normAutofit/>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Do you know </a:t>
            </a:r>
            <a:r>
              <a:rPr lang="en-GB" sz="4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Jesus</a:t>
            </a:r>
            <a:r>
              <a:rPr lang="en-GB" sz="4400" b="1" dirty="0">
                <a:effectLst/>
                <a:latin typeface="Arial" panose="020B0604020202020204" pitchFamily="34" charset="0"/>
                <a:ea typeface="Calibri" panose="020F0502020204030204" pitchFamily="34" charset="0"/>
                <a:cs typeface="Times New Roman" panose="02020603050405020304" pitchFamily="18" charset="0"/>
              </a:rPr>
              <a:t> loves you?</a:t>
            </a:r>
            <a:endParaRPr lang="en-GB" dirty="0"/>
          </a:p>
        </p:txBody>
      </p:sp>
      <p:pic>
        <p:nvPicPr>
          <p:cNvPr id="5" name="Picture 4">
            <a:extLst>
              <a:ext uri="{FF2B5EF4-FFF2-40B4-BE49-F238E27FC236}">
                <a16:creationId xmlns:a16="http://schemas.microsoft.com/office/drawing/2014/main" id="{1042C127-2CC8-9A6E-90B5-464251E375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31463" y="3449644"/>
            <a:ext cx="3129073" cy="3042154"/>
          </a:xfrm>
          <a:prstGeom prst="rect">
            <a:avLst/>
          </a:prstGeom>
          <a:ln>
            <a:noFill/>
          </a:ln>
          <a:effectLst>
            <a:softEdge rad="112500"/>
          </a:effectLst>
        </p:spPr>
      </p:pic>
    </p:spTree>
    <p:extLst>
      <p:ext uri="{BB962C8B-B14F-4D97-AF65-F5344CB8AC3E}">
        <p14:creationId xmlns:p14="http://schemas.microsoft.com/office/powerpoint/2010/main" val="397384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D4C4E-DE53-CE9D-03F8-15A9387CF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E2DD7-56F5-94FE-F3CD-BB3012CF6C33}"/>
              </a:ext>
            </a:extLst>
          </p:cNvPr>
          <p:cNvSpPr>
            <a:spLocks noGrp="1"/>
          </p:cNvSpPr>
          <p:nvPr>
            <p:ph type="title"/>
          </p:nvPr>
        </p:nvSpPr>
        <p:spPr>
          <a:xfrm>
            <a:off x="838200" y="2103437"/>
            <a:ext cx="10515600" cy="1325563"/>
          </a:xfrm>
        </p:spPr>
        <p:txBody>
          <a:bodyPr>
            <a:normAutofit/>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Do you </a:t>
            </a:r>
            <a:r>
              <a:rPr lang="en-GB" sz="4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love</a:t>
            </a:r>
            <a:r>
              <a:rPr lang="en-GB" sz="4400" b="1" dirty="0">
                <a:effectLst/>
                <a:latin typeface="Arial" panose="020B0604020202020204" pitchFamily="34" charset="0"/>
                <a:ea typeface="Calibri" panose="020F0502020204030204" pitchFamily="34" charset="0"/>
                <a:cs typeface="Times New Roman" panose="02020603050405020304" pitchFamily="18" charset="0"/>
              </a:rPr>
              <a:t> </a:t>
            </a:r>
            <a:r>
              <a:rPr lang="en-GB" sz="4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Jesus</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pic>
        <p:nvPicPr>
          <p:cNvPr id="5" name="Picture 4">
            <a:extLst>
              <a:ext uri="{FF2B5EF4-FFF2-40B4-BE49-F238E27FC236}">
                <a16:creationId xmlns:a16="http://schemas.microsoft.com/office/drawing/2014/main" id="{E97D77F4-C3A0-7A3A-80F2-B183DEED7D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31463" y="3449644"/>
            <a:ext cx="3129073" cy="3042154"/>
          </a:xfrm>
          <a:prstGeom prst="rect">
            <a:avLst/>
          </a:prstGeom>
          <a:ln>
            <a:noFill/>
          </a:ln>
          <a:effectLst>
            <a:softEdge rad="112500"/>
          </a:effectLst>
        </p:spPr>
      </p:pic>
      <p:sp>
        <p:nvSpPr>
          <p:cNvPr id="3" name="Title 1">
            <a:extLst>
              <a:ext uri="{FF2B5EF4-FFF2-40B4-BE49-F238E27FC236}">
                <a16:creationId xmlns:a16="http://schemas.microsoft.com/office/drawing/2014/main" id="{C1408AD8-0395-F543-857B-3E1A1633A4EA}"/>
              </a:ext>
            </a:extLst>
          </p:cNvPr>
          <p:cNvSpPr txBox="1">
            <a:spLocks/>
          </p:cNvSpPr>
          <p:nvPr/>
        </p:nvSpPr>
        <p:spPr>
          <a:xfrm>
            <a:off x="838199" y="1129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latin typeface="Arial" panose="020B0604020202020204" pitchFamily="34" charset="0"/>
                <a:ea typeface="Calibri" panose="020F0502020204030204" pitchFamily="34" charset="0"/>
                <a:cs typeface="Times New Roman" panose="02020603050405020304" pitchFamily="18" charset="0"/>
              </a:rPr>
              <a:t>Do you know </a:t>
            </a:r>
            <a:r>
              <a:rPr lang="en-GB" b="1">
                <a:solidFill>
                  <a:srgbClr val="FF0000"/>
                </a:solidFill>
                <a:latin typeface="Arial" panose="020B0604020202020204" pitchFamily="34" charset="0"/>
                <a:ea typeface="Calibri" panose="020F0502020204030204" pitchFamily="34" charset="0"/>
                <a:cs typeface="Times New Roman" panose="02020603050405020304" pitchFamily="18" charset="0"/>
              </a:rPr>
              <a:t>Jesus</a:t>
            </a:r>
            <a:r>
              <a:rPr lang="en-GB" b="1">
                <a:latin typeface="Arial" panose="020B0604020202020204" pitchFamily="34" charset="0"/>
                <a:ea typeface="Calibri" panose="020F0502020204030204" pitchFamily="34" charset="0"/>
                <a:cs typeface="Times New Roman" panose="02020603050405020304" pitchFamily="18" charset="0"/>
              </a:rPr>
              <a:t> loves you?</a:t>
            </a:r>
            <a:endParaRPr lang="en-GB" dirty="0"/>
          </a:p>
        </p:txBody>
      </p:sp>
    </p:spTree>
    <p:extLst>
      <p:ext uri="{BB962C8B-B14F-4D97-AF65-F5344CB8AC3E}">
        <p14:creationId xmlns:p14="http://schemas.microsoft.com/office/powerpoint/2010/main" val="207727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9AF01-C365-624B-1D40-A5B575AD1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ED518-C800-BE9F-DB7F-31FFCC0499BA}"/>
              </a:ext>
            </a:extLst>
          </p:cNvPr>
          <p:cNvSpPr>
            <a:spLocks noGrp="1"/>
          </p:cNvSpPr>
          <p:nvPr>
            <p:ph type="title"/>
          </p:nvPr>
        </p:nvSpPr>
        <p:spPr>
          <a:xfrm>
            <a:off x="838199" y="2062279"/>
            <a:ext cx="10515600" cy="1325563"/>
          </a:xfrm>
        </p:spPr>
        <p:txBody>
          <a:bodyPr>
            <a:normAutofit/>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Do you want to share </a:t>
            </a:r>
            <a:r>
              <a:rPr lang="en-GB" sz="4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Jesus</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’s </a:t>
            </a:r>
            <a:r>
              <a:rPr lang="en-GB" sz="4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love</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GB" b="1" dirty="0">
                <a:latin typeface="Arial" panose="020B0604020202020204" pitchFamily="34" charset="0"/>
                <a:ea typeface="Calibri" panose="020F0502020204030204" pitchFamily="34" charset="0"/>
                <a:cs typeface="Times New Roman" panose="02020603050405020304" pitchFamily="18" charset="0"/>
              </a:rPr>
              <a:t>w</a:t>
            </a:r>
            <a:r>
              <a:rPr lang="en-GB" sz="4400" b="1" dirty="0">
                <a:effectLst/>
                <a:latin typeface="Arial" panose="020B0604020202020204" pitchFamily="34" charset="0"/>
                <a:ea typeface="Calibri" panose="020F0502020204030204" pitchFamily="34" charset="0"/>
                <a:cs typeface="Times New Roman" panose="02020603050405020304" pitchFamily="18" charset="0"/>
              </a:rPr>
              <a:t>ith others?</a:t>
            </a:r>
            <a:endParaRPr lang="en-GB" dirty="0"/>
          </a:p>
        </p:txBody>
      </p:sp>
      <p:pic>
        <p:nvPicPr>
          <p:cNvPr id="5" name="Picture 4">
            <a:extLst>
              <a:ext uri="{FF2B5EF4-FFF2-40B4-BE49-F238E27FC236}">
                <a16:creationId xmlns:a16="http://schemas.microsoft.com/office/drawing/2014/main" id="{1408A6E2-716E-A780-105B-D066265153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31463" y="3449644"/>
            <a:ext cx="3129073" cy="3042154"/>
          </a:xfrm>
          <a:prstGeom prst="rect">
            <a:avLst/>
          </a:prstGeom>
          <a:ln>
            <a:noFill/>
          </a:ln>
          <a:effectLst>
            <a:softEdge rad="112500"/>
          </a:effectLst>
        </p:spPr>
      </p:pic>
      <p:sp>
        <p:nvSpPr>
          <p:cNvPr id="3" name="Title 1">
            <a:extLst>
              <a:ext uri="{FF2B5EF4-FFF2-40B4-BE49-F238E27FC236}">
                <a16:creationId xmlns:a16="http://schemas.microsoft.com/office/drawing/2014/main" id="{9E7D4623-AD3F-556D-296C-406FDCAF582C}"/>
              </a:ext>
            </a:extLst>
          </p:cNvPr>
          <p:cNvSpPr txBox="1">
            <a:spLocks/>
          </p:cNvSpPr>
          <p:nvPr/>
        </p:nvSpPr>
        <p:spPr>
          <a:xfrm>
            <a:off x="838199" y="8794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Do you </a:t>
            </a:r>
            <a:r>
              <a:rPr lang="en-GB" sz="4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love</a:t>
            </a:r>
            <a:r>
              <a:rPr lang="en-GB" sz="4400" b="1" dirty="0">
                <a:effectLst/>
                <a:latin typeface="Arial" panose="020B0604020202020204" pitchFamily="34" charset="0"/>
                <a:ea typeface="Calibri" panose="020F0502020204030204" pitchFamily="34" charset="0"/>
                <a:cs typeface="Times New Roman" panose="02020603050405020304" pitchFamily="18" charset="0"/>
              </a:rPr>
              <a:t> </a:t>
            </a:r>
            <a:r>
              <a:rPr lang="en-GB" sz="4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Jesus</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6" name="Title 1">
            <a:extLst>
              <a:ext uri="{FF2B5EF4-FFF2-40B4-BE49-F238E27FC236}">
                <a16:creationId xmlns:a16="http://schemas.microsoft.com/office/drawing/2014/main" id="{1DDC8A7C-35F2-AC8D-D587-2648C61F436F}"/>
              </a:ext>
            </a:extLst>
          </p:cNvPr>
          <p:cNvSpPr txBox="1">
            <a:spLocks/>
          </p:cNvSpPr>
          <p:nvPr/>
        </p:nvSpPr>
        <p:spPr>
          <a:xfrm>
            <a:off x="838199"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Arial" panose="020B0604020202020204" pitchFamily="34" charset="0"/>
                <a:ea typeface="Calibri" panose="020F0502020204030204" pitchFamily="34" charset="0"/>
                <a:cs typeface="Times New Roman" panose="02020603050405020304" pitchFamily="18" charset="0"/>
              </a:rPr>
              <a:t>Do you know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Jesus</a:t>
            </a:r>
            <a:r>
              <a:rPr lang="en-GB" b="1" dirty="0">
                <a:latin typeface="Arial" panose="020B0604020202020204" pitchFamily="34" charset="0"/>
                <a:ea typeface="Calibri" panose="020F0502020204030204" pitchFamily="34" charset="0"/>
                <a:cs typeface="Times New Roman" panose="02020603050405020304" pitchFamily="18" charset="0"/>
              </a:rPr>
              <a:t> loves you?</a:t>
            </a:r>
            <a:endParaRPr lang="en-GB" dirty="0"/>
          </a:p>
        </p:txBody>
      </p:sp>
    </p:spTree>
    <p:extLst>
      <p:ext uri="{BB962C8B-B14F-4D97-AF65-F5344CB8AC3E}">
        <p14:creationId xmlns:p14="http://schemas.microsoft.com/office/powerpoint/2010/main" val="272581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7D6B2-5A4C-49A0-3F74-1D50C0196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4D392-5F97-9044-16BB-C5C33874B86E}"/>
              </a:ext>
            </a:extLst>
          </p:cNvPr>
          <p:cNvSpPr>
            <a:spLocks noGrp="1"/>
          </p:cNvSpPr>
          <p:nvPr>
            <p:ph type="title"/>
          </p:nvPr>
        </p:nvSpPr>
        <p:spPr>
          <a:xfrm>
            <a:off x="838200" y="2103437"/>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presence</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77551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C2025-1612-EDFE-2A3B-AA6F67AD2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716B8-A92F-D2E0-BA60-3B46CA6AE1A2}"/>
              </a:ext>
            </a:extLst>
          </p:cNvPr>
          <p:cNvSpPr>
            <a:spLocks noGrp="1"/>
          </p:cNvSpPr>
          <p:nvPr>
            <p:ph type="title"/>
          </p:nvPr>
        </p:nvSpPr>
        <p:spPr>
          <a:xfrm>
            <a:off x="838200" y="2103437"/>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presence</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4" name="TextBox 3">
            <a:extLst>
              <a:ext uri="{FF2B5EF4-FFF2-40B4-BE49-F238E27FC236}">
                <a16:creationId xmlns:a16="http://schemas.microsoft.com/office/drawing/2014/main" id="{2E3F4652-4F0D-E36A-D0E3-590AD051DD87}"/>
              </a:ext>
            </a:extLst>
          </p:cNvPr>
          <p:cNvSpPr txBox="1"/>
          <p:nvPr/>
        </p:nvSpPr>
        <p:spPr>
          <a:xfrm>
            <a:off x="1816015" y="3429000"/>
            <a:ext cx="8559970" cy="769441"/>
          </a:xfrm>
          <a:prstGeom prst="rect">
            <a:avLst/>
          </a:prstGeom>
          <a:noFill/>
        </p:spPr>
        <p:txBody>
          <a:bodyPr wrap="square">
            <a:spAutoFit/>
          </a:bodyPr>
          <a:lstStyle/>
          <a:p>
            <a:pPr algn="ctr"/>
            <a:r>
              <a:rPr lang="en-GB" sz="4400" kern="100" dirty="0">
                <a:effectLst/>
                <a:latin typeface="Arial" panose="020B0604020202020204" pitchFamily="34" charset="0"/>
                <a:ea typeface="Aptos" panose="020B0004020202020204" pitchFamily="34" charset="0"/>
                <a:cs typeface="Times New Roman" panose="02020603050405020304" pitchFamily="18" charset="0"/>
              </a:rPr>
              <a:t>‘The Kingdom of heaven is near!’ </a:t>
            </a:r>
            <a:endParaRPr lang="en-GB" sz="4400" dirty="0"/>
          </a:p>
        </p:txBody>
      </p:sp>
    </p:spTree>
    <p:extLst>
      <p:ext uri="{BB962C8B-B14F-4D97-AF65-F5344CB8AC3E}">
        <p14:creationId xmlns:p14="http://schemas.microsoft.com/office/powerpoint/2010/main" val="206365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467BF-3B8E-9A90-A186-6FC17D8E1E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DE2D4-E288-0539-F9D8-E18F847869C6}"/>
              </a:ext>
            </a:extLst>
          </p:cNvPr>
          <p:cNvSpPr>
            <a:spLocks noGrp="1"/>
          </p:cNvSpPr>
          <p:nvPr>
            <p:ph type="title"/>
          </p:nvPr>
        </p:nvSpPr>
        <p:spPr>
          <a:xfrm>
            <a:off x="838200" y="499601"/>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a:t>
            </a:r>
            <a:endParaRPr lang="en-GB" dirty="0"/>
          </a:p>
        </p:txBody>
      </p:sp>
      <p:sp>
        <p:nvSpPr>
          <p:cNvPr id="3" name="Title 1">
            <a:extLst>
              <a:ext uri="{FF2B5EF4-FFF2-40B4-BE49-F238E27FC236}">
                <a16:creationId xmlns:a16="http://schemas.microsoft.com/office/drawing/2014/main" id="{C366DA00-CA9B-70A1-7DCE-B37CF968FF94}"/>
              </a:ext>
            </a:extLst>
          </p:cNvPr>
          <p:cNvSpPr txBox="1">
            <a:spLocks/>
          </p:cNvSpPr>
          <p:nvPr/>
        </p:nvSpPr>
        <p:spPr>
          <a:xfrm>
            <a:off x="527957" y="16612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JESUS</a:t>
            </a:r>
            <a:r>
              <a:rPr lang="en-GB" sz="7200" b="1" dirty="0">
                <a:latin typeface="Arial" panose="020B0604020202020204" pitchFamily="34" charset="0"/>
                <a:ea typeface="Calibri" panose="020F0502020204030204" pitchFamily="34" charset="0"/>
                <a:cs typeface="Times New Roman" panose="02020603050405020304" pitchFamily="18" charset="0"/>
              </a:rPr>
              <a:t>     </a:t>
            </a:r>
            <a:r>
              <a:rPr lang="en-GB" sz="7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LOVE</a:t>
            </a:r>
            <a:endParaRPr lang="en-GB" sz="7200" dirty="0">
              <a:solidFill>
                <a:srgbClr val="FF0000"/>
              </a:solidFill>
            </a:endParaRPr>
          </a:p>
        </p:txBody>
      </p:sp>
      <p:sp>
        <p:nvSpPr>
          <p:cNvPr id="5" name="TextBox 4">
            <a:extLst>
              <a:ext uri="{FF2B5EF4-FFF2-40B4-BE49-F238E27FC236}">
                <a16:creationId xmlns:a16="http://schemas.microsoft.com/office/drawing/2014/main" id="{190DEE02-5D17-56A8-AD54-D1588191E70C}"/>
              </a:ext>
            </a:extLst>
          </p:cNvPr>
          <p:cNvSpPr txBox="1"/>
          <p:nvPr/>
        </p:nvSpPr>
        <p:spPr>
          <a:xfrm>
            <a:off x="2736397" y="2986819"/>
            <a:ext cx="6098720" cy="923330"/>
          </a:xfrm>
          <a:prstGeom prst="rect">
            <a:avLst/>
          </a:prstGeom>
          <a:noFill/>
        </p:spPr>
        <p:txBody>
          <a:bodyPr wrap="square">
            <a:spAutoFit/>
          </a:bodyPr>
          <a:lstStyle/>
          <a:p>
            <a:pPr marL="285750" indent="-285750" algn="ctr">
              <a:buFont typeface="Arial" panose="020B0604020202020204" pitchFamily="34" charset="0"/>
              <a:buChar char="•"/>
            </a:pPr>
            <a:r>
              <a:rPr lang="en-GB" sz="5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presence</a:t>
            </a:r>
            <a:endParaRPr lang="en-GB" sz="5400" dirty="0">
              <a:solidFill>
                <a:srgbClr val="FF0000"/>
              </a:solidFill>
            </a:endParaRPr>
          </a:p>
        </p:txBody>
      </p:sp>
    </p:spTree>
    <p:extLst>
      <p:ext uri="{BB962C8B-B14F-4D97-AF65-F5344CB8AC3E}">
        <p14:creationId xmlns:p14="http://schemas.microsoft.com/office/powerpoint/2010/main" val="594013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37A5C-1AC9-1551-8A9C-5155CBDFE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23724-6BC2-2A97-EDEE-B3C1D0D0728A}"/>
              </a:ext>
            </a:extLst>
          </p:cNvPr>
          <p:cNvSpPr>
            <a:spLocks noGrp="1"/>
          </p:cNvSpPr>
          <p:nvPr>
            <p:ph type="title"/>
          </p:nvPr>
        </p:nvSpPr>
        <p:spPr>
          <a:xfrm>
            <a:off x="838200" y="1050814"/>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practical</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360976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12DD-1010-650E-5EDA-4D042541813D}"/>
              </a:ext>
            </a:extLst>
          </p:cNvPr>
          <p:cNvSpPr>
            <a:spLocks noGrp="1"/>
          </p:cNvSpPr>
          <p:nvPr>
            <p:ph type="title"/>
          </p:nvPr>
        </p:nvSpPr>
        <p:spPr>
          <a:xfrm>
            <a:off x="0" y="1165225"/>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Evangelism:</a:t>
            </a:r>
            <a:br>
              <a:rPr lang="en-GB" b="1" dirty="0">
                <a:effectLst/>
                <a:latin typeface="Arial" panose="020B0604020202020204" pitchFamily="34" charset="0"/>
                <a:ea typeface="Calibri" panose="020F0502020204030204" pitchFamily="34" charset="0"/>
                <a:cs typeface="Times New Roman" panose="02020603050405020304" pitchFamily="18" charset="0"/>
              </a:rPr>
            </a:b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6000" dirty="0"/>
          </a:p>
        </p:txBody>
      </p:sp>
      <p:pic>
        <p:nvPicPr>
          <p:cNvPr id="3" name="Picture 2" descr="A red heart with white background&#10;&#10;AI-generated content may be incorrect.">
            <a:extLst>
              <a:ext uri="{FF2B5EF4-FFF2-40B4-BE49-F238E27FC236}">
                <a16:creationId xmlns:a16="http://schemas.microsoft.com/office/drawing/2014/main" id="{5C70F0EF-C5C2-9207-F00F-FB9A1110B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649" y="2254102"/>
            <a:ext cx="4497572" cy="4072270"/>
          </a:xfrm>
          <a:prstGeom prst="rect">
            <a:avLst/>
          </a:prstGeom>
          <a:ln>
            <a:noFill/>
          </a:ln>
          <a:effectLst>
            <a:softEdge rad="112500"/>
          </a:effectLst>
        </p:spPr>
      </p:pic>
    </p:spTree>
    <p:extLst>
      <p:ext uri="{BB962C8B-B14F-4D97-AF65-F5344CB8AC3E}">
        <p14:creationId xmlns:p14="http://schemas.microsoft.com/office/powerpoint/2010/main" val="1305230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00AEC-DF55-BBFE-D2C3-8F5F60FE3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AD704-BE35-C5D5-0338-1BCC91BD22B4}"/>
              </a:ext>
            </a:extLst>
          </p:cNvPr>
          <p:cNvSpPr>
            <a:spLocks noGrp="1"/>
          </p:cNvSpPr>
          <p:nvPr>
            <p:ph type="title"/>
          </p:nvPr>
        </p:nvSpPr>
        <p:spPr>
          <a:xfrm>
            <a:off x="838200" y="965753"/>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practical</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4" name="TextBox 3">
            <a:extLst>
              <a:ext uri="{FF2B5EF4-FFF2-40B4-BE49-F238E27FC236}">
                <a16:creationId xmlns:a16="http://schemas.microsoft.com/office/drawing/2014/main" id="{B814F5D5-779D-F8A0-7AEB-834DCE2CFAB9}"/>
              </a:ext>
            </a:extLst>
          </p:cNvPr>
          <p:cNvSpPr txBox="1"/>
          <p:nvPr/>
        </p:nvSpPr>
        <p:spPr>
          <a:xfrm>
            <a:off x="1816015" y="2153093"/>
            <a:ext cx="8559970" cy="1446550"/>
          </a:xfrm>
          <a:prstGeom prst="rect">
            <a:avLst/>
          </a:prstGeom>
          <a:noFill/>
        </p:spPr>
        <p:txBody>
          <a:bodyPr wrap="square">
            <a:spAutoFit/>
          </a:bodyPr>
          <a:lstStyle/>
          <a:p>
            <a:pPr algn="ctr"/>
            <a:r>
              <a:rPr lang="en-GB" sz="4400" kern="100" dirty="0">
                <a:effectLst/>
                <a:latin typeface="Arial" panose="020B0604020202020204" pitchFamily="34" charset="0"/>
                <a:ea typeface="Aptos" panose="020B0004020202020204" pitchFamily="34" charset="0"/>
                <a:cs typeface="Times New Roman" panose="02020603050405020304" pitchFamily="18" charset="0"/>
              </a:rPr>
              <a:t>‘…go to the lost sheep of the people of Israel.’ </a:t>
            </a:r>
            <a:endParaRPr lang="en-GB" sz="4400" dirty="0"/>
          </a:p>
        </p:txBody>
      </p:sp>
    </p:spTree>
    <p:extLst>
      <p:ext uri="{BB962C8B-B14F-4D97-AF65-F5344CB8AC3E}">
        <p14:creationId xmlns:p14="http://schemas.microsoft.com/office/powerpoint/2010/main" val="4101680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C7AC-5C78-ACF6-2398-17E8C04B6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966F7-1307-3421-B052-6490B59D25ED}"/>
              </a:ext>
            </a:extLst>
          </p:cNvPr>
          <p:cNvSpPr>
            <a:spLocks noGrp="1"/>
          </p:cNvSpPr>
          <p:nvPr>
            <p:ph type="title"/>
          </p:nvPr>
        </p:nvSpPr>
        <p:spPr>
          <a:xfrm>
            <a:off x="892249" y="264004"/>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practical</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4" name="TextBox 3">
            <a:extLst>
              <a:ext uri="{FF2B5EF4-FFF2-40B4-BE49-F238E27FC236}">
                <a16:creationId xmlns:a16="http://schemas.microsoft.com/office/drawing/2014/main" id="{A4DC52DE-D601-9B09-0C5B-64F65D4C549E}"/>
              </a:ext>
            </a:extLst>
          </p:cNvPr>
          <p:cNvSpPr txBox="1"/>
          <p:nvPr/>
        </p:nvSpPr>
        <p:spPr>
          <a:xfrm>
            <a:off x="784151" y="1406486"/>
            <a:ext cx="10623698" cy="5187510"/>
          </a:xfrm>
          <a:prstGeom prst="rect">
            <a:avLst/>
          </a:prstGeom>
          <a:noFill/>
        </p:spPr>
        <p:txBody>
          <a:bodyPr wrap="square">
            <a:spAutoFit/>
          </a:bodyPr>
          <a:lstStyle/>
          <a:p>
            <a:pPr lvl="0" algn="ctr">
              <a:lnSpc>
                <a:spcPct val="150000"/>
              </a:lnSpc>
              <a:spcAft>
                <a:spcPts val="800"/>
              </a:spcAf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‘Come, you that are blessed by my Father! Come and possess the kingdom which has been prepared for you ever since the creation of the world. </a:t>
            </a:r>
            <a:r>
              <a:rPr lang="en-GB" sz="3200" b="1" kern="100" baseline="30000" dirty="0">
                <a:effectLst/>
                <a:latin typeface="Arial" panose="020B0604020202020204" pitchFamily="34" charset="0"/>
                <a:ea typeface="Aptos" panose="020B0004020202020204" pitchFamily="34" charset="0"/>
                <a:cs typeface="Times New Roman" panose="02020603050405020304" pitchFamily="18" charset="0"/>
              </a:rPr>
              <a:t>35 </a:t>
            </a:r>
            <a:r>
              <a:rPr lang="en-GB" sz="3200" kern="100" dirty="0">
                <a:effectLst/>
                <a:latin typeface="Arial" panose="020B0604020202020204" pitchFamily="34" charset="0"/>
                <a:ea typeface="Aptos" panose="020B0004020202020204" pitchFamily="34" charset="0"/>
                <a:cs typeface="Times New Roman" panose="02020603050405020304" pitchFamily="18" charset="0"/>
              </a:rPr>
              <a:t>I was hungry and you fed me, thirsty and you gave me a drink; I was a stranger and you received me in your homes, </a:t>
            </a:r>
            <a:r>
              <a:rPr lang="en-GB" sz="3200" b="1" kern="100" baseline="30000" dirty="0">
                <a:effectLst/>
                <a:latin typeface="Arial" panose="020B0604020202020204" pitchFamily="34" charset="0"/>
                <a:ea typeface="Aptos" panose="020B0004020202020204" pitchFamily="34" charset="0"/>
                <a:cs typeface="Times New Roman" panose="02020603050405020304" pitchFamily="18" charset="0"/>
              </a:rPr>
              <a:t>36 </a:t>
            </a:r>
            <a:r>
              <a:rPr lang="en-GB" sz="3200" kern="100" dirty="0">
                <a:effectLst/>
                <a:latin typeface="Arial" panose="020B0604020202020204" pitchFamily="34" charset="0"/>
                <a:ea typeface="Aptos" panose="020B0004020202020204" pitchFamily="34" charset="0"/>
                <a:cs typeface="Times New Roman" panose="02020603050405020304" pitchFamily="18" charset="0"/>
              </a:rPr>
              <a:t>naked and you clothed me; I was sick and you took care of me, in prison and you visited me.’</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37093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9493A-497F-A16C-010A-EE96E76F1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4312C-D9C8-F076-5F3C-FC96CDCBCF50}"/>
              </a:ext>
            </a:extLst>
          </p:cNvPr>
          <p:cNvSpPr>
            <a:spLocks noGrp="1"/>
          </p:cNvSpPr>
          <p:nvPr>
            <p:ph type="title"/>
          </p:nvPr>
        </p:nvSpPr>
        <p:spPr>
          <a:xfrm>
            <a:off x="838200" y="965753"/>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Billy Graham</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4" name="TextBox 3">
            <a:extLst>
              <a:ext uri="{FF2B5EF4-FFF2-40B4-BE49-F238E27FC236}">
                <a16:creationId xmlns:a16="http://schemas.microsoft.com/office/drawing/2014/main" id="{8C3F7800-1C5F-B0D2-D9F3-8D4AA94A7320}"/>
              </a:ext>
            </a:extLst>
          </p:cNvPr>
          <p:cNvSpPr txBox="1"/>
          <p:nvPr/>
        </p:nvSpPr>
        <p:spPr>
          <a:xfrm>
            <a:off x="838200" y="2440172"/>
            <a:ext cx="10643191" cy="1446550"/>
          </a:xfrm>
          <a:prstGeom prst="rect">
            <a:avLst/>
          </a:prstGeom>
          <a:noFill/>
        </p:spPr>
        <p:txBody>
          <a:bodyPr wrap="square">
            <a:spAutoFit/>
          </a:bodyPr>
          <a:lstStyle/>
          <a:p>
            <a:pPr algn="ctr"/>
            <a:r>
              <a:rPr lang="en-GB" sz="4400" kern="100" dirty="0">
                <a:effectLst/>
                <a:latin typeface="Arial" panose="020B0604020202020204" pitchFamily="34" charset="0"/>
                <a:ea typeface="Aptos" panose="020B0004020202020204" pitchFamily="34" charset="0"/>
                <a:cs typeface="Times New Roman" panose="02020603050405020304" pitchFamily="18" charset="0"/>
              </a:rPr>
              <a:t>‘</a:t>
            </a:r>
            <a:r>
              <a:rPr lang="en-GB" sz="4400" dirty="0">
                <a:effectLst/>
                <a:latin typeface="Arial" panose="020B0604020202020204" pitchFamily="34" charset="0"/>
                <a:ea typeface="Aptos" panose="020B0004020202020204" pitchFamily="34" charset="0"/>
              </a:rPr>
              <a:t>It’s God’s job to judge, the Holy Spirit’s to convict and our job to </a:t>
            </a:r>
            <a:r>
              <a:rPr lang="en-GB" sz="4400" b="1" dirty="0">
                <a:solidFill>
                  <a:srgbClr val="FF0000"/>
                </a:solidFill>
                <a:effectLst/>
                <a:latin typeface="Arial" panose="020B0604020202020204" pitchFamily="34" charset="0"/>
                <a:ea typeface="Aptos" panose="020B0004020202020204" pitchFamily="34" charset="0"/>
              </a:rPr>
              <a:t>love</a:t>
            </a:r>
            <a:r>
              <a:rPr lang="en-GB" sz="4400"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4400" dirty="0"/>
          </a:p>
        </p:txBody>
      </p:sp>
    </p:spTree>
    <p:extLst>
      <p:ext uri="{BB962C8B-B14F-4D97-AF65-F5344CB8AC3E}">
        <p14:creationId xmlns:p14="http://schemas.microsoft.com/office/powerpoint/2010/main" val="8077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E8FE-7D3B-F967-3042-E88D3BF60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C65D7-7427-9B42-D70A-D3980E9188E6}"/>
              </a:ext>
            </a:extLst>
          </p:cNvPr>
          <p:cNvSpPr>
            <a:spLocks noGrp="1"/>
          </p:cNvSpPr>
          <p:nvPr>
            <p:ph type="title"/>
          </p:nvPr>
        </p:nvSpPr>
        <p:spPr>
          <a:xfrm>
            <a:off x="838200" y="965753"/>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Reggie McNeal</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4" name="TextBox 3">
            <a:extLst>
              <a:ext uri="{FF2B5EF4-FFF2-40B4-BE49-F238E27FC236}">
                <a16:creationId xmlns:a16="http://schemas.microsoft.com/office/drawing/2014/main" id="{79261119-93B3-5ABD-6F6E-19C455BD9F5D}"/>
              </a:ext>
            </a:extLst>
          </p:cNvPr>
          <p:cNvSpPr txBox="1"/>
          <p:nvPr/>
        </p:nvSpPr>
        <p:spPr>
          <a:xfrm>
            <a:off x="838200" y="2440172"/>
            <a:ext cx="10643191" cy="1446550"/>
          </a:xfrm>
          <a:prstGeom prst="rect">
            <a:avLst/>
          </a:prstGeom>
          <a:noFill/>
        </p:spPr>
        <p:txBody>
          <a:bodyPr wrap="square">
            <a:spAutoFit/>
          </a:bodyPr>
          <a:lstStyle/>
          <a:p>
            <a:pPr algn="ctr"/>
            <a:r>
              <a:rPr lang="en-GB" sz="4400" kern="100" dirty="0">
                <a:effectLst/>
                <a:latin typeface="Arial" panose="020B0604020202020204" pitchFamily="34" charset="0"/>
                <a:ea typeface="Aptos" panose="020B0004020202020204" pitchFamily="34" charset="0"/>
                <a:cs typeface="Times New Roman" panose="02020603050405020304" pitchFamily="18" charset="0"/>
              </a:rPr>
              <a:t>‘</a:t>
            </a:r>
            <a:r>
              <a:rPr lang="en-GB" sz="4400" dirty="0">
                <a:effectLst/>
                <a:latin typeface="Arial" panose="020B0604020202020204" pitchFamily="34" charset="0"/>
                <a:ea typeface="Aptos" panose="020B0004020202020204" pitchFamily="34" charset="0"/>
              </a:rPr>
              <a:t>The public cannot hear our truth, until they feel our </a:t>
            </a:r>
            <a:r>
              <a:rPr lang="en-GB" sz="4400" b="1" dirty="0">
                <a:solidFill>
                  <a:srgbClr val="FF0000"/>
                </a:solidFill>
                <a:effectLst/>
                <a:latin typeface="Arial" panose="020B0604020202020204" pitchFamily="34" charset="0"/>
                <a:ea typeface="Aptos" panose="020B0004020202020204" pitchFamily="34" charset="0"/>
              </a:rPr>
              <a:t>love</a:t>
            </a:r>
            <a:r>
              <a:rPr lang="en-GB" sz="4400"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4400" dirty="0"/>
          </a:p>
        </p:txBody>
      </p:sp>
    </p:spTree>
    <p:extLst>
      <p:ext uri="{BB962C8B-B14F-4D97-AF65-F5344CB8AC3E}">
        <p14:creationId xmlns:p14="http://schemas.microsoft.com/office/powerpoint/2010/main" val="1005594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A3AF0-B554-EA14-CF70-8F846FB868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87FBE-A49C-086C-EA6E-5E1633C24E83}"/>
              </a:ext>
            </a:extLst>
          </p:cNvPr>
          <p:cNvSpPr>
            <a:spLocks noGrp="1"/>
          </p:cNvSpPr>
          <p:nvPr>
            <p:ph type="title"/>
          </p:nvPr>
        </p:nvSpPr>
        <p:spPr>
          <a:xfrm>
            <a:off x="838200" y="965753"/>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Pete Portal</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4" name="TextBox 3">
            <a:extLst>
              <a:ext uri="{FF2B5EF4-FFF2-40B4-BE49-F238E27FC236}">
                <a16:creationId xmlns:a16="http://schemas.microsoft.com/office/drawing/2014/main" id="{12EF7A33-5C82-D55D-3021-BC0905029FA9}"/>
              </a:ext>
            </a:extLst>
          </p:cNvPr>
          <p:cNvSpPr txBox="1"/>
          <p:nvPr/>
        </p:nvSpPr>
        <p:spPr>
          <a:xfrm>
            <a:off x="838200" y="2440172"/>
            <a:ext cx="10643191" cy="2123658"/>
          </a:xfrm>
          <a:prstGeom prst="rect">
            <a:avLst/>
          </a:prstGeom>
          <a:noFill/>
        </p:spPr>
        <p:txBody>
          <a:bodyPr wrap="square">
            <a:spAutoFit/>
          </a:bodyPr>
          <a:lstStyle/>
          <a:p>
            <a:pPr algn="ctr"/>
            <a:r>
              <a:rPr lang="en-GB" sz="4400" kern="100" dirty="0">
                <a:effectLst/>
                <a:latin typeface="Arial" panose="020B0604020202020204" pitchFamily="34" charset="0"/>
                <a:ea typeface="Aptos" panose="020B0004020202020204" pitchFamily="34" charset="0"/>
                <a:cs typeface="Times New Roman" panose="02020603050405020304" pitchFamily="18" charset="0"/>
              </a:rPr>
              <a:t>‘</a:t>
            </a:r>
            <a:r>
              <a:rPr lang="en-GB" sz="4400" dirty="0">
                <a:effectLst/>
                <a:latin typeface="Arial" panose="020B0604020202020204" pitchFamily="34" charset="0"/>
                <a:ea typeface="Aptos" panose="020B0004020202020204" pitchFamily="34" charset="0"/>
              </a:rPr>
              <a:t>We don’t have the right to share the gospel with someone, unless we are prepared to give our bed to them</a:t>
            </a:r>
            <a:r>
              <a:rPr lang="en-GB" sz="4400"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4400" dirty="0"/>
          </a:p>
        </p:txBody>
      </p:sp>
    </p:spTree>
    <p:extLst>
      <p:ext uri="{BB962C8B-B14F-4D97-AF65-F5344CB8AC3E}">
        <p14:creationId xmlns:p14="http://schemas.microsoft.com/office/powerpoint/2010/main" val="1959709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1AA1-A57A-511C-B3DB-18F2DA5C1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A8660-C2D5-3EDD-249F-68B34E2FE979}"/>
              </a:ext>
            </a:extLst>
          </p:cNvPr>
          <p:cNvSpPr>
            <a:spLocks noGrp="1"/>
          </p:cNvSpPr>
          <p:nvPr>
            <p:ph type="title"/>
          </p:nvPr>
        </p:nvSpPr>
        <p:spPr>
          <a:xfrm>
            <a:off x="838200" y="965753"/>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practical</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4" name="TextBox 3">
            <a:extLst>
              <a:ext uri="{FF2B5EF4-FFF2-40B4-BE49-F238E27FC236}">
                <a16:creationId xmlns:a16="http://schemas.microsoft.com/office/drawing/2014/main" id="{A0644BE8-1962-8F48-89A4-954EAA2D0B9A}"/>
              </a:ext>
            </a:extLst>
          </p:cNvPr>
          <p:cNvSpPr txBox="1"/>
          <p:nvPr/>
        </p:nvSpPr>
        <p:spPr>
          <a:xfrm>
            <a:off x="1816015" y="2153093"/>
            <a:ext cx="8559970" cy="1446550"/>
          </a:xfrm>
          <a:prstGeom prst="rect">
            <a:avLst/>
          </a:prstGeom>
          <a:noFill/>
        </p:spPr>
        <p:txBody>
          <a:bodyPr wrap="square">
            <a:spAutoFit/>
          </a:bodyPr>
          <a:lstStyle/>
          <a:p>
            <a:pPr algn="ctr"/>
            <a:r>
              <a:rPr lang="en-GB" sz="4400" kern="100" dirty="0">
                <a:effectLst/>
                <a:latin typeface="Arial" panose="020B0604020202020204" pitchFamily="34" charset="0"/>
                <a:ea typeface="Aptos" panose="020B0004020202020204" pitchFamily="34" charset="0"/>
                <a:cs typeface="Times New Roman" panose="02020603050405020304" pitchFamily="18" charset="0"/>
              </a:rPr>
              <a:t>‘</a:t>
            </a:r>
            <a:r>
              <a:rPr lang="en-GB" sz="4400" dirty="0">
                <a:effectLst/>
                <a:latin typeface="Arial" panose="020B0604020202020204" pitchFamily="34" charset="0"/>
                <a:ea typeface="Aptos" panose="020B0004020202020204" pitchFamily="34" charset="0"/>
              </a:rPr>
              <a:t>It’s God’s kindness that leads us to repentance</a:t>
            </a:r>
            <a:r>
              <a:rPr lang="en-GB" sz="4400"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4400" dirty="0"/>
          </a:p>
        </p:txBody>
      </p:sp>
    </p:spTree>
    <p:extLst>
      <p:ext uri="{BB962C8B-B14F-4D97-AF65-F5344CB8AC3E}">
        <p14:creationId xmlns:p14="http://schemas.microsoft.com/office/powerpoint/2010/main" val="7372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CE0E-1DAB-3312-C3C2-9938F9E29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D38F5-B025-466C-AA47-2196173501EC}"/>
              </a:ext>
            </a:extLst>
          </p:cNvPr>
          <p:cNvSpPr>
            <a:spLocks noGrp="1"/>
          </p:cNvSpPr>
          <p:nvPr>
            <p:ph type="title"/>
          </p:nvPr>
        </p:nvSpPr>
        <p:spPr>
          <a:xfrm>
            <a:off x="838200" y="965753"/>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practical</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4" name="TextBox 3">
            <a:extLst>
              <a:ext uri="{FF2B5EF4-FFF2-40B4-BE49-F238E27FC236}">
                <a16:creationId xmlns:a16="http://schemas.microsoft.com/office/drawing/2014/main" id="{1EA525BC-71DC-D739-B12D-F0E1B7E571A4}"/>
              </a:ext>
            </a:extLst>
          </p:cNvPr>
          <p:cNvSpPr txBox="1"/>
          <p:nvPr/>
        </p:nvSpPr>
        <p:spPr>
          <a:xfrm>
            <a:off x="1816015" y="2291316"/>
            <a:ext cx="8559970" cy="769441"/>
          </a:xfrm>
          <a:prstGeom prst="rect">
            <a:avLst/>
          </a:prstGeom>
          <a:noFill/>
        </p:spPr>
        <p:txBody>
          <a:bodyPr wrap="square">
            <a:spAutoFit/>
          </a:bodyPr>
          <a:lstStyle/>
          <a:p>
            <a:pPr algn="ctr"/>
            <a:r>
              <a:rPr lang="en-GB" sz="4400" kern="100" dirty="0">
                <a:effectLst/>
                <a:latin typeface="Arial" panose="020B0604020202020204" pitchFamily="34" charset="0"/>
                <a:ea typeface="Aptos" panose="020B0004020202020204" pitchFamily="34" charset="0"/>
                <a:cs typeface="Times New Roman" panose="02020603050405020304" pitchFamily="18" charset="0"/>
              </a:rPr>
              <a:t>Receiving and giving </a:t>
            </a:r>
            <a:r>
              <a:rPr lang="en-GB" sz="44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love</a:t>
            </a:r>
            <a:endParaRPr lang="en-GB" sz="4400" b="1" dirty="0">
              <a:solidFill>
                <a:srgbClr val="FF0000"/>
              </a:solidFill>
            </a:endParaRPr>
          </a:p>
        </p:txBody>
      </p:sp>
    </p:spTree>
    <p:extLst>
      <p:ext uri="{BB962C8B-B14F-4D97-AF65-F5344CB8AC3E}">
        <p14:creationId xmlns:p14="http://schemas.microsoft.com/office/powerpoint/2010/main" val="3915698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B141F-2BBE-00EE-3B58-7C46AA6DC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92B44-F7D7-ABAA-8948-139C25D27640}"/>
              </a:ext>
            </a:extLst>
          </p:cNvPr>
          <p:cNvSpPr>
            <a:spLocks noGrp="1"/>
          </p:cNvSpPr>
          <p:nvPr>
            <p:ph type="title"/>
          </p:nvPr>
        </p:nvSpPr>
        <p:spPr>
          <a:xfrm>
            <a:off x="838200" y="499601"/>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a:t>
            </a:r>
            <a:endParaRPr lang="en-GB" dirty="0"/>
          </a:p>
        </p:txBody>
      </p:sp>
      <p:sp>
        <p:nvSpPr>
          <p:cNvPr id="3" name="Title 1">
            <a:extLst>
              <a:ext uri="{FF2B5EF4-FFF2-40B4-BE49-F238E27FC236}">
                <a16:creationId xmlns:a16="http://schemas.microsoft.com/office/drawing/2014/main" id="{778B01D5-6D6E-1ED5-5F0F-D279C944F8A5}"/>
              </a:ext>
            </a:extLst>
          </p:cNvPr>
          <p:cNvSpPr txBox="1">
            <a:spLocks/>
          </p:cNvSpPr>
          <p:nvPr/>
        </p:nvSpPr>
        <p:spPr>
          <a:xfrm>
            <a:off x="527957" y="16612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JESUS</a:t>
            </a:r>
            <a:r>
              <a:rPr lang="en-GB" sz="7200" b="1" dirty="0">
                <a:latin typeface="Arial" panose="020B0604020202020204" pitchFamily="34" charset="0"/>
                <a:ea typeface="Calibri" panose="020F0502020204030204" pitchFamily="34" charset="0"/>
                <a:cs typeface="Times New Roman" panose="02020603050405020304" pitchFamily="18" charset="0"/>
              </a:rPr>
              <a:t>     </a:t>
            </a:r>
            <a:r>
              <a:rPr lang="en-GB" sz="7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LOVE</a:t>
            </a:r>
            <a:endParaRPr lang="en-GB" sz="7200" dirty="0">
              <a:solidFill>
                <a:srgbClr val="FF0000"/>
              </a:solidFill>
            </a:endParaRPr>
          </a:p>
        </p:txBody>
      </p:sp>
      <p:sp>
        <p:nvSpPr>
          <p:cNvPr id="5" name="TextBox 4">
            <a:extLst>
              <a:ext uri="{FF2B5EF4-FFF2-40B4-BE49-F238E27FC236}">
                <a16:creationId xmlns:a16="http://schemas.microsoft.com/office/drawing/2014/main" id="{9956F28F-9978-3D8E-167C-4AA15842D54B}"/>
              </a:ext>
            </a:extLst>
          </p:cNvPr>
          <p:cNvSpPr txBox="1"/>
          <p:nvPr/>
        </p:nvSpPr>
        <p:spPr>
          <a:xfrm>
            <a:off x="2736397" y="2986819"/>
            <a:ext cx="6098720" cy="923330"/>
          </a:xfrm>
          <a:prstGeom prst="rect">
            <a:avLst/>
          </a:prstGeom>
          <a:noFill/>
        </p:spPr>
        <p:txBody>
          <a:bodyPr wrap="square">
            <a:spAutoFit/>
          </a:bodyPr>
          <a:lstStyle/>
          <a:p>
            <a:pPr marL="285750" indent="-285750" algn="ctr">
              <a:buFont typeface="Arial" panose="020B0604020202020204" pitchFamily="34" charset="0"/>
              <a:buChar char="•"/>
            </a:pPr>
            <a:r>
              <a:rPr lang="en-GB" sz="5400" b="1" dirty="0">
                <a:solidFill>
                  <a:srgbClr val="FF0000"/>
                </a:solidFill>
                <a:latin typeface="Arial" panose="020B0604020202020204" pitchFamily="34" charset="0"/>
                <a:cs typeface="Times New Roman" panose="02020603050405020304" pitchFamily="18" charset="0"/>
              </a:rPr>
              <a:t>practical</a:t>
            </a:r>
            <a:endParaRPr lang="en-GB" sz="5400" dirty="0">
              <a:solidFill>
                <a:srgbClr val="FF0000"/>
              </a:solidFill>
            </a:endParaRPr>
          </a:p>
        </p:txBody>
      </p:sp>
    </p:spTree>
    <p:extLst>
      <p:ext uri="{BB962C8B-B14F-4D97-AF65-F5344CB8AC3E}">
        <p14:creationId xmlns:p14="http://schemas.microsoft.com/office/powerpoint/2010/main" val="2744233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97C56-50C2-D933-2047-AB34CFC4F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68909-6907-DEF7-A461-DE08F7AAD210}"/>
              </a:ext>
            </a:extLst>
          </p:cNvPr>
          <p:cNvSpPr>
            <a:spLocks noGrp="1"/>
          </p:cNvSpPr>
          <p:nvPr>
            <p:ph type="title"/>
          </p:nvPr>
        </p:nvSpPr>
        <p:spPr>
          <a:xfrm>
            <a:off x="838200" y="1050814"/>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powerful</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4171524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72F83-F582-8266-8D81-4CE2F279D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543E80-2A3B-8AEB-A3DD-11EE444F894A}"/>
              </a:ext>
            </a:extLst>
          </p:cNvPr>
          <p:cNvSpPr>
            <a:spLocks noGrp="1"/>
          </p:cNvSpPr>
          <p:nvPr>
            <p:ph type="title"/>
          </p:nvPr>
        </p:nvSpPr>
        <p:spPr>
          <a:xfrm>
            <a:off x="838200" y="1050814"/>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powerful</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3" name="TextBox 2">
            <a:extLst>
              <a:ext uri="{FF2B5EF4-FFF2-40B4-BE49-F238E27FC236}">
                <a16:creationId xmlns:a16="http://schemas.microsoft.com/office/drawing/2014/main" id="{69AC9F3E-BDB5-A147-F74E-2EEA64EC1AD5}"/>
              </a:ext>
            </a:extLst>
          </p:cNvPr>
          <p:cNvSpPr txBox="1"/>
          <p:nvPr/>
        </p:nvSpPr>
        <p:spPr>
          <a:xfrm>
            <a:off x="784151" y="2076337"/>
            <a:ext cx="10623698" cy="3035511"/>
          </a:xfrm>
          <a:prstGeom prst="rect">
            <a:avLst/>
          </a:prstGeom>
          <a:noFill/>
        </p:spPr>
        <p:txBody>
          <a:bodyPr wrap="square">
            <a:spAutoFit/>
          </a:bodyPr>
          <a:lstStyle/>
          <a:p>
            <a:pPr lvl="0" algn="ctr">
              <a:lnSpc>
                <a:spcPct val="150000"/>
              </a:lnSpc>
              <a:spcAft>
                <a:spcPts val="800"/>
              </a:spcAft>
            </a:pPr>
            <a:r>
              <a:rPr lang="en-GB" sz="4400" kern="100" dirty="0">
                <a:effectLst/>
                <a:latin typeface="Arial" panose="020B0604020202020204" pitchFamily="34" charset="0"/>
                <a:ea typeface="Aptos" panose="020B0004020202020204" pitchFamily="34" charset="0"/>
                <a:cs typeface="Times New Roman" panose="02020603050405020304" pitchFamily="18" charset="0"/>
              </a:rPr>
              <a:t>Jesus, “preached the Good News about the Kingdom, and healed people with every kind of disease and sickness.”</a:t>
            </a:r>
            <a:endParaRPr lang="en-GB"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9183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F2CE-1E82-E2AA-57E1-9F3E573D9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E92A9-8546-1BA8-14A1-66266D41FC33}"/>
              </a:ext>
            </a:extLst>
          </p:cNvPr>
          <p:cNvSpPr>
            <a:spLocks noGrp="1"/>
          </p:cNvSpPr>
          <p:nvPr>
            <p:ph type="title"/>
          </p:nvPr>
        </p:nvSpPr>
        <p:spPr>
          <a:xfrm>
            <a:off x="838200" y="54882"/>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Matthew 9:35-10:8</a:t>
            </a:r>
            <a:endParaRPr lang="en-GB" dirty="0"/>
          </a:p>
        </p:txBody>
      </p:sp>
      <p:sp>
        <p:nvSpPr>
          <p:cNvPr id="4" name="Content Placeholder 3">
            <a:extLst>
              <a:ext uri="{FF2B5EF4-FFF2-40B4-BE49-F238E27FC236}">
                <a16:creationId xmlns:a16="http://schemas.microsoft.com/office/drawing/2014/main" id="{028D7559-4DA5-828E-7BDA-3DE3F39A0A63}"/>
              </a:ext>
            </a:extLst>
          </p:cNvPr>
          <p:cNvSpPr>
            <a:spLocks noGrp="1"/>
          </p:cNvSpPr>
          <p:nvPr>
            <p:ph idx="1"/>
          </p:nvPr>
        </p:nvSpPr>
        <p:spPr>
          <a:xfrm>
            <a:off x="838200" y="1253330"/>
            <a:ext cx="10515600" cy="4967855"/>
          </a:xfrm>
        </p:spPr>
        <p:txBody>
          <a:bodyPr>
            <a:normAutofit/>
          </a:bodyPr>
          <a:lstStyle/>
          <a:p>
            <a:pPr marL="0" indent="0" algn="ctr">
              <a:lnSpc>
                <a:spcPct val="160000"/>
              </a:lnSpc>
              <a:spcBef>
                <a:spcPts val="0"/>
              </a:spcBef>
              <a:buNone/>
            </a:pPr>
            <a:r>
              <a:rPr lang="en-GB" sz="3200" dirty="0">
                <a:effectLst/>
                <a:latin typeface="Arial" panose="020B0604020202020204" pitchFamily="34" charset="0"/>
                <a:ea typeface="Aptos" panose="020B0004020202020204" pitchFamily="34" charset="0"/>
              </a:rPr>
              <a:t>Jesus went around visiting all the towns and villages. He taught in the synagogues, preached the </a:t>
            </a:r>
            <a:r>
              <a:rPr lang="en-GB" sz="3200" b="1" dirty="0">
                <a:effectLst/>
                <a:latin typeface="Arial" panose="020B0604020202020204" pitchFamily="34" charset="0"/>
                <a:ea typeface="Aptos" panose="020B0004020202020204" pitchFamily="34" charset="0"/>
              </a:rPr>
              <a:t>Good News </a:t>
            </a:r>
            <a:r>
              <a:rPr lang="en-GB" sz="3200" dirty="0">
                <a:effectLst/>
                <a:latin typeface="Arial" panose="020B0604020202020204" pitchFamily="34" charset="0"/>
                <a:ea typeface="Aptos" panose="020B0004020202020204" pitchFamily="34" charset="0"/>
              </a:rPr>
              <a:t>about the Kingdom, and healed people with every kind of disease and sickness. As he saw the crowds, his heart was filled with pity for them, because they were worried and helpless, like sheep without a shepherd. </a:t>
            </a:r>
            <a:endParaRPr lang="en-GB" sz="4400" dirty="0"/>
          </a:p>
        </p:txBody>
      </p:sp>
    </p:spTree>
    <p:extLst>
      <p:ext uri="{BB962C8B-B14F-4D97-AF65-F5344CB8AC3E}">
        <p14:creationId xmlns:p14="http://schemas.microsoft.com/office/powerpoint/2010/main" val="349525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FFF18-342C-CF43-D299-90DBC6B29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783F2-B66F-8FB8-BA16-DBEE20CEDAF1}"/>
              </a:ext>
            </a:extLst>
          </p:cNvPr>
          <p:cNvSpPr>
            <a:spLocks noGrp="1"/>
          </p:cNvSpPr>
          <p:nvPr>
            <p:ph type="title"/>
          </p:nvPr>
        </p:nvSpPr>
        <p:spPr>
          <a:xfrm>
            <a:off x="838200" y="1050814"/>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powerful</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3" name="TextBox 2">
            <a:extLst>
              <a:ext uri="{FF2B5EF4-FFF2-40B4-BE49-F238E27FC236}">
                <a16:creationId xmlns:a16="http://schemas.microsoft.com/office/drawing/2014/main" id="{CCB2ADCE-A270-F0E1-FD98-A1C33C37F3D2}"/>
              </a:ext>
            </a:extLst>
          </p:cNvPr>
          <p:cNvSpPr txBox="1"/>
          <p:nvPr/>
        </p:nvSpPr>
        <p:spPr>
          <a:xfrm>
            <a:off x="784151" y="2376377"/>
            <a:ext cx="10623698" cy="3035511"/>
          </a:xfrm>
          <a:prstGeom prst="rect">
            <a:avLst/>
          </a:prstGeom>
          <a:noFill/>
        </p:spPr>
        <p:txBody>
          <a:bodyPr wrap="square">
            <a:spAutoFit/>
          </a:bodyPr>
          <a:lstStyle/>
          <a:p>
            <a:pPr lvl="0" algn="ctr">
              <a:lnSpc>
                <a:spcPct val="150000"/>
              </a:lnSpc>
              <a:spcAft>
                <a:spcPts val="800"/>
              </a:spcAft>
            </a:pPr>
            <a:r>
              <a:rPr lang="en-GB" sz="4400" dirty="0">
                <a:effectLst/>
                <a:latin typeface="Arial" panose="020B0604020202020204" pitchFamily="34" charset="0"/>
                <a:ea typeface="Aptos" panose="020B0004020202020204" pitchFamily="34" charset="0"/>
              </a:rPr>
              <a:t>‘Heal the sick, bring the dead back to life, heal those who suffer from dreaded skin diseases, and drive out demons</a:t>
            </a:r>
            <a:r>
              <a:rPr lang="en-GB" sz="4400" kern="100" dirty="0">
                <a:effectLst/>
                <a:latin typeface="Arial" panose="020B0604020202020204" pitchFamily="34" charset="0"/>
                <a:ea typeface="Aptos" panose="020B0004020202020204" pitchFamily="34" charset="0"/>
                <a:cs typeface="Times New Roman" panose="02020603050405020304" pitchFamily="18" charset="0"/>
              </a:rPr>
              <a:t>.’</a:t>
            </a:r>
            <a:endParaRPr lang="en-GB"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69340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43963-FF65-46F9-7D63-5582F6534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26F85-0718-3FBA-0C1E-67EDDCF9F853}"/>
              </a:ext>
            </a:extLst>
          </p:cNvPr>
          <p:cNvSpPr>
            <a:spLocks noGrp="1"/>
          </p:cNvSpPr>
          <p:nvPr>
            <p:ph type="title"/>
          </p:nvPr>
        </p:nvSpPr>
        <p:spPr>
          <a:xfrm>
            <a:off x="838200" y="1050814"/>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powerful</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3" name="TextBox 2">
            <a:extLst>
              <a:ext uri="{FF2B5EF4-FFF2-40B4-BE49-F238E27FC236}">
                <a16:creationId xmlns:a16="http://schemas.microsoft.com/office/drawing/2014/main" id="{BF021A36-628C-22F4-D491-D92F78D31C66}"/>
              </a:ext>
            </a:extLst>
          </p:cNvPr>
          <p:cNvSpPr txBox="1"/>
          <p:nvPr/>
        </p:nvSpPr>
        <p:spPr>
          <a:xfrm>
            <a:off x="784151" y="2376377"/>
            <a:ext cx="10623698" cy="3035511"/>
          </a:xfrm>
          <a:prstGeom prst="rect">
            <a:avLst/>
          </a:prstGeom>
          <a:noFill/>
        </p:spPr>
        <p:txBody>
          <a:bodyPr wrap="square">
            <a:spAutoFit/>
          </a:bodyPr>
          <a:lstStyle/>
          <a:p>
            <a:pPr lvl="0" algn="ctr">
              <a:lnSpc>
                <a:spcPct val="150000"/>
              </a:lnSpc>
              <a:spcAft>
                <a:spcPts val="800"/>
              </a:spcAft>
            </a:pPr>
            <a:r>
              <a:rPr lang="en-GB" sz="4400" dirty="0">
                <a:effectLst/>
                <a:latin typeface="Arial" panose="020B0604020202020204" pitchFamily="34" charset="0"/>
                <a:ea typeface="Aptos" panose="020B0004020202020204" pitchFamily="34" charset="0"/>
              </a:rPr>
              <a:t>Jesus … gave them </a:t>
            </a:r>
            <a:r>
              <a:rPr lang="en-GB" sz="4400" b="1" dirty="0">
                <a:solidFill>
                  <a:srgbClr val="FF0000"/>
                </a:solidFill>
                <a:effectLst/>
                <a:latin typeface="Arial" panose="020B0604020202020204" pitchFamily="34" charset="0"/>
                <a:ea typeface="Aptos" panose="020B0004020202020204" pitchFamily="34" charset="0"/>
              </a:rPr>
              <a:t>authority</a:t>
            </a:r>
            <a:r>
              <a:rPr lang="en-GB" sz="4400" dirty="0">
                <a:effectLst/>
                <a:latin typeface="Arial" panose="020B0604020202020204" pitchFamily="34" charset="0"/>
                <a:ea typeface="Aptos" panose="020B0004020202020204" pitchFamily="34" charset="0"/>
              </a:rPr>
              <a:t> to drive out evil spirits and to heal every disease and every sickness.</a:t>
            </a:r>
            <a:endParaRPr lang="en-GB"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46343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D3489-3D7C-8291-56F3-82FE918E2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68B6C-4727-4C82-C104-BB30935B5C4B}"/>
              </a:ext>
            </a:extLst>
          </p:cNvPr>
          <p:cNvSpPr>
            <a:spLocks noGrp="1"/>
          </p:cNvSpPr>
          <p:nvPr>
            <p:ph type="title"/>
          </p:nvPr>
        </p:nvSpPr>
        <p:spPr>
          <a:xfrm>
            <a:off x="838200" y="1050814"/>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powerful</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endParaRPr lang="en-GB" dirty="0"/>
          </a:p>
        </p:txBody>
      </p:sp>
      <p:sp>
        <p:nvSpPr>
          <p:cNvPr id="3" name="TextBox 2">
            <a:extLst>
              <a:ext uri="{FF2B5EF4-FFF2-40B4-BE49-F238E27FC236}">
                <a16:creationId xmlns:a16="http://schemas.microsoft.com/office/drawing/2014/main" id="{1105C2D6-825E-8DE3-4354-4EFD043F53C2}"/>
              </a:ext>
            </a:extLst>
          </p:cNvPr>
          <p:cNvSpPr txBox="1"/>
          <p:nvPr/>
        </p:nvSpPr>
        <p:spPr>
          <a:xfrm>
            <a:off x="784151" y="2376377"/>
            <a:ext cx="10623698" cy="4051174"/>
          </a:xfrm>
          <a:prstGeom prst="rect">
            <a:avLst/>
          </a:prstGeom>
          <a:noFill/>
        </p:spPr>
        <p:txBody>
          <a:bodyPr wrap="square">
            <a:spAutoFit/>
          </a:bodyPr>
          <a:lstStyle/>
          <a:p>
            <a:pPr lvl="0" algn="ctr">
              <a:lnSpc>
                <a:spcPct val="150000"/>
              </a:lnSpc>
              <a:spcAft>
                <a:spcPts val="800"/>
              </a:spcAft>
            </a:pPr>
            <a:r>
              <a:rPr lang="en-GB" sz="4400" dirty="0">
                <a:effectLst/>
                <a:latin typeface="Arial" panose="020B0604020202020204" pitchFamily="34" charset="0"/>
                <a:ea typeface="Aptos" panose="020B0004020202020204" pitchFamily="34" charset="0"/>
              </a:rPr>
              <a:t>‘I am telling you the truth: those who believe in me will do what I do—yes, they will do </a:t>
            </a:r>
            <a:r>
              <a:rPr lang="en-GB" sz="4400" b="1" dirty="0">
                <a:solidFill>
                  <a:srgbClr val="FF0000"/>
                </a:solidFill>
                <a:effectLst/>
                <a:latin typeface="Arial" panose="020B0604020202020204" pitchFamily="34" charset="0"/>
                <a:ea typeface="Aptos" panose="020B0004020202020204" pitchFamily="34" charset="0"/>
              </a:rPr>
              <a:t>even</a:t>
            </a:r>
            <a:r>
              <a:rPr lang="en-GB" sz="4400" dirty="0">
                <a:solidFill>
                  <a:srgbClr val="FF0000"/>
                </a:solidFill>
                <a:effectLst/>
                <a:latin typeface="Arial" panose="020B0604020202020204" pitchFamily="34" charset="0"/>
                <a:ea typeface="Aptos" panose="020B0004020202020204" pitchFamily="34" charset="0"/>
              </a:rPr>
              <a:t> </a:t>
            </a:r>
            <a:r>
              <a:rPr lang="en-GB" sz="4400" b="1" dirty="0">
                <a:solidFill>
                  <a:srgbClr val="FF0000"/>
                </a:solidFill>
                <a:effectLst/>
                <a:latin typeface="Arial" panose="020B0604020202020204" pitchFamily="34" charset="0"/>
                <a:ea typeface="Aptos" panose="020B0004020202020204" pitchFamily="34" charset="0"/>
              </a:rPr>
              <a:t>greater</a:t>
            </a:r>
            <a:r>
              <a:rPr lang="en-GB" sz="4400" dirty="0">
                <a:solidFill>
                  <a:srgbClr val="FF0000"/>
                </a:solidFill>
                <a:effectLst/>
                <a:latin typeface="Arial" panose="020B0604020202020204" pitchFamily="34" charset="0"/>
                <a:ea typeface="Aptos" panose="020B0004020202020204" pitchFamily="34" charset="0"/>
              </a:rPr>
              <a:t> </a:t>
            </a:r>
            <a:r>
              <a:rPr lang="en-GB" sz="4400" b="1" dirty="0">
                <a:solidFill>
                  <a:srgbClr val="FF0000"/>
                </a:solidFill>
                <a:effectLst/>
                <a:latin typeface="Arial" panose="020B0604020202020204" pitchFamily="34" charset="0"/>
                <a:ea typeface="Aptos" panose="020B0004020202020204" pitchFamily="34" charset="0"/>
              </a:rPr>
              <a:t>things</a:t>
            </a:r>
            <a:r>
              <a:rPr lang="en-GB" sz="4400" dirty="0">
                <a:effectLst/>
                <a:latin typeface="Arial" panose="020B0604020202020204" pitchFamily="34" charset="0"/>
                <a:ea typeface="Aptos" panose="020B0004020202020204" pitchFamily="34" charset="0"/>
              </a:rPr>
              <a:t>, because I am going to the Father.’</a:t>
            </a:r>
            <a:endParaRPr lang="en-GB"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55663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DAC46-7621-7A04-72A7-45F4841AD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AFA89-CAA9-9DD1-8306-9EB64A24377F}"/>
              </a:ext>
            </a:extLst>
          </p:cNvPr>
          <p:cNvSpPr>
            <a:spLocks noGrp="1"/>
          </p:cNvSpPr>
          <p:nvPr>
            <p:ph type="title"/>
          </p:nvPr>
        </p:nvSpPr>
        <p:spPr>
          <a:xfrm>
            <a:off x="838200" y="499601"/>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a:t>
            </a:r>
            <a:endParaRPr lang="en-GB" dirty="0"/>
          </a:p>
        </p:txBody>
      </p:sp>
      <p:sp>
        <p:nvSpPr>
          <p:cNvPr id="3" name="Title 1">
            <a:extLst>
              <a:ext uri="{FF2B5EF4-FFF2-40B4-BE49-F238E27FC236}">
                <a16:creationId xmlns:a16="http://schemas.microsoft.com/office/drawing/2014/main" id="{6FB098F3-6CE8-B7D9-C6A1-676228BDDB56}"/>
              </a:ext>
            </a:extLst>
          </p:cNvPr>
          <p:cNvSpPr txBox="1">
            <a:spLocks/>
          </p:cNvSpPr>
          <p:nvPr/>
        </p:nvSpPr>
        <p:spPr>
          <a:xfrm>
            <a:off x="527957" y="16612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JESUS</a:t>
            </a:r>
            <a:r>
              <a:rPr lang="en-GB" sz="7200" b="1" dirty="0">
                <a:latin typeface="Arial" panose="020B0604020202020204" pitchFamily="34" charset="0"/>
                <a:ea typeface="Calibri" panose="020F0502020204030204" pitchFamily="34" charset="0"/>
                <a:cs typeface="Times New Roman" panose="02020603050405020304" pitchFamily="18" charset="0"/>
              </a:rPr>
              <a:t>     </a:t>
            </a:r>
            <a:r>
              <a:rPr lang="en-GB" sz="7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LOVE</a:t>
            </a:r>
            <a:endParaRPr lang="en-GB" sz="7200" dirty="0">
              <a:solidFill>
                <a:srgbClr val="FF0000"/>
              </a:solidFill>
            </a:endParaRPr>
          </a:p>
        </p:txBody>
      </p:sp>
      <p:sp>
        <p:nvSpPr>
          <p:cNvPr id="5" name="TextBox 4">
            <a:extLst>
              <a:ext uri="{FF2B5EF4-FFF2-40B4-BE49-F238E27FC236}">
                <a16:creationId xmlns:a16="http://schemas.microsoft.com/office/drawing/2014/main" id="{8AA91806-6DFE-71B3-4C8C-19DAFB2F3EF6}"/>
              </a:ext>
            </a:extLst>
          </p:cNvPr>
          <p:cNvSpPr txBox="1"/>
          <p:nvPr/>
        </p:nvSpPr>
        <p:spPr>
          <a:xfrm>
            <a:off x="2736397" y="2986819"/>
            <a:ext cx="6098720" cy="923330"/>
          </a:xfrm>
          <a:prstGeom prst="rect">
            <a:avLst/>
          </a:prstGeom>
          <a:noFill/>
        </p:spPr>
        <p:txBody>
          <a:bodyPr wrap="square">
            <a:spAutoFit/>
          </a:bodyPr>
          <a:lstStyle/>
          <a:p>
            <a:pPr marL="285750" indent="-285750" algn="ctr">
              <a:buFont typeface="Arial" panose="020B0604020202020204" pitchFamily="34" charset="0"/>
              <a:buChar char="•"/>
            </a:pPr>
            <a:r>
              <a:rPr lang="en-GB" sz="5400" b="1" dirty="0">
                <a:solidFill>
                  <a:srgbClr val="FF0000"/>
                </a:solidFill>
                <a:latin typeface="Arial" panose="020B0604020202020204" pitchFamily="34" charset="0"/>
                <a:cs typeface="Times New Roman" panose="02020603050405020304" pitchFamily="18" charset="0"/>
              </a:rPr>
              <a:t>powerful</a:t>
            </a:r>
            <a:endParaRPr lang="en-GB" sz="5400" dirty="0">
              <a:solidFill>
                <a:srgbClr val="FF0000"/>
              </a:solidFill>
            </a:endParaRPr>
          </a:p>
        </p:txBody>
      </p:sp>
    </p:spTree>
    <p:extLst>
      <p:ext uri="{BB962C8B-B14F-4D97-AF65-F5344CB8AC3E}">
        <p14:creationId xmlns:p14="http://schemas.microsoft.com/office/powerpoint/2010/main" val="2791944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7FEB5-D796-A0C3-D0AD-4695E3AA9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D7B56E-1FC7-E6C9-795C-692BB28996F0}"/>
              </a:ext>
            </a:extLst>
          </p:cNvPr>
          <p:cNvSpPr>
            <a:spLocks noGrp="1"/>
          </p:cNvSpPr>
          <p:nvPr>
            <p:ph type="title"/>
          </p:nvPr>
        </p:nvSpPr>
        <p:spPr>
          <a:xfrm>
            <a:off x="838200" y="1058408"/>
            <a:ext cx="10515600" cy="1325563"/>
          </a:xfrm>
        </p:spPr>
        <p:txBody>
          <a:bodyPr>
            <a:normAutofit/>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Can you think of five sermons which have had a big impact on your life?</a:t>
            </a:r>
            <a:endParaRPr lang="en-GB" dirty="0"/>
          </a:p>
        </p:txBody>
      </p:sp>
      <p:pic>
        <p:nvPicPr>
          <p:cNvPr id="4" name="Picture 3" descr="A book on a table&#10;&#10;AI-generated content may be incorrect.">
            <a:extLst>
              <a:ext uri="{FF2B5EF4-FFF2-40B4-BE49-F238E27FC236}">
                <a16:creationId xmlns:a16="http://schemas.microsoft.com/office/drawing/2014/main" id="{5CFCF59C-40CF-8EF2-ADE5-C310B74CF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234" y="2658139"/>
            <a:ext cx="4752752" cy="3413051"/>
          </a:xfrm>
          <a:prstGeom prst="rect">
            <a:avLst/>
          </a:prstGeom>
          <a:ln>
            <a:noFill/>
          </a:ln>
          <a:effectLst>
            <a:softEdge rad="112500"/>
          </a:effectLst>
        </p:spPr>
      </p:pic>
    </p:spTree>
    <p:extLst>
      <p:ext uri="{BB962C8B-B14F-4D97-AF65-F5344CB8AC3E}">
        <p14:creationId xmlns:p14="http://schemas.microsoft.com/office/powerpoint/2010/main" val="1557399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FBD0B-9B7F-5EED-D3E6-5E154A0E3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999A4-FF46-56A7-6E62-DB3D4A43846D}"/>
              </a:ext>
            </a:extLst>
          </p:cNvPr>
          <p:cNvSpPr>
            <a:spLocks noGrp="1"/>
          </p:cNvSpPr>
          <p:nvPr>
            <p:ph type="title"/>
          </p:nvPr>
        </p:nvSpPr>
        <p:spPr>
          <a:xfrm>
            <a:off x="838200" y="1058408"/>
            <a:ext cx="10515600" cy="1325563"/>
          </a:xfrm>
        </p:spPr>
        <p:txBody>
          <a:bodyPr>
            <a:normAutofit/>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Can you think of five Christians who have had a big influence on you?</a:t>
            </a:r>
            <a:endParaRPr lang="en-GB" dirty="0"/>
          </a:p>
        </p:txBody>
      </p:sp>
      <p:pic>
        <p:nvPicPr>
          <p:cNvPr id="4" name="Picture 3">
            <a:extLst>
              <a:ext uri="{FF2B5EF4-FFF2-40B4-BE49-F238E27FC236}">
                <a16:creationId xmlns:a16="http://schemas.microsoft.com/office/drawing/2014/main" id="{04C06793-F58E-1307-3474-0D0DE20167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14577" y="2595861"/>
            <a:ext cx="5762846" cy="3306726"/>
          </a:xfrm>
          <a:prstGeom prst="rect">
            <a:avLst/>
          </a:prstGeom>
          <a:ln>
            <a:noFill/>
          </a:ln>
          <a:effectLst>
            <a:softEdge rad="112500"/>
          </a:effectLst>
        </p:spPr>
      </p:pic>
    </p:spTree>
    <p:extLst>
      <p:ext uri="{BB962C8B-B14F-4D97-AF65-F5344CB8AC3E}">
        <p14:creationId xmlns:p14="http://schemas.microsoft.com/office/powerpoint/2010/main" val="1113806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61C29-D4E3-E90F-DB63-641FA5A9F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F2C8C-DE69-6099-5CC5-4D81DFCCCA95}"/>
              </a:ext>
            </a:extLst>
          </p:cNvPr>
          <p:cNvSpPr>
            <a:spLocks noGrp="1"/>
          </p:cNvSpPr>
          <p:nvPr>
            <p:ph type="title"/>
          </p:nvPr>
        </p:nvSpPr>
        <p:spPr>
          <a:xfrm>
            <a:off x="838200" y="499601"/>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Good News</a:t>
            </a:r>
            <a:endParaRPr lang="en-GB" dirty="0"/>
          </a:p>
        </p:txBody>
      </p:sp>
      <p:sp>
        <p:nvSpPr>
          <p:cNvPr id="3" name="Title 1">
            <a:extLst>
              <a:ext uri="{FF2B5EF4-FFF2-40B4-BE49-F238E27FC236}">
                <a16:creationId xmlns:a16="http://schemas.microsoft.com/office/drawing/2014/main" id="{C3954C1F-D10F-E113-1DEE-0D2A605FE46C}"/>
              </a:ext>
            </a:extLst>
          </p:cNvPr>
          <p:cNvSpPr txBox="1">
            <a:spLocks/>
          </p:cNvSpPr>
          <p:nvPr/>
        </p:nvSpPr>
        <p:spPr>
          <a:xfrm>
            <a:off x="527957" y="16612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JESUS</a:t>
            </a:r>
            <a:r>
              <a:rPr lang="en-GB" sz="7200" b="1" dirty="0">
                <a:latin typeface="Arial" panose="020B0604020202020204" pitchFamily="34" charset="0"/>
                <a:ea typeface="Calibri" panose="020F0502020204030204" pitchFamily="34" charset="0"/>
                <a:cs typeface="Times New Roman" panose="02020603050405020304" pitchFamily="18" charset="0"/>
              </a:rPr>
              <a:t>     </a:t>
            </a:r>
            <a:r>
              <a:rPr lang="en-GB" sz="7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LOVE</a:t>
            </a:r>
            <a:endParaRPr lang="en-GB" sz="7200" dirty="0">
              <a:solidFill>
                <a:srgbClr val="FF0000"/>
              </a:solidFill>
            </a:endParaRPr>
          </a:p>
        </p:txBody>
      </p:sp>
      <p:sp>
        <p:nvSpPr>
          <p:cNvPr id="5" name="TextBox 4">
            <a:extLst>
              <a:ext uri="{FF2B5EF4-FFF2-40B4-BE49-F238E27FC236}">
                <a16:creationId xmlns:a16="http://schemas.microsoft.com/office/drawing/2014/main" id="{58111DDE-2718-CBB2-6B60-87286A07E4F8}"/>
              </a:ext>
            </a:extLst>
          </p:cNvPr>
          <p:cNvSpPr txBox="1"/>
          <p:nvPr/>
        </p:nvSpPr>
        <p:spPr>
          <a:xfrm>
            <a:off x="2736397" y="2986819"/>
            <a:ext cx="6098720" cy="2585323"/>
          </a:xfrm>
          <a:prstGeom prst="rect">
            <a:avLst/>
          </a:prstGeom>
          <a:noFill/>
        </p:spPr>
        <p:txBody>
          <a:bodyPr wrap="square">
            <a:spAutoFit/>
          </a:bodyPr>
          <a:lstStyle/>
          <a:p>
            <a:pPr marL="285750" indent="-285750" algn="ctr">
              <a:buFont typeface="Arial" panose="020B0604020202020204" pitchFamily="34" charset="0"/>
              <a:buChar char="•"/>
            </a:pPr>
            <a:r>
              <a:rPr lang="en-GB" sz="5400" b="1" dirty="0">
                <a:solidFill>
                  <a:srgbClr val="FF0000"/>
                </a:solidFill>
                <a:latin typeface="Arial" panose="020B0604020202020204" pitchFamily="34" charset="0"/>
                <a:cs typeface="Times New Roman" panose="02020603050405020304" pitchFamily="18" charset="0"/>
              </a:rPr>
              <a:t>presence</a:t>
            </a:r>
          </a:p>
          <a:p>
            <a:pPr marL="285750" indent="-285750" algn="ctr">
              <a:buFont typeface="Arial" panose="020B0604020202020204" pitchFamily="34" charset="0"/>
              <a:buChar char="•"/>
            </a:pPr>
            <a:r>
              <a:rPr lang="en-GB" sz="5400" b="1" dirty="0">
                <a:solidFill>
                  <a:srgbClr val="FF0000"/>
                </a:solidFill>
                <a:latin typeface="Arial" panose="020B0604020202020204" pitchFamily="34" charset="0"/>
                <a:cs typeface="Times New Roman" panose="02020603050405020304" pitchFamily="18" charset="0"/>
              </a:rPr>
              <a:t>practical</a:t>
            </a:r>
          </a:p>
          <a:p>
            <a:pPr marL="285750" indent="-285750" algn="ctr">
              <a:buFont typeface="Arial" panose="020B0604020202020204" pitchFamily="34" charset="0"/>
              <a:buChar char="•"/>
            </a:pPr>
            <a:r>
              <a:rPr lang="en-GB" sz="5400" b="1" dirty="0">
                <a:solidFill>
                  <a:srgbClr val="FF0000"/>
                </a:solidFill>
                <a:latin typeface="Arial" panose="020B0604020202020204" pitchFamily="34" charset="0"/>
                <a:cs typeface="Times New Roman" panose="02020603050405020304" pitchFamily="18" charset="0"/>
              </a:rPr>
              <a:t>powerful</a:t>
            </a:r>
            <a:endParaRPr lang="en-GB" sz="5400" dirty="0">
              <a:solidFill>
                <a:srgbClr val="FF0000"/>
              </a:solidFill>
            </a:endParaRPr>
          </a:p>
        </p:txBody>
      </p:sp>
    </p:spTree>
    <p:extLst>
      <p:ext uri="{BB962C8B-B14F-4D97-AF65-F5344CB8AC3E}">
        <p14:creationId xmlns:p14="http://schemas.microsoft.com/office/powerpoint/2010/main" val="2066657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A9A9E-D544-BC3D-1D53-7BC0AD80E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15EBD-A558-A8E6-C6EF-D709D787F99F}"/>
              </a:ext>
            </a:extLst>
          </p:cNvPr>
          <p:cNvSpPr>
            <a:spLocks noGrp="1"/>
          </p:cNvSpPr>
          <p:nvPr>
            <p:ph type="title"/>
          </p:nvPr>
        </p:nvSpPr>
        <p:spPr>
          <a:xfrm>
            <a:off x="838200" y="499601"/>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Good News</a:t>
            </a:r>
            <a:endParaRPr lang="en-GB" dirty="0"/>
          </a:p>
        </p:txBody>
      </p:sp>
      <p:sp>
        <p:nvSpPr>
          <p:cNvPr id="3" name="Title 1">
            <a:extLst>
              <a:ext uri="{FF2B5EF4-FFF2-40B4-BE49-F238E27FC236}">
                <a16:creationId xmlns:a16="http://schemas.microsoft.com/office/drawing/2014/main" id="{DCF655AC-4C0D-F0AA-1E03-A00F5FC2A64A}"/>
              </a:ext>
            </a:extLst>
          </p:cNvPr>
          <p:cNvSpPr txBox="1">
            <a:spLocks/>
          </p:cNvSpPr>
          <p:nvPr/>
        </p:nvSpPr>
        <p:spPr>
          <a:xfrm>
            <a:off x="527957" y="16612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JESUS</a:t>
            </a:r>
            <a:r>
              <a:rPr lang="en-GB" sz="7200" b="1" dirty="0">
                <a:latin typeface="Arial" panose="020B0604020202020204" pitchFamily="34" charset="0"/>
                <a:ea typeface="Calibri" panose="020F0502020204030204" pitchFamily="34" charset="0"/>
                <a:cs typeface="Times New Roman" panose="02020603050405020304" pitchFamily="18" charset="0"/>
              </a:rPr>
              <a:t>     </a:t>
            </a:r>
            <a:r>
              <a:rPr lang="en-GB" sz="7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LOVE</a:t>
            </a:r>
            <a:endParaRPr lang="en-GB" sz="7200" dirty="0">
              <a:solidFill>
                <a:srgbClr val="FF0000"/>
              </a:solidFill>
            </a:endParaRPr>
          </a:p>
        </p:txBody>
      </p:sp>
      <p:sp>
        <p:nvSpPr>
          <p:cNvPr id="5" name="TextBox 4">
            <a:extLst>
              <a:ext uri="{FF2B5EF4-FFF2-40B4-BE49-F238E27FC236}">
                <a16:creationId xmlns:a16="http://schemas.microsoft.com/office/drawing/2014/main" id="{98E23B7C-1697-B50C-610C-C2EBF733BFF2}"/>
              </a:ext>
            </a:extLst>
          </p:cNvPr>
          <p:cNvSpPr txBox="1"/>
          <p:nvPr/>
        </p:nvSpPr>
        <p:spPr>
          <a:xfrm>
            <a:off x="527957" y="2837963"/>
            <a:ext cx="11136086" cy="3710183"/>
          </a:xfrm>
          <a:prstGeom prst="rect">
            <a:avLst/>
          </a:prstGeom>
          <a:noFill/>
        </p:spPr>
        <p:txBody>
          <a:bodyPr wrap="square">
            <a:spAutoFit/>
          </a:bodyPr>
          <a:lstStyle/>
          <a:p>
            <a:pPr algn="ctr">
              <a:lnSpc>
                <a:spcPct val="150000"/>
              </a:lnSpc>
            </a:pPr>
            <a:r>
              <a:rPr lang="en-GB" sz="3200" dirty="0">
                <a:effectLst/>
                <a:latin typeface="Arial" panose="020B0604020202020204" pitchFamily="34" charset="0"/>
                <a:ea typeface="Aptos" panose="020B0004020202020204" pitchFamily="34" charset="0"/>
              </a:rPr>
              <a:t>Dear Mary,</a:t>
            </a:r>
          </a:p>
          <a:p>
            <a:pPr algn="ctr">
              <a:lnSpc>
                <a:spcPct val="150000"/>
              </a:lnSpc>
            </a:pPr>
            <a:r>
              <a:rPr lang="en-GB" sz="3200" dirty="0">
                <a:effectLst/>
                <a:latin typeface="Arial" panose="020B0604020202020204" pitchFamily="34" charset="0"/>
                <a:ea typeface="Aptos" panose="020B0004020202020204" pitchFamily="34" charset="0"/>
              </a:rPr>
              <a:t>You and Theo made my day so special. I feel that I am worth living! Best day of my life since I came to the UK. You and Theo are God’s agents who make everyone happy. I am grateful and I will be lifelong grateful. Thank you very much.</a:t>
            </a:r>
            <a:endParaRPr lang="en-GB" sz="3200" dirty="0">
              <a:solidFill>
                <a:srgbClr val="FF0000"/>
              </a:solidFill>
            </a:endParaRPr>
          </a:p>
        </p:txBody>
      </p:sp>
    </p:spTree>
    <p:extLst>
      <p:ext uri="{BB962C8B-B14F-4D97-AF65-F5344CB8AC3E}">
        <p14:creationId xmlns:p14="http://schemas.microsoft.com/office/powerpoint/2010/main" val="388394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BB0C8-F0BF-49A8-F629-EECBD5719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148A7-F04B-86DE-020B-0611880D7199}"/>
              </a:ext>
            </a:extLst>
          </p:cNvPr>
          <p:cNvSpPr>
            <a:spLocks noGrp="1"/>
          </p:cNvSpPr>
          <p:nvPr>
            <p:ph type="title"/>
          </p:nvPr>
        </p:nvSpPr>
        <p:spPr>
          <a:xfrm>
            <a:off x="838200" y="54882"/>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Matthew 9:35-10:8</a:t>
            </a:r>
            <a:endParaRPr lang="en-GB" dirty="0"/>
          </a:p>
        </p:txBody>
      </p:sp>
      <p:sp>
        <p:nvSpPr>
          <p:cNvPr id="4" name="Content Placeholder 3">
            <a:extLst>
              <a:ext uri="{FF2B5EF4-FFF2-40B4-BE49-F238E27FC236}">
                <a16:creationId xmlns:a16="http://schemas.microsoft.com/office/drawing/2014/main" id="{90FBC690-8BED-275A-CAA8-D9768FB68D27}"/>
              </a:ext>
            </a:extLst>
          </p:cNvPr>
          <p:cNvSpPr>
            <a:spLocks noGrp="1"/>
          </p:cNvSpPr>
          <p:nvPr>
            <p:ph idx="1"/>
          </p:nvPr>
        </p:nvSpPr>
        <p:spPr>
          <a:xfrm>
            <a:off x="838200" y="1253330"/>
            <a:ext cx="10515600" cy="4967855"/>
          </a:xfrm>
        </p:spPr>
        <p:txBody>
          <a:bodyPr>
            <a:normAutofit fontScale="92500" lnSpcReduction="20000"/>
          </a:bodyPr>
          <a:lstStyle/>
          <a:p>
            <a:pPr marL="0" indent="0" algn="ctr">
              <a:lnSpc>
                <a:spcPct val="150000"/>
              </a:lnSpc>
              <a:spcAft>
                <a:spcPts val="800"/>
              </a:spcAft>
              <a:buNone/>
            </a:pPr>
            <a:r>
              <a:rPr lang="en-GB" sz="3500" kern="100" dirty="0">
                <a:effectLst/>
                <a:latin typeface="Arial" panose="020B0604020202020204" pitchFamily="34" charset="0"/>
                <a:ea typeface="Aptos" panose="020B0004020202020204" pitchFamily="34" charset="0"/>
                <a:cs typeface="Times New Roman" panose="02020603050405020304" pitchFamily="18" charset="0"/>
              </a:rPr>
              <a:t>So he said to his disciples, “The harvest is large, but there are few workers to gather it in. Pray to the owner of the harvest that he will send out workers to gather in his harvest.”</a:t>
            </a:r>
          </a:p>
          <a:p>
            <a:pPr marL="0" indent="0" algn="ctr">
              <a:lnSpc>
                <a:spcPct val="150000"/>
              </a:lnSpc>
              <a:spcAft>
                <a:spcPts val="800"/>
              </a:spcAft>
              <a:buNone/>
            </a:pPr>
            <a:r>
              <a:rPr lang="en-GB" sz="3500" kern="100" dirty="0">
                <a:effectLst/>
                <a:latin typeface="Arial" panose="020B0604020202020204" pitchFamily="34" charset="0"/>
                <a:ea typeface="Aptos" panose="020B0004020202020204" pitchFamily="34" charset="0"/>
                <a:cs typeface="Times New Roman" panose="02020603050405020304" pitchFamily="18" charset="0"/>
              </a:rPr>
              <a:t>Jesus called his twelve disciples together and gave them authority to drive out evil spirits and to heal every disease and every sickness…</a:t>
            </a:r>
            <a:endParaRPr lang="en-GB" sz="35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50000"/>
              </a:lnSpc>
              <a:spcAft>
                <a:spcPts val="800"/>
              </a:spcAft>
              <a:buNone/>
            </a:pP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7591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DEC66-DF35-F9CC-07B7-AE70ACDF3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40F5C-92D2-4318-33FB-2CB464C21DFE}"/>
              </a:ext>
            </a:extLst>
          </p:cNvPr>
          <p:cNvSpPr>
            <a:spLocks noGrp="1"/>
          </p:cNvSpPr>
          <p:nvPr>
            <p:ph type="title"/>
          </p:nvPr>
        </p:nvSpPr>
        <p:spPr>
          <a:xfrm>
            <a:off x="838200" y="54882"/>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Matthew 9:35-10:8</a:t>
            </a:r>
            <a:endParaRPr lang="en-GB" dirty="0"/>
          </a:p>
        </p:txBody>
      </p:sp>
      <p:sp>
        <p:nvSpPr>
          <p:cNvPr id="4" name="Content Placeholder 3">
            <a:extLst>
              <a:ext uri="{FF2B5EF4-FFF2-40B4-BE49-F238E27FC236}">
                <a16:creationId xmlns:a16="http://schemas.microsoft.com/office/drawing/2014/main" id="{D605ABFF-D54D-2AD4-5266-C92C3311A35C}"/>
              </a:ext>
            </a:extLst>
          </p:cNvPr>
          <p:cNvSpPr>
            <a:spLocks noGrp="1"/>
          </p:cNvSpPr>
          <p:nvPr>
            <p:ph idx="1"/>
          </p:nvPr>
        </p:nvSpPr>
        <p:spPr>
          <a:xfrm>
            <a:off x="308345" y="1253330"/>
            <a:ext cx="11366204" cy="4967855"/>
          </a:xfrm>
        </p:spPr>
        <p:txBody>
          <a:bodyPr>
            <a:noAutofit/>
          </a:bodyPr>
          <a:lstStyle/>
          <a:p>
            <a:pPr marL="0" indent="0" algn="ctr">
              <a:lnSpc>
                <a:spcPct val="150000"/>
              </a:lnSpc>
              <a:spcAft>
                <a:spcPts val="800"/>
              </a:spcAft>
              <a:buNone/>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These twelve men were sent out by Jesus with the following instructions: “Do not go to any Gentile territory or any Samaritan towns. Instead, you are to go to the lost sheep of the people of Israel. Go and preach, ‘The Kingdom of heaven is near!’ Heal the sick, bring the dead back to life, heal those who suffer from dreaded skin diseases, and drive out demons. You have received without paying, so give without being paid.</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1852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AABDE-1A24-13D0-2F8D-E21852C91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530DF-2A76-8937-E99C-287BB0C34AB3}"/>
              </a:ext>
            </a:extLst>
          </p:cNvPr>
          <p:cNvSpPr>
            <a:spLocks noGrp="1"/>
          </p:cNvSpPr>
          <p:nvPr>
            <p:ph type="title"/>
          </p:nvPr>
        </p:nvSpPr>
        <p:spPr>
          <a:xfrm>
            <a:off x="838200" y="2103437"/>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 sharing the Good News of Jesus Christ</a:t>
            </a:r>
            <a:endParaRPr lang="en-GB" dirty="0"/>
          </a:p>
        </p:txBody>
      </p:sp>
    </p:spTree>
    <p:extLst>
      <p:ext uri="{BB962C8B-B14F-4D97-AF65-F5344CB8AC3E}">
        <p14:creationId xmlns:p14="http://schemas.microsoft.com/office/powerpoint/2010/main" val="293362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E80E2-6C41-1D8D-B346-CBF806F52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0828C-EC7B-FBA9-66B7-31DA6C9D8644}"/>
              </a:ext>
            </a:extLst>
          </p:cNvPr>
          <p:cNvSpPr>
            <a:spLocks noGrp="1"/>
          </p:cNvSpPr>
          <p:nvPr>
            <p:ph type="title"/>
          </p:nvPr>
        </p:nvSpPr>
        <p:spPr>
          <a:xfrm>
            <a:off x="838200" y="2103437"/>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 sharing the Good News of Jesus Christ</a:t>
            </a:r>
            <a:endParaRPr lang="en-GB" dirty="0"/>
          </a:p>
        </p:txBody>
      </p:sp>
      <p:pic>
        <p:nvPicPr>
          <p:cNvPr id="4" name="Picture 3" descr="A cartoon emoji giving a thumbs up&#10;&#10;AI-generated content may be incorrect.">
            <a:extLst>
              <a:ext uri="{FF2B5EF4-FFF2-40B4-BE49-F238E27FC236}">
                <a16:creationId xmlns:a16="http://schemas.microsoft.com/office/drawing/2014/main" id="{B3FF859F-AF05-4EF8-7555-E0C8586C9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972" y="3519376"/>
            <a:ext cx="3615023" cy="3083442"/>
          </a:xfrm>
          <a:prstGeom prst="rect">
            <a:avLst/>
          </a:prstGeom>
          <a:ln>
            <a:noFill/>
          </a:ln>
          <a:effectLst>
            <a:softEdge rad="112500"/>
          </a:effectLst>
        </p:spPr>
      </p:pic>
    </p:spTree>
    <p:extLst>
      <p:ext uri="{BB962C8B-B14F-4D97-AF65-F5344CB8AC3E}">
        <p14:creationId xmlns:p14="http://schemas.microsoft.com/office/powerpoint/2010/main" val="296201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59B5D-646A-C150-ECEC-437CAAE5A6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2FE1B-D36B-2D87-70E3-61912B4B0CB1}"/>
              </a:ext>
            </a:extLst>
          </p:cNvPr>
          <p:cNvSpPr>
            <a:spLocks noGrp="1"/>
          </p:cNvSpPr>
          <p:nvPr>
            <p:ph type="title"/>
          </p:nvPr>
        </p:nvSpPr>
        <p:spPr>
          <a:xfrm>
            <a:off x="838200" y="2103437"/>
            <a:ext cx="10515600" cy="1325563"/>
          </a:xfrm>
        </p:spPr>
        <p:txBody>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Evangelism = sharing the Good News of Jesus Christ</a:t>
            </a:r>
            <a:endParaRPr lang="en-GB" dirty="0"/>
          </a:p>
        </p:txBody>
      </p:sp>
      <p:pic>
        <p:nvPicPr>
          <p:cNvPr id="4" name="Picture 3" descr="A cartoon emoji giving a thumbs up&#10;&#10;AI-generated content may be incorrect.">
            <a:extLst>
              <a:ext uri="{FF2B5EF4-FFF2-40B4-BE49-F238E27FC236}">
                <a16:creationId xmlns:a16="http://schemas.microsoft.com/office/drawing/2014/main" id="{4F85A097-C30E-C509-0237-0EC7530B6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972" y="3519376"/>
            <a:ext cx="3615023" cy="3083442"/>
          </a:xfrm>
          <a:prstGeom prst="rect">
            <a:avLst/>
          </a:prstGeom>
          <a:ln>
            <a:noFill/>
          </a:ln>
          <a:effectLst>
            <a:softEdge rad="112500"/>
          </a:effectLst>
        </p:spPr>
      </p:pic>
      <p:pic>
        <p:nvPicPr>
          <p:cNvPr id="5" name="Picture 4" descr="A yellow emoticon with blue eyes and hands&#10;&#10;AI-generated content may be incorrect.">
            <a:extLst>
              <a:ext uri="{FF2B5EF4-FFF2-40B4-BE49-F238E27FC236}">
                <a16:creationId xmlns:a16="http://schemas.microsoft.com/office/drawing/2014/main" id="{8EE0CB0B-2C8D-F796-78CC-17983A3E3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959" y="3429000"/>
            <a:ext cx="3129073" cy="3083442"/>
          </a:xfrm>
          <a:prstGeom prst="rect">
            <a:avLst/>
          </a:prstGeom>
          <a:ln>
            <a:noFill/>
          </a:ln>
          <a:effectLst>
            <a:softEdge rad="112500"/>
          </a:effectLst>
        </p:spPr>
      </p:pic>
    </p:spTree>
    <p:extLst>
      <p:ext uri="{BB962C8B-B14F-4D97-AF65-F5344CB8AC3E}">
        <p14:creationId xmlns:p14="http://schemas.microsoft.com/office/powerpoint/2010/main" val="292270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EE39D-E505-B5B3-2E06-8D43CE5CF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D7DD2-EEB5-A68C-35F3-E9249360EFB7}"/>
              </a:ext>
            </a:extLst>
          </p:cNvPr>
          <p:cNvSpPr>
            <a:spLocks noGrp="1"/>
          </p:cNvSpPr>
          <p:nvPr>
            <p:ph type="title"/>
          </p:nvPr>
        </p:nvSpPr>
        <p:spPr>
          <a:xfrm>
            <a:off x="838200" y="2103437"/>
            <a:ext cx="10515600" cy="1325563"/>
          </a:xfrm>
        </p:spPr>
        <p:txBody>
          <a:bodyPr>
            <a:normAutofit/>
          </a:bodyPr>
          <a:lstStyle/>
          <a:p>
            <a:pPr algn="ctr"/>
            <a:r>
              <a:rPr lang="en-GB" sz="4400" b="1" dirty="0">
                <a:effectLst/>
                <a:latin typeface="Arial" panose="020B0604020202020204" pitchFamily="34" charset="0"/>
                <a:ea typeface="Calibri" panose="020F0502020204030204" pitchFamily="34" charset="0"/>
                <a:cs typeface="Times New Roman" panose="02020603050405020304" pitchFamily="18" charset="0"/>
              </a:rPr>
              <a:t>Have you ever felt like this about sharing the Good News of Jesus?</a:t>
            </a:r>
            <a:endParaRPr lang="en-GB" dirty="0"/>
          </a:p>
        </p:txBody>
      </p:sp>
      <p:pic>
        <p:nvPicPr>
          <p:cNvPr id="5" name="Picture 4" descr="A yellow emoticon with blue eyes and hands&#10;&#10;AI-generated content may be incorrect.">
            <a:extLst>
              <a:ext uri="{FF2B5EF4-FFF2-40B4-BE49-F238E27FC236}">
                <a16:creationId xmlns:a16="http://schemas.microsoft.com/office/drawing/2014/main" id="{E199B0F0-8554-5DA1-2022-C276E8813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463" y="3429000"/>
            <a:ext cx="3129073" cy="3083442"/>
          </a:xfrm>
          <a:prstGeom prst="rect">
            <a:avLst/>
          </a:prstGeom>
          <a:ln>
            <a:noFill/>
          </a:ln>
          <a:effectLst>
            <a:softEdge rad="112500"/>
          </a:effectLst>
        </p:spPr>
      </p:pic>
    </p:spTree>
    <p:extLst>
      <p:ext uri="{BB962C8B-B14F-4D97-AF65-F5344CB8AC3E}">
        <p14:creationId xmlns:p14="http://schemas.microsoft.com/office/powerpoint/2010/main" val="3178604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Widescreen</PresentationFormat>
  <Paragraphs>70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vt:lpstr>
      <vt:lpstr>Aptos Display</vt:lpstr>
      <vt:lpstr>Arial</vt:lpstr>
      <vt:lpstr>Calibri</vt:lpstr>
      <vt:lpstr>Office Theme</vt:lpstr>
      <vt:lpstr> </vt:lpstr>
      <vt:lpstr>Evangelism: Sharing Jesus in Your Everyday </vt:lpstr>
      <vt:lpstr>Matthew 9:35-10:8</vt:lpstr>
      <vt:lpstr>Matthew 9:35-10:8</vt:lpstr>
      <vt:lpstr>Matthew 9:35-10:8</vt:lpstr>
      <vt:lpstr>Evangelism = sharing the Good News of Jesus Christ</vt:lpstr>
      <vt:lpstr>Evangelism = sharing the Good News of Jesus Christ</vt:lpstr>
      <vt:lpstr>Evangelism = sharing the Good News of Jesus Christ</vt:lpstr>
      <vt:lpstr>Have you ever felt like this about sharing the Good News of Jesus?</vt:lpstr>
      <vt:lpstr>Evangelism           a ten-letter word</vt:lpstr>
      <vt:lpstr>Evangelism = two words…</vt:lpstr>
      <vt:lpstr>Evangelism = two words…</vt:lpstr>
      <vt:lpstr>Do you know Jesus loves you?</vt:lpstr>
      <vt:lpstr>Do you love Jesus?</vt:lpstr>
      <vt:lpstr>Do you want to share Jesus’s love with others?</vt:lpstr>
      <vt:lpstr>Evangelism: presence…</vt:lpstr>
      <vt:lpstr>Evangelism: presence…</vt:lpstr>
      <vt:lpstr>Evangelism…</vt:lpstr>
      <vt:lpstr>Evangelism: practical…</vt:lpstr>
      <vt:lpstr>Evangelism: practical…</vt:lpstr>
      <vt:lpstr>Evangelism: practical…</vt:lpstr>
      <vt:lpstr>Evangelism: Billy Graham…</vt:lpstr>
      <vt:lpstr>Evangelism: Reggie McNeal…</vt:lpstr>
      <vt:lpstr>Evangelism: Pete Portal…</vt:lpstr>
      <vt:lpstr>Evangelism: practical…</vt:lpstr>
      <vt:lpstr>Evangelism: practical…</vt:lpstr>
      <vt:lpstr>Evangelism…</vt:lpstr>
      <vt:lpstr>Evangelism: powerful…</vt:lpstr>
      <vt:lpstr>Evangelism: powerful…</vt:lpstr>
      <vt:lpstr>Evangelism: powerful…</vt:lpstr>
      <vt:lpstr>Evangelism: powerful…</vt:lpstr>
      <vt:lpstr>Evangelism: powerful…</vt:lpstr>
      <vt:lpstr>Evangelism…</vt:lpstr>
      <vt:lpstr>Can you think of five sermons which have had a big impact on your life?</vt:lpstr>
      <vt:lpstr>Can you think of five Christians who have had a big influence on you?</vt:lpstr>
      <vt:lpstr>Evangelism: Good News</vt:lpstr>
      <vt:lpstr>Evangelism: Good News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Bramwell</dc:creator>
  <cp:lastModifiedBy>Simon Bramwell</cp:lastModifiedBy>
  <cp:revision>55</cp:revision>
  <dcterms:created xsi:type="dcterms:W3CDTF">2025-02-14T17:24:55Z</dcterms:created>
  <dcterms:modified xsi:type="dcterms:W3CDTF">2025-02-23T00:28:41Z</dcterms:modified>
</cp:coreProperties>
</file>