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3" r:id="rId3"/>
    <p:sldId id="315" r:id="rId4"/>
    <p:sldId id="316" r:id="rId5"/>
    <p:sldId id="317" r:id="rId6"/>
    <p:sldId id="318" r:id="rId7"/>
    <p:sldId id="319" r:id="rId8"/>
    <p:sldId id="320" r:id="rId9"/>
    <p:sldId id="321" r:id="rId10"/>
    <p:sldId id="322" r:id="rId11"/>
    <p:sldId id="270" r:id="rId12"/>
    <p:sldId id="323" r:id="rId13"/>
    <p:sldId id="324" r:id="rId14"/>
    <p:sldId id="325" r:id="rId15"/>
    <p:sldId id="326" r:id="rId16"/>
    <p:sldId id="327" r:id="rId17"/>
    <p:sldId id="328" r:id="rId18"/>
    <p:sldId id="329" r:id="rId19"/>
    <p:sldId id="330" r:id="rId20"/>
    <p:sldId id="335" r:id="rId21"/>
    <p:sldId id="331" r:id="rId22"/>
    <p:sldId id="332" r:id="rId23"/>
    <p:sldId id="333" r:id="rId24"/>
    <p:sldId id="334" r:id="rId25"/>
    <p:sldId id="336" r:id="rId26"/>
    <p:sldId id="338" r:id="rId27"/>
    <p:sldId id="339" r:id="rId28"/>
    <p:sldId id="337" r:id="rId29"/>
    <p:sldId id="340" r:id="rId30"/>
    <p:sldId id="341" r:id="rId31"/>
    <p:sldId id="344" r:id="rId32"/>
    <p:sldId id="342" r:id="rId33"/>
    <p:sldId id="343" r:id="rId34"/>
    <p:sldId id="345" r:id="rId35"/>
    <p:sldId id="346" r:id="rId36"/>
    <p:sldId id="347" r:id="rId37"/>
    <p:sldId id="348" r:id="rId38"/>
    <p:sldId id="349"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B33D-7EA5-3CED-1839-8E75BDDE1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F99A44-D9EC-DE8D-AA95-98920B166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0EAFDB-F851-8A4D-4E5B-7311EEF1C4DA}"/>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5" name="Footer Placeholder 4">
            <a:extLst>
              <a:ext uri="{FF2B5EF4-FFF2-40B4-BE49-F238E27FC236}">
                <a16:creationId xmlns:a16="http://schemas.microsoft.com/office/drawing/2014/main" id="{5597598F-0639-4672-4EFA-B7CB83E1A89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452D23-8518-DD3A-56DA-23AEE86E4C99}"/>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358496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60D3-D634-2BF4-A4E7-F18892A9E2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8BBF0E-715F-469E-35B9-172608F692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5E1139-7997-5ABA-1DCD-497A924AB317}"/>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5" name="Footer Placeholder 4">
            <a:extLst>
              <a:ext uri="{FF2B5EF4-FFF2-40B4-BE49-F238E27FC236}">
                <a16:creationId xmlns:a16="http://schemas.microsoft.com/office/drawing/2014/main" id="{1ABF8A9C-3B8B-CB74-B988-1D94C433C9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7FDD0EB-3188-B893-0873-0239E61B2E92}"/>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45191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E6A3F-6AA7-C36E-963E-467A39B51F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1A6BB8-8512-68DF-57F7-F7363F151B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A8327C-3CA2-EB38-0004-161ACA369268}"/>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5" name="Footer Placeholder 4">
            <a:extLst>
              <a:ext uri="{FF2B5EF4-FFF2-40B4-BE49-F238E27FC236}">
                <a16:creationId xmlns:a16="http://schemas.microsoft.com/office/drawing/2014/main" id="{73D1E60A-2575-DC38-0F5A-CEDDE0BA32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7FEABF-BD8E-A63B-3FD1-1DF6F7AEA691}"/>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356125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4D74-D40C-E515-4602-5D3E6CC6A2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1378EC-EABC-127D-8F6C-A21F7EB39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84476-7935-57AC-FBAE-FAFDB3F09BE1}"/>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5" name="Footer Placeholder 4">
            <a:extLst>
              <a:ext uri="{FF2B5EF4-FFF2-40B4-BE49-F238E27FC236}">
                <a16:creationId xmlns:a16="http://schemas.microsoft.com/office/drawing/2014/main" id="{BA467CD6-35C3-93C2-B388-932BD603C3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3C1DC6-4052-E8EF-79B3-E93296C42014}"/>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07870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43A4-D273-AD3F-596C-0A64A950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86D039-C96E-11A2-9276-5E3DDBE35A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358787-85CF-2E09-96A6-E258E2D3BBD1}"/>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5" name="Footer Placeholder 4">
            <a:extLst>
              <a:ext uri="{FF2B5EF4-FFF2-40B4-BE49-F238E27FC236}">
                <a16:creationId xmlns:a16="http://schemas.microsoft.com/office/drawing/2014/main" id="{5B42CEBB-AC03-5360-B265-303D2D196B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F8F25A7-D6EA-CEDB-D732-7B7CABB20277}"/>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5770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98EE-87CA-9833-4EF7-27C53AAC49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E3B103-F543-3881-4446-837193C121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D6E95B-FAA1-0565-288B-BEED12011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7BB807-E78B-94F8-EEEE-11261F531B6B}"/>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6" name="Footer Placeholder 5">
            <a:extLst>
              <a:ext uri="{FF2B5EF4-FFF2-40B4-BE49-F238E27FC236}">
                <a16:creationId xmlns:a16="http://schemas.microsoft.com/office/drawing/2014/main" id="{0CD05BD6-C313-497B-3DFC-9EF5A8650C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F27D12-178F-F538-E576-3EC3372BAE2B}"/>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18798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736A-7BD4-5B5E-E1E7-6223B4EC00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C969F6-B76D-5773-642F-80CE42D19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A72644-2D57-F600-99E6-C4CC53C1C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CECFF0-0669-F268-16AE-FD3602863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3C73E-035F-C015-CDBF-38A54FB94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F50A73-09AF-F77C-47F5-17133A626F17}"/>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8" name="Footer Placeholder 7">
            <a:extLst>
              <a:ext uri="{FF2B5EF4-FFF2-40B4-BE49-F238E27FC236}">
                <a16:creationId xmlns:a16="http://schemas.microsoft.com/office/drawing/2014/main" id="{719E1A90-D9FF-4CEC-3D52-7E43CE4AA92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318E263-B281-92C1-A2C1-87146D413B5A}"/>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57316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EE96-F9B5-583D-6DE9-D464E47AA0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7D0A56-074B-F20E-CAA9-A793195F0DB6}"/>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4" name="Footer Placeholder 3">
            <a:extLst>
              <a:ext uri="{FF2B5EF4-FFF2-40B4-BE49-F238E27FC236}">
                <a16:creationId xmlns:a16="http://schemas.microsoft.com/office/drawing/2014/main" id="{8344916F-249B-EC89-3F46-FEBA96FF051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E8CDBDA-E11B-617F-5092-BCACE376D53D}"/>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229596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B07621-BB65-700A-DA93-BB392AB1218B}"/>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3" name="Footer Placeholder 2">
            <a:extLst>
              <a:ext uri="{FF2B5EF4-FFF2-40B4-BE49-F238E27FC236}">
                <a16:creationId xmlns:a16="http://schemas.microsoft.com/office/drawing/2014/main" id="{D6D19933-B514-A9B9-DA32-B69CCB5A20E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D41FF4E-86CB-AA0A-309C-A412F390FA8B}"/>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133155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52DE-2115-1721-CF6B-9E23B9F9C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A4F4D7-F4EB-DE5B-CF43-FF14FA6C9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938BFD-77AE-3465-003F-766F93A4E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9C9F62-FD5B-68B3-0B24-3D11B8B30DF3}"/>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6" name="Footer Placeholder 5">
            <a:extLst>
              <a:ext uri="{FF2B5EF4-FFF2-40B4-BE49-F238E27FC236}">
                <a16:creationId xmlns:a16="http://schemas.microsoft.com/office/drawing/2014/main" id="{AA9BCFE7-C6BC-5452-3F6D-6CAC43BBC5D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3435BB-B9BB-413A-744E-07007A66EF31}"/>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334984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CD22-CC67-F1B7-AB18-FE24B6B9AA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4DC18B-C0C1-3BC3-D447-79F614BB3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4A7135F-CC7C-5085-1AFF-277A6198C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9E5EF-7265-49F2-8109-20755DEC0F05}"/>
              </a:ext>
            </a:extLst>
          </p:cNvPr>
          <p:cNvSpPr>
            <a:spLocks noGrp="1"/>
          </p:cNvSpPr>
          <p:nvPr>
            <p:ph type="dt" sz="half" idx="10"/>
          </p:nvPr>
        </p:nvSpPr>
        <p:spPr/>
        <p:txBody>
          <a:bodyPr/>
          <a:lstStyle/>
          <a:p>
            <a:fld id="{E5132677-830D-41FE-96F4-43CBA752C87B}" type="datetimeFigureOut">
              <a:rPr lang="en-GB" smtClean="0"/>
              <a:t>29/03/2025</a:t>
            </a:fld>
            <a:endParaRPr lang="en-GB" dirty="0"/>
          </a:p>
        </p:txBody>
      </p:sp>
      <p:sp>
        <p:nvSpPr>
          <p:cNvPr id="6" name="Footer Placeholder 5">
            <a:extLst>
              <a:ext uri="{FF2B5EF4-FFF2-40B4-BE49-F238E27FC236}">
                <a16:creationId xmlns:a16="http://schemas.microsoft.com/office/drawing/2014/main" id="{E2106897-6014-8A16-6B72-A205E54783C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4B9DBE7-C017-17AE-9B7A-924F17CFE34F}"/>
              </a:ext>
            </a:extLst>
          </p:cNvPr>
          <p:cNvSpPr>
            <a:spLocks noGrp="1"/>
          </p:cNvSpPr>
          <p:nvPr>
            <p:ph type="sldNum" sz="quarter" idx="12"/>
          </p:nvPr>
        </p:nvSpPr>
        <p:spPr/>
        <p:txBody>
          <a:bodyPr/>
          <a:lstStyle/>
          <a:p>
            <a:fld id="{CD6698D0-AC00-483F-8D0C-9F62E215BC9C}" type="slidenum">
              <a:rPr lang="en-GB" smtClean="0"/>
              <a:t>‹#›</a:t>
            </a:fld>
            <a:endParaRPr lang="en-GB" dirty="0"/>
          </a:p>
        </p:txBody>
      </p:sp>
    </p:spTree>
    <p:extLst>
      <p:ext uri="{BB962C8B-B14F-4D97-AF65-F5344CB8AC3E}">
        <p14:creationId xmlns:p14="http://schemas.microsoft.com/office/powerpoint/2010/main" val="416215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E1E89-1FA7-E51B-616A-70563827D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9C9BB-7698-120C-8EE0-85C8AC13B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43888E-78F2-D8E0-E461-4EE804A99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132677-830D-41FE-96F4-43CBA752C87B}" type="datetimeFigureOut">
              <a:rPr lang="en-GB" smtClean="0"/>
              <a:t>29/03/2025</a:t>
            </a:fld>
            <a:endParaRPr lang="en-GB" dirty="0"/>
          </a:p>
        </p:txBody>
      </p:sp>
      <p:sp>
        <p:nvSpPr>
          <p:cNvPr id="5" name="Footer Placeholder 4">
            <a:extLst>
              <a:ext uri="{FF2B5EF4-FFF2-40B4-BE49-F238E27FC236}">
                <a16:creationId xmlns:a16="http://schemas.microsoft.com/office/drawing/2014/main" id="{AF92E12F-702A-DC5F-4A35-5CE85930C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20014947-AD03-6BDF-ADD4-74A6C04775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6698D0-AC00-483F-8D0C-9F62E215BC9C}" type="slidenum">
              <a:rPr lang="en-GB" smtClean="0"/>
              <a:t>‹#›</a:t>
            </a:fld>
            <a:endParaRPr lang="en-GB" dirty="0"/>
          </a:p>
        </p:txBody>
      </p:sp>
    </p:spTree>
    <p:extLst>
      <p:ext uri="{BB962C8B-B14F-4D97-AF65-F5344CB8AC3E}">
        <p14:creationId xmlns:p14="http://schemas.microsoft.com/office/powerpoint/2010/main" val="113070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9.jpg"/><Relationship Id="rId9" Type="http://schemas.openxmlformats.org/officeDocument/2006/relationships/image" Target="../media/image24.jpeg"/></Relationships>
</file>

<file path=ppt/slides/_rels/slide3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6.jpeg"/><Relationship Id="rId4" Type="http://schemas.openxmlformats.org/officeDocument/2006/relationships/image" Target="../media/image19.jpg"/><Relationship Id="rId9"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webp"/><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eO2YlQiFHeg&amp;t=21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12DD-1010-650E-5EDA-4D042541813D}"/>
              </a:ext>
            </a:extLst>
          </p:cNvPr>
          <p:cNvSpPr>
            <a:spLocks noGrp="1"/>
          </p:cNvSpPr>
          <p:nvPr>
            <p:ph type="title"/>
          </p:nvPr>
        </p:nvSpPr>
        <p:spPr>
          <a:xfrm>
            <a:off x="0" y="1165225"/>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Evangelism:</a:t>
            </a:r>
            <a:br>
              <a:rPr lang="en-GB" b="1" dirty="0">
                <a:effectLst/>
                <a:latin typeface="Arial" panose="020B0604020202020204" pitchFamily="34" charset="0"/>
                <a:ea typeface="Calibri" panose="020F0502020204030204" pitchFamily="34" charset="0"/>
                <a:cs typeface="Times New Roman" panose="02020603050405020304" pitchFamily="18" charset="0"/>
              </a:rPr>
            </a:b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6000" dirty="0"/>
          </a:p>
        </p:txBody>
      </p:sp>
      <p:pic>
        <p:nvPicPr>
          <p:cNvPr id="3" name="Picture 2" descr="A red heart with white background&#10;&#10;AI-generated content may be incorrect.">
            <a:extLst>
              <a:ext uri="{FF2B5EF4-FFF2-40B4-BE49-F238E27FC236}">
                <a16:creationId xmlns:a16="http://schemas.microsoft.com/office/drawing/2014/main" id="{5C70F0EF-C5C2-9207-F00F-FB9A1110B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649" y="2254102"/>
            <a:ext cx="4497572" cy="4072270"/>
          </a:xfrm>
          <a:prstGeom prst="rect">
            <a:avLst/>
          </a:prstGeom>
          <a:ln>
            <a:noFill/>
          </a:ln>
          <a:effectLst>
            <a:softEdge rad="112500"/>
          </a:effectLst>
        </p:spPr>
      </p:pic>
    </p:spTree>
    <p:extLst>
      <p:ext uri="{BB962C8B-B14F-4D97-AF65-F5344CB8AC3E}">
        <p14:creationId xmlns:p14="http://schemas.microsoft.com/office/powerpoint/2010/main" val="1305230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00786-0702-717E-A4CB-B4BB63197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04356-3C7B-9C3C-E0CB-DEED7B893CBF}"/>
              </a:ext>
            </a:extLst>
          </p:cNvPr>
          <p:cNvSpPr>
            <a:spLocks noGrp="1"/>
          </p:cNvSpPr>
          <p:nvPr>
            <p:ph type="title"/>
          </p:nvPr>
        </p:nvSpPr>
        <p:spPr>
          <a:xfrm>
            <a:off x="160564" y="2766218"/>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Acts 4:1-22…</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you see?</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you hear?</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you do/</a:t>
            </a:r>
            <a:r>
              <a:rPr lang="en-GB"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not</a:t>
            </a: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do?</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spTree>
    <p:extLst>
      <p:ext uri="{BB962C8B-B14F-4D97-AF65-F5344CB8AC3E}">
        <p14:creationId xmlns:p14="http://schemas.microsoft.com/office/powerpoint/2010/main" val="312971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F2CE-1E82-E2AA-57E1-9F3E573D9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E92A9-8546-1BA8-14A1-66266D41FC33}"/>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028D7559-4DA5-828E-7BDA-3DE3F39A0A63}"/>
              </a:ext>
            </a:extLst>
          </p:cNvPr>
          <p:cNvSpPr>
            <a:spLocks noGrp="1"/>
          </p:cNvSpPr>
          <p:nvPr>
            <p:ph idx="1"/>
          </p:nvPr>
        </p:nvSpPr>
        <p:spPr>
          <a:xfrm>
            <a:off x="404038" y="1253330"/>
            <a:ext cx="5691962" cy="4967855"/>
          </a:xfrm>
        </p:spPr>
        <p:txBody>
          <a:bodyPr>
            <a:normAutofit fontScale="92500"/>
          </a:bodyPr>
          <a:lstStyle/>
          <a:p>
            <a:pPr marL="0" indent="0" algn="ctr">
              <a:lnSpc>
                <a:spcPct val="160000"/>
              </a:lnSpc>
              <a:spcBef>
                <a:spcPts val="0"/>
              </a:spcBef>
              <a:buNone/>
            </a:pPr>
            <a:r>
              <a:rPr lang="en-US" sz="2600" b="1" i="0" dirty="0">
                <a:solidFill>
                  <a:srgbClr val="FF0000"/>
                </a:solidFill>
                <a:effectLst/>
                <a:latin typeface="Arial" panose="020B0604020202020204" pitchFamily="34" charset="0"/>
                <a:cs typeface="Arial" panose="020B0604020202020204" pitchFamily="34" charset="0"/>
              </a:rPr>
              <a:t>The priests and the captain of the temple guard and the Sadducees came up to Peter and John while they were speaking to the people. </a:t>
            </a:r>
            <a:r>
              <a:rPr lang="en-US" sz="2600" b="1" i="0" baseline="30000" dirty="0">
                <a:solidFill>
                  <a:srgbClr val="FF0000"/>
                </a:solidFill>
                <a:effectLst/>
                <a:latin typeface="Arial" panose="020B0604020202020204" pitchFamily="34" charset="0"/>
                <a:cs typeface="Arial" panose="020B0604020202020204" pitchFamily="34" charset="0"/>
              </a:rPr>
              <a:t>2 </a:t>
            </a:r>
            <a:r>
              <a:rPr lang="en-US" sz="2600" b="1" i="0" dirty="0">
                <a:solidFill>
                  <a:srgbClr val="FF0000"/>
                </a:solidFill>
                <a:effectLst/>
                <a:latin typeface="Arial" panose="020B0604020202020204" pitchFamily="34" charset="0"/>
                <a:cs typeface="Arial" panose="020B0604020202020204" pitchFamily="34" charset="0"/>
              </a:rPr>
              <a:t>They were greatly disturbed because the apostles were teaching the people, proclaiming in Jesus the resurrection of the dead. </a:t>
            </a:r>
            <a:endParaRPr lang="en-GB" sz="2600" b="1" dirty="0">
              <a:solidFill>
                <a:srgbClr val="FF0000"/>
              </a:solidFill>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EC993EE1-6BC7-1124-9A30-2BB9A94336E8}"/>
              </a:ext>
            </a:extLst>
          </p:cNvPr>
          <p:cNvSpPr txBox="1">
            <a:spLocks/>
          </p:cNvSpPr>
          <p:nvPr/>
        </p:nvSpPr>
        <p:spPr>
          <a:xfrm>
            <a:off x="6096000" y="1253329"/>
            <a:ext cx="5691962" cy="49678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fr-FR" b="1" i="0" dirty="0">
                <a:solidFill>
                  <a:srgbClr val="000000"/>
                </a:solidFill>
                <a:effectLst/>
                <a:latin typeface="Arial" panose="020B0604020202020204" pitchFamily="34" charset="0"/>
                <a:cs typeface="Arial" panose="020B0604020202020204" pitchFamily="34" charset="0"/>
              </a:rPr>
              <a:t>Pendant qu’ils parlaient ainsi à la foule, survinrent quelques prêtres accompagnés du chef de la police du Temple et des membres du parti des sadducéens : </a:t>
            </a:r>
            <a:r>
              <a:rPr lang="fr-FR" sz="2800" b="1" i="0" baseline="30000" dirty="0">
                <a:solidFill>
                  <a:srgbClr val="000000"/>
                </a:solidFill>
                <a:effectLst/>
                <a:latin typeface="Arial" panose="020B0604020202020204" pitchFamily="34" charset="0"/>
                <a:cs typeface="Arial" panose="020B0604020202020204" pitchFamily="34" charset="0"/>
              </a:rPr>
              <a:t> 2 </a:t>
            </a:r>
            <a:r>
              <a:rPr lang="fr-FR" b="1" i="0" baseline="30000" dirty="0">
                <a:solidFill>
                  <a:srgbClr val="000000"/>
                </a:solidFill>
                <a:effectLst/>
                <a:latin typeface="Arial" panose="020B0604020202020204" pitchFamily="34" charset="0"/>
                <a:cs typeface="Arial" panose="020B0604020202020204" pitchFamily="34" charset="0"/>
              </a:rPr>
              <a:t> </a:t>
            </a:r>
            <a:r>
              <a:rPr lang="fr-FR" b="1" i="0" dirty="0">
                <a:solidFill>
                  <a:srgbClr val="000000"/>
                </a:solidFill>
                <a:effectLst/>
                <a:latin typeface="Arial" panose="020B0604020202020204" pitchFamily="34" charset="0"/>
                <a:cs typeface="Arial" panose="020B0604020202020204" pitchFamily="34" charset="0"/>
              </a:rPr>
              <a:t>ils étaient irrités de voir les apôtres enseigner le peuple et leur annoncer que, puisque Jésus était ressuscité, les morts ressusciteraient eux aussi. </a:t>
            </a:r>
            <a:endParaRPr lang="en-GB"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2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864CD-E86E-2D2D-617B-E32E7E63A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1C856-8497-D864-B5A5-C7B1C2789A15}"/>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49511B13-EF54-D8A3-D114-D14750EF0AA3}"/>
              </a:ext>
            </a:extLst>
          </p:cNvPr>
          <p:cNvSpPr>
            <a:spLocks noGrp="1"/>
          </p:cNvSpPr>
          <p:nvPr>
            <p:ph idx="1"/>
          </p:nvPr>
        </p:nvSpPr>
        <p:spPr>
          <a:xfrm>
            <a:off x="404038" y="1108240"/>
            <a:ext cx="5691962" cy="4967855"/>
          </a:xfrm>
        </p:spPr>
        <p:txBody>
          <a:bodyPr>
            <a:normAutofit fontScale="92500" lnSpcReduction="20000"/>
          </a:bodyPr>
          <a:lstStyle/>
          <a:p>
            <a:pPr algn="ctr">
              <a:lnSpc>
                <a:spcPct val="150000"/>
              </a:lnSpc>
              <a:spcBef>
                <a:spcPts val="0"/>
              </a:spcBef>
              <a:buNone/>
            </a:pPr>
            <a:r>
              <a:rPr lang="en-US" sz="2600" b="1" i="0" baseline="30000" dirty="0">
                <a:solidFill>
                  <a:srgbClr val="FF0000"/>
                </a:solidFill>
                <a:effectLst/>
                <a:latin typeface="Arial" panose="020B0604020202020204" pitchFamily="34" charset="0"/>
                <a:cs typeface="Arial" panose="020B0604020202020204" pitchFamily="34" charset="0"/>
              </a:rPr>
              <a:t>3 </a:t>
            </a:r>
            <a:r>
              <a:rPr lang="en-US" sz="2600" b="1" i="0" dirty="0">
                <a:solidFill>
                  <a:srgbClr val="FF0000"/>
                </a:solidFill>
                <a:effectLst/>
                <a:latin typeface="Arial" panose="020B0604020202020204" pitchFamily="34" charset="0"/>
                <a:cs typeface="Arial" panose="020B0604020202020204" pitchFamily="34" charset="0"/>
              </a:rPr>
              <a:t>They seized Peter and John and, because it was evening, they put them in jail until the next day. </a:t>
            </a:r>
            <a:r>
              <a:rPr lang="en-US" sz="2600" b="1" i="0" baseline="30000" dirty="0">
                <a:solidFill>
                  <a:srgbClr val="FF0000"/>
                </a:solidFill>
                <a:effectLst/>
                <a:latin typeface="Arial" panose="020B0604020202020204" pitchFamily="34" charset="0"/>
                <a:cs typeface="Arial" panose="020B0604020202020204" pitchFamily="34" charset="0"/>
              </a:rPr>
              <a:t>4 </a:t>
            </a:r>
            <a:r>
              <a:rPr lang="en-US" sz="2600" b="1" i="0" dirty="0">
                <a:solidFill>
                  <a:srgbClr val="FF0000"/>
                </a:solidFill>
                <a:effectLst/>
                <a:latin typeface="Arial" panose="020B0604020202020204" pitchFamily="34" charset="0"/>
                <a:cs typeface="Arial" panose="020B0604020202020204" pitchFamily="34" charset="0"/>
              </a:rPr>
              <a:t>But many who heard the message believed; so the number of men who believed grew to about five thousand.</a:t>
            </a:r>
          </a:p>
          <a:p>
            <a:pPr marL="0" indent="0" algn="ctr">
              <a:lnSpc>
                <a:spcPct val="150000"/>
              </a:lnSpc>
              <a:spcBef>
                <a:spcPts val="0"/>
              </a:spcBef>
              <a:buNone/>
            </a:pPr>
            <a:r>
              <a:rPr lang="en-US" sz="2600" b="1" i="0" baseline="30000" dirty="0">
                <a:solidFill>
                  <a:srgbClr val="FF0000"/>
                </a:solidFill>
                <a:effectLst/>
                <a:latin typeface="Arial" panose="020B0604020202020204" pitchFamily="34" charset="0"/>
                <a:cs typeface="Arial" panose="020B0604020202020204" pitchFamily="34" charset="0"/>
              </a:rPr>
              <a:t>5 </a:t>
            </a:r>
            <a:r>
              <a:rPr lang="en-US" sz="2600" b="1" i="0" dirty="0">
                <a:solidFill>
                  <a:srgbClr val="FF0000"/>
                </a:solidFill>
                <a:effectLst/>
                <a:latin typeface="Arial" panose="020B0604020202020204" pitchFamily="34" charset="0"/>
                <a:cs typeface="Arial" panose="020B0604020202020204" pitchFamily="34" charset="0"/>
              </a:rPr>
              <a:t>The next day the rulers, the elders and the teachers of the law met in Jerusalem. </a:t>
            </a:r>
          </a:p>
        </p:txBody>
      </p:sp>
      <p:sp>
        <p:nvSpPr>
          <p:cNvPr id="3" name="Content Placeholder 3">
            <a:extLst>
              <a:ext uri="{FF2B5EF4-FFF2-40B4-BE49-F238E27FC236}">
                <a16:creationId xmlns:a16="http://schemas.microsoft.com/office/drawing/2014/main" id="{789B0C00-AD7C-9FE9-19BC-06C5AC0C8698}"/>
              </a:ext>
            </a:extLst>
          </p:cNvPr>
          <p:cNvSpPr txBox="1">
            <a:spLocks/>
          </p:cNvSpPr>
          <p:nvPr/>
        </p:nvSpPr>
        <p:spPr>
          <a:xfrm>
            <a:off x="6096000" y="1093841"/>
            <a:ext cx="5940056" cy="4967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3 </a:t>
            </a:r>
            <a:r>
              <a:rPr lang="fr-FR" sz="2600" b="1" i="0" dirty="0">
                <a:solidFill>
                  <a:srgbClr val="000000"/>
                </a:solidFill>
                <a:effectLst/>
                <a:latin typeface="Arial" panose="020B0604020202020204" pitchFamily="34" charset="0"/>
                <a:cs typeface="Arial" panose="020B0604020202020204" pitchFamily="34" charset="0"/>
              </a:rPr>
              <a:t>Ils les arrêtèrent donc et, comme il se faisait déjà tard, ils les jetèrent en prison jusqu’au lendemain. </a:t>
            </a:r>
            <a:r>
              <a:rPr lang="fr-FR" sz="2600" b="1" i="0" baseline="30000" dirty="0">
                <a:solidFill>
                  <a:srgbClr val="000000"/>
                </a:solidFill>
                <a:effectLst/>
                <a:latin typeface="Arial" panose="020B0604020202020204" pitchFamily="34" charset="0"/>
                <a:cs typeface="Arial" panose="020B0604020202020204" pitchFamily="34" charset="0"/>
              </a:rPr>
              <a:t> 4</a:t>
            </a:r>
            <a:r>
              <a:rPr lang="fr-FR" sz="2600" b="1" i="0" dirty="0">
                <a:solidFill>
                  <a:srgbClr val="000000"/>
                </a:solidFill>
                <a:effectLst/>
                <a:latin typeface="Arial" panose="020B0604020202020204" pitchFamily="34" charset="0"/>
                <a:cs typeface="Arial" panose="020B0604020202020204" pitchFamily="34" charset="0"/>
              </a:rPr>
              <a:t>Cependant, parmi ceux qui avaient entendu leurs paroles, beaucoup crurent, ce qui porta le nombre des croyants à près de cinq mille hommes.</a:t>
            </a:r>
          </a:p>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5 </a:t>
            </a:r>
            <a:r>
              <a:rPr lang="fr-FR" sz="2600" b="1" i="0" dirty="0">
                <a:solidFill>
                  <a:srgbClr val="000000"/>
                </a:solidFill>
                <a:effectLst/>
                <a:latin typeface="Arial" panose="020B0604020202020204" pitchFamily="34" charset="0"/>
                <a:cs typeface="Arial" panose="020B0604020202020204" pitchFamily="34" charset="0"/>
              </a:rPr>
              <a:t>Le lendemain, les chefs des Juifs, les responsables du peuple et les spécialistes de la Loi se réunirent à Jérusalem.</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04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036E-F2A7-8BBD-C289-E042ED508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D3322-3265-B3AA-2C5E-CC374444185F}"/>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3D5DE1B7-CF5A-CBEB-0DD8-19C35198D8F8}"/>
              </a:ext>
            </a:extLst>
          </p:cNvPr>
          <p:cNvSpPr>
            <a:spLocks noGrp="1"/>
          </p:cNvSpPr>
          <p:nvPr>
            <p:ph idx="1"/>
          </p:nvPr>
        </p:nvSpPr>
        <p:spPr>
          <a:xfrm>
            <a:off x="404038" y="1108240"/>
            <a:ext cx="5691962" cy="4967855"/>
          </a:xfrm>
        </p:spPr>
        <p:txBody>
          <a:bodyPr>
            <a:normAutofit fontScale="92500"/>
          </a:bodyPr>
          <a:lstStyle/>
          <a:p>
            <a:pPr algn="ctr">
              <a:lnSpc>
                <a:spcPct val="150000"/>
              </a:lnSpc>
              <a:spcBef>
                <a:spcPts val="0"/>
              </a:spcBef>
              <a:buNone/>
            </a:pPr>
            <a:r>
              <a:rPr lang="en-US" sz="2600" b="1" i="0" baseline="30000" dirty="0">
                <a:solidFill>
                  <a:srgbClr val="FF0000"/>
                </a:solidFill>
                <a:effectLst/>
                <a:latin typeface="Arial" panose="020B0604020202020204" pitchFamily="34" charset="0"/>
                <a:cs typeface="Arial" panose="020B0604020202020204" pitchFamily="34" charset="0"/>
              </a:rPr>
              <a:t>6 </a:t>
            </a:r>
            <a:r>
              <a:rPr lang="en-US" sz="2600" b="1" i="0" dirty="0">
                <a:solidFill>
                  <a:srgbClr val="FF0000"/>
                </a:solidFill>
                <a:effectLst/>
                <a:latin typeface="Arial" panose="020B0604020202020204" pitchFamily="34" charset="0"/>
                <a:cs typeface="Arial" panose="020B0604020202020204" pitchFamily="34" charset="0"/>
              </a:rPr>
              <a:t>Annas the high priest was there, and so were Caiaphas, John, Alexander and others of the high priest’s family. </a:t>
            </a:r>
            <a:r>
              <a:rPr lang="en-US" sz="2600" b="1" i="0" baseline="30000" dirty="0">
                <a:solidFill>
                  <a:srgbClr val="FF0000"/>
                </a:solidFill>
                <a:effectLst/>
                <a:latin typeface="Arial" panose="020B0604020202020204" pitchFamily="34" charset="0"/>
                <a:cs typeface="Arial" panose="020B0604020202020204" pitchFamily="34" charset="0"/>
              </a:rPr>
              <a:t>7 </a:t>
            </a:r>
            <a:r>
              <a:rPr lang="en-US" sz="2600" b="1" i="0" dirty="0">
                <a:solidFill>
                  <a:srgbClr val="FF0000"/>
                </a:solidFill>
                <a:effectLst/>
                <a:latin typeface="Arial" panose="020B0604020202020204" pitchFamily="34" charset="0"/>
                <a:cs typeface="Arial" panose="020B0604020202020204" pitchFamily="34" charset="0"/>
              </a:rPr>
              <a:t>They had Peter and John brought before them and began to question them: ‘By what power or what name did you do this?’</a:t>
            </a:r>
          </a:p>
          <a:p>
            <a:pPr marL="0" indent="0" algn="ctr">
              <a:lnSpc>
                <a:spcPct val="150000"/>
              </a:lnSpc>
              <a:spcBef>
                <a:spcPts val="0"/>
              </a:spcBef>
              <a:buNone/>
            </a:pPr>
            <a:r>
              <a:rPr lang="en-US" sz="2600" b="1" i="0" baseline="30000" dirty="0">
                <a:solidFill>
                  <a:srgbClr val="FF0000"/>
                </a:solidFill>
                <a:effectLst/>
                <a:latin typeface="Arial" panose="020B0604020202020204" pitchFamily="34" charset="0"/>
                <a:cs typeface="Arial" panose="020B0604020202020204" pitchFamily="34" charset="0"/>
              </a:rPr>
              <a:t>8 </a:t>
            </a:r>
            <a:r>
              <a:rPr lang="en-US" sz="2600" b="1" i="0" dirty="0">
                <a:solidFill>
                  <a:srgbClr val="FF0000"/>
                </a:solidFill>
                <a:effectLst/>
                <a:latin typeface="Arial" panose="020B0604020202020204" pitchFamily="34" charset="0"/>
                <a:cs typeface="Arial" panose="020B0604020202020204" pitchFamily="34" charset="0"/>
              </a:rPr>
              <a:t>Then Peter, filled with the Holy Spirit, said to them:</a:t>
            </a:r>
          </a:p>
        </p:txBody>
      </p:sp>
      <p:sp>
        <p:nvSpPr>
          <p:cNvPr id="3" name="Content Placeholder 3">
            <a:extLst>
              <a:ext uri="{FF2B5EF4-FFF2-40B4-BE49-F238E27FC236}">
                <a16:creationId xmlns:a16="http://schemas.microsoft.com/office/drawing/2014/main" id="{ACB4B03B-CE80-2433-F3B8-E23E93B9F2C7}"/>
              </a:ext>
            </a:extLst>
          </p:cNvPr>
          <p:cNvSpPr txBox="1">
            <a:spLocks/>
          </p:cNvSpPr>
          <p:nvPr/>
        </p:nvSpPr>
        <p:spPr>
          <a:xfrm>
            <a:off x="6096000" y="1093841"/>
            <a:ext cx="5940056" cy="4967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6 </a:t>
            </a:r>
            <a:r>
              <a:rPr lang="fr-FR" sz="2600" b="1" i="0" dirty="0">
                <a:solidFill>
                  <a:srgbClr val="000000"/>
                </a:solidFill>
                <a:effectLst/>
                <a:latin typeface="Arial" panose="020B0604020202020204" pitchFamily="34" charset="0"/>
                <a:cs typeface="Arial" panose="020B0604020202020204" pitchFamily="34" charset="0"/>
              </a:rPr>
              <a:t>Il y avait là, en particulier, </a:t>
            </a:r>
            <a:r>
              <a:rPr lang="fr-FR" sz="2600" b="1" i="0" dirty="0" err="1">
                <a:solidFill>
                  <a:srgbClr val="000000"/>
                </a:solidFill>
                <a:effectLst/>
                <a:latin typeface="Arial" panose="020B0604020202020204" pitchFamily="34" charset="0"/>
                <a:cs typeface="Arial" panose="020B0604020202020204" pitchFamily="34" charset="0"/>
              </a:rPr>
              <a:t>Hanne</a:t>
            </a:r>
            <a:r>
              <a:rPr lang="fr-FR" sz="2600" b="1" i="0" dirty="0">
                <a:solidFill>
                  <a:srgbClr val="000000"/>
                </a:solidFill>
                <a:effectLst/>
                <a:latin typeface="Arial" panose="020B0604020202020204" pitchFamily="34" charset="0"/>
                <a:cs typeface="Arial" panose="020B0604020202020204" pitchFamily="34" charset="0"/>
              </a:rPr>
              <a:t> le grand-prêtre, Caïphe, Jean, Alexandre et tous les membres de la famille du grand-prêtre. </a:t>
            </a:r>
            <a:r>
              <a:rPr lang="fr-FR" sz="2600" b="1" i="0" baseline="30000" dirty="0">
                <a:solidFill>
                  <a:srgbClr val="000000"/>
                </a:solidFill>
                <a:effectLst/>
                <a:latin typeface="Arial" panose="020B0604020202020204" pitchFamily="34" charset="0"/>
                <a:cs typeface="Arial" panose="020B0604020202020204" pitchFamily="34" charset="0"/>
              </a:rPr>
              <a:t>7 </a:t>
            </a:r>
            <a:r>
              <a:rPr lang="fr-FR" sz="2600" b="1" i="0" dirty="0">
                <a:solidFill>
                  <a:srgbClr val="000000"/>
                </a:solidFill>
                <a:effectLst/>
                <a:latin typeface="Arial" panose="020B0604020202020204" pitchFamily="34" charset="0"/>
                <a:cs typeface="Arial" panose="020B0604020202020204" pitchFamily="34" charset="0"/>
              </a:rPr>
              <a:t>Ils firent comparaître Pierre et Jean, les placèrent au milieu de leur assemblée et les interrogèrent : Par quel pouvoir ou au nom de qui avez-vous fait cela ?</a:t>
            </a:r>
          </a:p>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8 </a:t>
            </a:r>
            <a:r>
              <a:rPr lang="fr-FR" sz="2600" b="1" i="0" dirty="0">
                <a:solidFill>
                  <a:srgbClr val="000000"/>
                </a:solidFill>
                <a:effectLst/>
                <a:latin typeface="Arial" panose="020B0604020202020204" pitchFamily="34" charset="0"/>
                <a:cs typeface="Arial" panose="020B0604020202020204" pitchFamily="34" charset="0"/>
              </a:rPr>
              <a:t>Alors Pierre, rempli de l’Esprit Saint, leur répondit :</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01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9CFD-7AEE-1049-92E9-A5C073E56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1EA7F-87B2-F53A-E869-A981B1C21976}"/>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EA2E99C6-02C4-FF15-35B0-622A7BED1A6E}"/>
              </a:ext>
            </a:extLst>
          </p:cNvPr>
          <p:cNvSpPr>
            <a:spLocks noGrp="1"/>
          </p:cNvSpPr>
          <p:nvPr>
            <p:ph idx="1"/>
          </p:nvPr>
        </p:nvSpPr>
        <p:spPr>
          <a:xfrm>
            <a:off x="404038" y="1108240"/>
            <a:ext cx="5691962" cy="4967855"/>
          </a:xfrm>
        </p:spPr>
        <p:txBody>
          <a:bodyPr>
            <a:noAutofit/>
          </a:bodyPr>
          <a:lstStyle/>
          <a:p>
            <a:pPr marL="0" indent="0" algn="ctr">
              <a:lnSpc>
                <a:spcPct val="120000"/>
              </a:lnSpc>
              <a:spcBef>
                <a:spcPts val="0"/>
              </a:spcBef>
              <a:buNone/>
            </a:pPr>
            <a:r>
              <a:rPr lang="en-US" sz="2400" b="1" i="0" dirty="0">
                <a:solidFill>
                  <a:srgbClr val="FF0000"/>
                </a:solidFill>
                <a:effectLst/>
                <a:latin typeface="Arial" panose="020B0604020202020204" pitchFamily="34" charset="0"/>
                <a:cs typeface="Arial" panose="020B0604020202020204" pitchFamily="34" charset="0"/>
              </a:rPr>
              <a:t>‘Rulers and elders of the people! </a:t>
            </a:r>
            <a:r>
              <a:rPr lang="en-US" sz="2400" b="1" i="0" baseline="30000" dirty="0">
                <a:solidFill>
                  <a:srgbClr val="FF0000"/>
                </a:solidFill>
                <a:effectLst/>
                <a:latin typeface="Arial" panose="020B0604020202020204" pitchFamily="34" charset="0"/>
                <a:cs typeface="Arial" panose="020B0604020202020204" pitchFamily="34" charset="0"/>
              </a:rPr>
              <a:t>9 </a:t>
            </a:r>
            <a:r>
              <a:rPr lang="en-US" sz="2400" b="1" i="0" dirty="0">
                <a:solidFill>
                  <a:srgbClr val="FF0000"/>
                </a:solidFill>
                <a:effectLst/>
                <a:latin typeface="Arial" panose="020B0604020202020204" pitchFamily="34" charset="0"/>
                <a:cs typeface="Arial" panose="020B0604020202020204" pitchFamily="34" charset="0"/>
              </a:rPr>
              <a:t>If we are being called to account today for an act of kindness shown to a man who was lame and are being asked how he was healed, </a:t>
            </a:r>
            <a:r>
              <a:rPr lang="en-US" sz="2400" b="1" i="0" baseline="30000" dirty="0">
                <a:solidFill>
                  <a:srgbClr val="FF0000"/>
                </a:solidFill>
                <a:effectLst/>
                <a:latin typeface="Arial" panose="020B0604020202020204" pitchFamily="34" charset="0"/>
                <a:cs typeface="Arial" panose="020B0604020202020204" pitchFamily="34" charset="0"/>
              </a:rPr>
              <a:t>10 </a:t>
            </a:r>
            <a:r>
              <a:rPr lang="en-US" sz="2400" b="1" i="0" dirty="0">
                <a:solidFill>
                  <a:srgbClr val="FF0000"/>
                </a:solidFill>
                <a:effectLst/>
                <a:latin typeface="Arial" panose="020B0604020202020204" pitchFamily="34" charset="0"/>
                <a:cs typeface="Arial" panose="020B0604020202020204" pitchFamily="34" charset="0"/>
              </a:rPr>
              <a:t>then know this, you and all the people of Israel: it is by the name of Jesus Christ of Nazareth, whom you crucified but whom God raised from the dead, that this man stands before you healed</a:t>
            </a:r>
            <a:r>
              <a:rPr lang="en-US" sz="2400" b="0" i="0" dirty="0">
                <a:solidFill>
                  <a:srgbClr val="000000"/>
                </a:solidFill>
                <a:effectLst/>
                <a:latin typeface="system-ui"/>
              </a:rPr>
              <a:t>. </a:t>
            </a:r>
            <a:endParaRPr lang="en-GB" sz="2400" dirty="0"/>
          </a:p>
        </p:txBody>
      </p:sp>
      <p:sp>
        <p:nvSpPr>
          <p:cNvPr id="3" name="Content Placeholder 3">
            <a:extLst>
              <a:ext uri="{FF2B5EF4-FFF2-40B4-BE49-F238E27FC236}">
                <a16:creationId xmlns:a16="http://schemas.microsoft.com/office/drawing/2014/main" id="{D6BA9799-3E1F-A042-A3DE-922637D26388}"/>
              </a:ext>
            </a:extLst>
          </p:cNvPr>
          <p:cNvSpPr txBox="1">
            <a:spLocks/>
          </p:cNvSpPr>
          <p:nvPr/>
        </p:nvSpPr>
        <p:spPr>
          <a:xfrm>
            <a:off x="6096000" y="1093841"/>
            <a:ext cx="5940056" cy="4967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fr-FR" sz="2400" b="1" i="0" dirty="0">
                <a:solidFill>
                  <a:srgbClr val="000000"/>
                </a:solidFill>
                <a:effectLst/>
                <a:latin typeface="Arial" panose="020B0604020202020204" pitchFamily="34" charset="0"/>
                <a:cs typeface="Arial" panose="020B0604020202020204" pitchFamily="34" charset="0"/>
              </a:rPr>
              <a:t>Dirigeants et responsables de notre peuple ! </a:t>
            </a:r>
            <a:r>
              <a:rPr lang="fr-FR" sz="2400" b="1" i="0" baseline="30000" dirty="0">
                <a:solidFill>
                  <a:srgbClr val="000000"/>
                </a:solidFill>
                <a:effectLst/>
                <a:latin typeface="Arial" panose="020B0604020202020204" pitchFamily="34" charset="0"/>
                <a:cs typeface="Arial" panose="020B0604020202020204" pitchFamily="34" charset="0"/>
              </a:rPr>
              <a:t>9 </a:t>
            </a:r>
            <a:r>
              <a:rPr lang="fr-FR" sz="2400" b="1" i="0" dirty="0">
                <a:solidFill>
                  <a:srgbClr val="000000"/>
                </a:solidFill>
                <a:effectLst/>
                <a:latin typeface="Arial" panose="020B0604020202020204" pitchFamily="34" charset="0"/>
                <a:cs typeface="Arial" panose="020B0604020202020204" pitchFamily="34" charset="0"/>
              </a:rPr>
              <a:t>Nous sommes aujourd’hui interrogés sur le bien que nous avons fait à un infirme et sur la manière dont il a été guéri. </a:t>
            </a:r>
            <a:r>
              <a:rPr lang="fr-FR" sz="2400" b="1" i="0" baseline="30000" dirty="0">
                <a:solidFill>
                  <a:srgbClr val="000000"/>
                </a:solidFill>
                <a:effectLst/>
                <a:latin typeface="Arial" panose="020B0604020202020204" pitchFamily="34" charset="0"/>
                <a:cs typeface="Arial" panose="020B0604020202020204" pitchFamily="34" charset="0"/>
              </a:rPr>
              <a:t>10 </a:t>
            </a:r>
            <a:r>
              <a:rPr lang="fr-FR" sz="2400" b="1" i="0" dirty="0">
                <a:solidFill>
                  <a:srgbClr val="000000"/>
                </a:solidFill>
                <a:effectLst/>
                <a:latin typeface="Arial" panose="020B0604020202020204" pitchFamily="34" charset="0"/>
                <a:cs typeface="Arial" panose="020B0604020202020204" pitchFamily="34" charset="0"/>
              </a:rPr>
              <a:t>Eh bien, sachez-le tous, et que tout le peuple d’Israël le sache : c’est au nom de Jésus-Christ de Nazareth que nous avons agi, de ce Jésus que vous avez crucifié et que Dieu a ressuscité ; c’est grâce à lui que cet homme se tient là, debout, devant vous, en bonne santé.</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94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080B4-258D-5D22-2E59-A1F750671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B8196-B818-4D77-93C9-628AA5CE86C0}"/>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FBAE6CAC-0627-F947-36D3-76AD6BFFDB5A}"/>
              </a:ext>
            </a:extLst>
          </p:cNvPr>
          <p:cNvSpPr>
            <a:spLocks noGrp="1"/>
          </p:cNvSpPr>
          <p:nvPr>
            <p:ph idx="1"/>
          </p:nvPr>
        </p:nvSpPr>
        <p:spPr>
          <a:xfrm>
            <a:off x="404038" y="1108240"/>
            <a:ext cx="5691962" cy="4967855"/>
          </a:xfrm>
        </p:spPr>
        <p:txBody>
          <a:bodyPr>
            <a:normAutofit/>
          </a:bodyPr>
          <a:lstStyle/>
          <a:p>
            <a:pPr algn="ctr">
              <a:lnSpc>
                <a:spcPct val="120000"/>
              </a:lnSpc>
              <a:buNone/>
            </a:pPr>
            <a:r>
              <a:rPr lang="en-US" sz="2600" b="1" i="0" baseline="30000" dirty="0">
                <a:solidFill>
                  <a:srgbClr val="FF0000"/>
                </a:solidFill>
                <a:effectLst/>
                <a:latin typeface="Arial" panose="020B0604020202020204" pitchFamily="34" charset="0"/>
                <a:cs typeface="Arial" panose="020B0604020202020204" pitchFamily="34" charset="0"/>
              </a:rPr>
              <a:t>11 </a:t>
            </a:r>
            <a:r>
              <a:rPr lang="en-US" sz="2600" b="1" i="0" dirty="0">
                <a:solidFill>
                  <a:srgbClr val="FF0000"/>
                </a:solidFill>
                <a:effectLst/>
                <a:latin typeface="Arial" panose="020B0604020202020204" pitchFamily="34" charset="0"/>
                <a:cs typeface="Arial" panose="020B0604020202020204" pitchFamily="34" charset="0"/>
              </a:rPr>
              <a:t>Jesus is</a:t>
            </a:r>
          </a:p>
          <a:p>
            <a:pPr algn="ctr">
              <a:lnSpc>
                <a:spcPct val="120000"/>
              </a:lnSpc>
              <a:buNone/>
            </a:pPr>
            <a:r>
              <a:rPr lang="en-US" sz="2600" b="1" i="0" dirty="0">
                <a:solidFill>
                  <a:srgbClr val="FF0000"/>
                </a:solidFill>
                <a:effectLst/>
                <a:latin typeface="Arial" panose="020B0604020202020204" pitchFamily="34" charset="0"/>
                <a:cs typeface="Arial" panose="020B0604020202020204" pitchFamily="34" charset="0"/>
              </a:rPr>
              <a:t>‘“the stone you builders rejected,</a:t>
            </a:r>
            <a:br>
              <a:rPr lang="en-US" sz="2600" b="1" i="0" dirty="0">
                <a:solidFill>
                  <a:srgbClr val="FF0000"/>
                </a:solidFill>
                <a:effectLst/>
                <a:latin typeface="Arial" panose="020B0604020202020204" pitchFamily="34" charset="0"/>
                <a:cs typeface="Arial" panose="020B0604020202020204" pitchFamily="34" charset="0"/>
              </a:rPr>
            </a:br>
            <a:r>
              <a:rPr lang="en-US" sz="2600" b="1" i="0" dirty="0">
                <a:solidFill>
                  <a:srgbClr val="FF0000"/>
                </a:solidFill>
                <a:effectLst/>
                <a:latin typeface="Arial" panose="020B0604020202020204" pitchFamily="34" charset="0"/>
                <a:cs typeface="Arial" panose="020B0604020202020204" pitchFamily="34" charset="0"/>
              </a:rPr>
              <a:t>    which has become the cornerstone.”</a:t>
            </a:r>
          </a:p>
          <a:p>
            <a:pPr marL="0" indent="0" algn="ctr">
              <a:lnSpc>
                <a:spcPct val="120000"/>
              </a:lnSpc>
              <a:buNone/>
            </a:pPr>
            <a:r>
              <a:rPr lang="en-US" sz="2600" b="1" i="0" baseline="30000" dirty="0">
                <a:solidFill>
                  <a:srgbClr val="FF0000"/>
                </a:solidFill>
                <a:effectLst/>
                <a:latin typeface="Arial" panose="020B0604020202020204" pitchFamily="34" charset="0"/>
                <a:cs typeface="Arial" panose="020B0604020202020204" pitchFamily="34" charset="0"/>
              </a:rPr>
              <a:t>12 </a:t>
            </a:r>
            <a:r>
              <a:rPr lang="en-US" sz="2600" b="1" i="0" dirty="0">
                <a:solidFill>
                  <a:srgbClr val="FF0000"/>
                </a:solidFill>
                <a:effectLst/>
                <a:latin typeface="Arial" panose="020B0604020202020204" pitchFamily="34" charset="0"/>
                <a:cs typeface="Arial" panose="020B0604020202020204" pitchFamily="34" charset="0"/>
              </a:rPr>
              <a:t>Salvation is found in no one else, for there is no other name under heaven given to mankind by which we must be saved.’</a:t>
            </a:r>
          </a:p>
        </p:txBody>
      </p:sp>
      <p:sp>
        <p:nvSpPr>
          <p:cNvPr id="3" name="Content Placeholder 3">
            <a:extLst>
              <a:ext uri="{FF2B5EF4-FFF2-40B4-BE49-F238E27FC236}">
                <a16:creationId xmlns:a16="http://schemas.microsoft.com/office/drawing/2014/main" id="{B699C363-30D9-4A2F-DDBC-4CD7F82B6382}"/>
              </a:ext>
            </a:extLst>
          </p:cNvPr>
          <p:cNvSpPr txBox="1">
            <a:spLocks/>
          </p:cNvSpPr>
          <p:nvPr/>
        </p:nvSpPr>
        <p:spPr>
          <a:xfrm>
            <a:off x="6096000" y="1093841"/>
            <a:ext cx="5940056" cy="4967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11 </a:t>
            </a:r>
            <a:r>
              <a:rPr lang="fr-FR" sz="2600" b="1" i="0" dirty="0">
                <a:solidFill>
                  <a:srgbClr val="000000"/>
                </a:solidFill>
                <a:effectLst/>
                <a:latin typeface="Arial" panose="020B0604020202020204" pitchFamily="34" charset="0"/>
                <a:cs typeface="Arial" panose="020B0604020202020204" pitchFamily="34" charset="0"/>
              </a:rPr>
              <a:t>Il est la pierre rejetée par les constructeurs – par vous – et qui est devenue la pierre principale, la pierre d’angle.</a:t>
            </a:r>
          </a:p>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12 </a:t>
            </a:r>
            <a:r>
              <a:rPr lang="fr-FR" sz="2600" b="1" i="0" dirty="0">
                <a:solidFill>
                  <a:srgbClr val="000000"/>
                </a:solidFill>
                <a:effectLst/>
                <a:latin typeface="Arial" panose="020B0604020202020204" pitchFamily="34" charset="0"/>
                <a:cs typeface="Arial" panose="020B0604020202020204" pitchFamily="34" charset="0"/>
              </a:rPr>
              <a:t>C’est en lui seul que se trouve le salut. Dans le monde entier, Dieu n’a jamais donné le nom d’aucun autre homme par lequel nous devions être sauvés.</a:t>
            </a:r>
          </a:p>
          <a:p>
            <a:pPr marL="0" indent="0" algn="ctr">
              <a:lnSpc>
                <a:spcPct val="120000"/>
              </a:lnSpc>
              <a:spcBef>
                <a:spcPts val="0"/>
              </a:spcBef>
              <a:buFont typeface="Arial" panose="020B0604020202020204" pitchFamily="34" charset="0"/>
              <a:buNone/>
            </a:pP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32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0C8A6-C3DA-1E6C-AAF0-97A9D4D604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539FD-B26A-C55F-04DF-6BD1A4EE2B63}"/>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464B8B6D-444C-0D63-6637-DCA345DA792C}"/>
              </a:ext>
            </a:extLst>
          </p:cNvPr>
          <p:cNvSpPr>
            <a:spLocks noGrp="1"/>
          </p:cNvSpPr>
          <p:nvPr>
            <p:ph idx="1"/>
          </p:nvPr>
        </p:nvSpPr>
        <p:spPr>
          <a:xfrm>
            <a:off x="404038" y="1108240"/>
            <a:ext cx="5691962" cy="4967855"/>
          </a:xfrm>
        </p:spPr>
        <p:txBody>
          <a:bodyPr>
            <a:noAutofit/>
          </a:bodyPr>
          <a:lstStyle/>
          <a:p>
            <a:pPr marL="0" indent="0" algn="ctr">
              <a:lnSpc>
                <a:spcPct val="120000"/>
              </a:lnSpc>
              <a:spcBef>
                <a:spcPts val="0"/>
              </a:spcBef>
              <a:buNone/>
            </a:pPr>
            <a:r>
              <a:rPr lang="en-US" sz="2600" b="1" i="0" baseline="30000" dirty="0">
                <a:solidFill>
                  <a:srgbClr val="FF0000"/>
                </a:solidFill>
                <a:effectLst/>
                <a:latin typeface="Arial" panose="020B0604020202020204" pitchFamily="34" charset="0"/>
                <a:cs typeface="Arial" panose="020B0604020202020204" pitchFamily="34" charset="0"/>
              </a:rPr>
              <a:t>13 </a:t>
            </a:r>
            <a:r>
              <a:rPr lang="en-US" sz="2600" b="1" i="0" dirty="0">
                <a:solidFill>
                  <a:srgbClr val="FF0000"/>
                </a:solidFill>
                <a:effectLst/>
                <a:latin typeface="Arial" panose="020B0604020202020204" pitchFamily="34" charset="0"/>
                <a:cs typeface="Arial" panose="020B0604020202020204" pitchFamily="34" charset="0"/>
              </a:rPr>
              <a:t>When they saw the courage of Peter and John and </a:t>
            </a:r>
            <a:r>
              <a:rPr lang="en-US" sz="2600" b="1" i="0" dirty="0" err="1">
                <a:solidFill>
                  <a:srgbClr val="FF0000"/>
                </a:solidFill>
                <a:effectLst/>
                <a:latin typeface="Arial" panose="020B0604020202020204" pitchFamily="34" charset="0"/>
                <a:cs typeface="Arial" panose="020B0604020202020204" pitchFamily="34" charset="0"/>
              </a:rPr>
              <a:t>realised</a:t>
            </a:r>
            <a:r>
              <a:rPr lang="en-US" sz="2600" b="1" i="0" dirty="0">
                <a:solidFill>
                  <a:srgbClr val="FF0000"/>
                </a:solidFill>
                <a:effectLst/>
                <a:latin typeface="Arial" panose="020B0604020202020204" pitchFamily="34" charset="0"/>
                <a:cs typeface="Arial" panose="020B0604020202020204" pitchFamily="34" charset="0"/>
              </a:rPr>
              <a:t> that they were unschooled, ordinary men, they were astonished and they took note that these men had been with Jesus. </a:t>
            </a:r>
            <a:r>
              <a:rPr lang="en-US" sz="2600" b="1" i="0" baseline="30000" dirty="0">
                <a:solidFill>
                  <a:srgbClr val="FF0000"/>
                </a:solidFill>
                <a:effectLst/>
                <a:latin typeface="Arial" panose="020B0604020202020204" pitchFamily="34" charset="0"/>
                <a:cs typeface="Arial" panose="020B0604020202020204" pitchFamily="34" charset="0"/>
              </a:rPr>
              <a:t>14 </a:t>
            </a:r>
            <a:r>
              <a:rPr lang="en-US" sz="2600" b="1" i="0" dirty="0">
                <a:solidFill>
                  <a:srgbClr val="FF0000"/>
                </a:solidFill>
                <a:effectLst/>
                <a:latin typeface="Arial" panose="020B0604020202020204" pitchFamily="34" charset="0"/>
                <a:cs typeface="Arial" panose="020B0604020202020204" pitchFamily="34" charset="0"/>
              </a:rPr>
              <a:t>But since they could see the man who had been healed standing there with them, there was nothing they could say.</a:t>
            </a:r>
            <a:endParaRPr lang="en-GB" sz="2600" b="1" dirty="0">
              <a:solidFill>
                <a:srgbClr val="FF0000"/>
              </a:solidFill>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28FD4DEA-09D4-EB77-1A35-7C5AAD865894}"/>
              </a:ext>
            </a:extLst>
          </p:cNvPr>
          <p:cNvSpPr txBox="1">
            <a:spLocks/>
          </p:cNvSpPr>
          <p:nvPr/>
        </p:nvSpPr>
        <p:spPr>
          <a:xfrm>
            <a:off x="6096000" y="1093841"/>
            <a:ext cx="5940056" cy="4967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13 </a:t>
            </a:r>
            <a:r>
              <a:rPr lang="fr-FR" sz="2600" b="1" i="0" dirty="0">
                <a:solidFill>
                  <a:srgbClr val="000000"/>
                </a:solidFill>
                <a:effectLst/>
                <a:latin typeface="Arial" panose="020B0604020202020204" pitchFamily="34" charset="0"/>
                <a:cs typeface="Arial" panose="020B0604020202020204" pitchFamily="34" charset="0"/>
              </a:rPr>
              <a:t>Les membres du Grand-Conseil étaient étonnés de voir l’assurance de Pierre et de Jean, car ils se rendaient compte que c’étaient des gens simples et sans instruction ; ils les reconnaissaient pour avoir été avec Jésus. </a:t>
            </a:r>
            <a:r>
              <a:rPr lang="fr-FR" sz="2600" b="1" i="0" baseline="30000" dirty="0">
                <a:solidFill>
                  <a:srgbClr val="000000"/>
                </a:solidFill>
                <a:effectLst/>
                <a:latin typeface="Arial" panose="020B0604020202020204" pitchFamily="34" charset="0"/>
                <a:cs typeface="Arial" panose="020B0604020202020204" pitchFamily="34" charset="0"/>
              </a:rPr>
              <a:t>14 </a:t>
            </a:r>
            <a:r>
              <a:rPr lang="fr-FR" sz="2600" b="1" i="0" dirty="0">
                <a:solidFill>
                  <a:srgbClr val="000000"/>
                </a:solidFill>
                <a:effectLst/>
                <a:latin typeface="Arial" panose="020B0604020202020204" pitchFamily="34" charset="0"/>
                <a:cs typeface="Arial" panose="020B0604020202020204" pitchFamily="34" charset="0"/>
              </a:rPr>
              <a:t>Mais, comme ils voyaient, debout à côté d’eux, l’homme qui avait été guéri, ils ne trouvaient rien à répondre.</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05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453A7-A35D-90B4-1C30-E2AD417DD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E8AF9-1425-92FE-CC0C-4778D7C802D2}"/>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B3FC45A3-BC3A-97EB-59E2-71C30AE44863}"/>
              </a:ext>
            </a:extLst>
          </p:cNvPr>
          <p:cNvSpPr>
            <a:spLocks noGrp="1"/>
          </p:cNvSpPr>
          <p:nvPr>
            <p:ph idx="1"/>
          </p:nvPr>
        </p:nvSpPr>
        <p:spPr>
          <a:xfrm>
            <a:off x="404038" y="1108240"/>
            <a:ext cx="5691962" cy="4967855"/>
          </a:xfrm>
        </p:spPr>
        <p:txBody>
          <a:bodyPr>
            <a:normAutofit/>
          </a:bodyPr>
          <a:lstStyle/>
          <a:p>
            <a:pPr marL="0" indent="0" algn="ctr">
              <a:lnSpc>
                <a:spcPct val="130000"/>
              </a:lnSpc>
              <a:spcBef>
                <a:spcPts val="0"/>
              </a:spcBef>
              <a:buNone/>
            </a:pPr>
            <a:r>
              <a:rPr lang="en-US" sz="2600" b="1" i="0" baseline="30000" dirty="0">
                <a:solidFill>
                  <a:srgbClr val="FF0000"/>
                </a:solidFill>
                <a:effectLst/>
                <a:latin typeface="Arial" panose="020B0604020202020204" pitchFamily="34" charset="0"/>
                <a:cs typeface="Arial" panose="020B0604020202020204" pitchFamily="34" charset="0"/>
              </a:rPr>
              <a:t>15 </a:t>
            </a:r>
            <a:r>
              <a:rPr lang="en-US" sz="2600" b="1" i="0" dirty="0">
                <a:solidFill>
                  <a:srgbClr val="FF0000"/>
                </a:solidFill>
                <a:effectLst/>
                <a:latin typeface="Arial" panose="020B0604020202020204" pitchFamily="34" charset="0"/>
                <a:cs typeface="Arial" panose="020B0604020202020204" pitchFamily="34" charset="0"/>
              </a:rPr>
              <a:t>So they ordered them to withdraw from the Sanhedrin and then conferred together. </a:t>
            </a:r>
            <a:r>
              <a:rPr lang="en-US" sz="2600" b="1" i="0" baseline="30000" dirty="0">
                <a:solidFill>
                  <a:srgbClr val="FF0000"/>
                </a:solidFill>
                <a:effectLst/>
                <a:latin typeface="Arial" panose="020B0604020202020204" pitchFamily="34" charset="0"/>
                <a:cs typeface="Arial" panose="020B0604020202020204" pitchFamily="34" charset="0"/>
              </a:rPr>
              <a:t>16 </a:t>
            </a:r>
            <a:r>
              <a:rPr lang="en-US" sz="2600" b="1" i="0" dirty="0">
                <a:solidFill>
                  <a:srgbClr val="FF0000"/>
                </a:solidFill>
                <a:effectLst/>
                <a:latin typeface="Arial" panose="020B0604020202020204" pitchFamily="34" charset="0"/>
                <a:cs typeface="Arial" panose="020B0604020202020204" pitchFamily="34" charset="0"/>
              </a:rPr>
              <a:t>‘What are we going to do with these men?’ they asked. ‘Everyone living in Jerusalem knows they have performed a notable sign, and we cannot deny it.</a:t>
            </a:r>
            <a:endParaRPr lang="en-GB" sz="2600" b="1" dirty="0">
              <a:solidFill>
                <a:srgbClr val="FF0000"/>
              </a:solidFill>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0319F443-D612-C22A-40B7-C9EB41EC2BE5}"/>
              </a:ext>
            </a:extLst>
          </p:cNvPr>
          <p:cNvSpPr txBox="1">
            <a:spLocks/>
          </p:cNvSpPr>
          <p:nvPr/>
        </p:nvSpPr>
        <p:spPr>
          <a:xfrm>
            <a:off x="6096000" y="1093841"/>
            <a:ext cx="5940056" cy="4967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15 </a:t>
            </a:r>
            <a:r>
              <a:rPr lang="fr-FR" sz="2600" b="1" i="0" dirty="0">
                <a:solidFill>
                  <a:srgbClr val="000000"/>
                </a:solidFill>
                <a:effectLst/>
                <a:latin typeface="Arial" panose="020B0604020202020204" pitchFamily="34" charset="0"/>
                <a:cs typeface="Arial" panose="020B0604020202020204" pitchFamily="34" charset="0"/>
              </a:rPr>
              <a:t>Alors ils leur ordonnèrent de sortir de la salle et délibérèrent entre eux : </a:t>
            </a:r>
            <a:r>
              <a:rPr lang="fr-FR" sz="2600" b="1" i="0" baseline="30000" dirty="0">
                <a:solidFill>
                  <a:srgbClr val="000000"/>
                </a:solidFill>
                <a:effectLst/>
                <a:latin typeface="Arial" panose="020B0604020202020204" pitchFamily="34" charset="0"/>
                <a:cs typeface="Arial" panose="020B0604020202020204" pitchFamily="34" charset="0"/>
              </a:rPr>
              <a:t>16 </a:t>
            </a:r>
            <a:r>
              <a:rPr lang="fr-FR" sz="2600" b="1" i="0" dirty="0">
                <a:solidFill>
                  <a:srgbClr val="000000"/>
                </a:solidFill>
                <a:effectLst/>
                <a:latin typeface="Arial" panose="020B0604020202020204" pitchFamily="34" charset="0"/>
                <a:cs typeface="Arial" panose="020B0604020202020204" pitchFamily="34" charset="0"/>
              </a:rPr>
              <a:t>Qu’allons-nous faire de ces gens-là ? disaient-ils. Car ils ont accompli un signe miraculeux évident et tous les habitants de Jérusalem sont au courant. Nous ne pouvons pas le nier. </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0A5F8-A243-96C9-9C6D-8AB270E1F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DED4D-CFEE-F725-0108-9F1A0289FC41}"/>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ED6964AB-EFBB-02AF-3696-7D0A018A7D66}"/>
              </a:ext>
            </a:extLst>
          </p:cNvPr>
          <p:cNvSpPr>
            <a:spLocks noGrp="1"/>
          </p:cNvSpPr>
          <p:nvPr>
            <p:ph idx="1"/>
          </p:nvPr>
        </p:nvSpPr>
        <p:spPr>
          <a:xfrm>
            <a:off x="404038" y="1108240"/>
            <a:ext cx="5691962" cy="4967855"/>
          </a:xfrm>
        </p:spPr>
        <p:txBody>
          <a:bodyPr>
            <a:normAutofit fontScale="92500" lnSpcReduction="10000"/>
          </a:bodyPr>
          <a:lstStyle/>
          <a:p>
            <a:pPr algn="ctr">
              <a:lnSpc>
                <a:spcPct val="120000"/>
              </a:lnSpc>
              <a:buNone/>
            </a:pPr>
            <a:r>
              <a:rPr lang="en-US" sz="2600" b="1" i="0" baseline="30000" dirty="0">
                <a:solidFill>
                  <a:srgbClr val="FF0000"/>
                </a:solidFill>
                <a:effectLst/>
                <a:latin typeface="Arial" panose="020B0604020202020204" pitchFamily="34" charset="0"/>
                <a:cs typeface="Arial" panose="020B0604020202020204" pitchFamily="34" charset="0"/>
              </a:rPr>
              <a:t>17 </a:t>
            </a:r>
            <a:r>
              <a:rPr lang="en-US" sz="2600" b="1" i="0" dirty="0">
                <a:solidFill>
                  <a:srgbClr val="FF0000"/>
                </a:solidFill>
                <a:effectLst/>
                <a:latin typeface="Arial" panose="020B0604020202020204" pitchFamily="34" charset="0"/>
                <a:cs typeface="Arial" panose="020B0604020202020204" pitchFamily="34" charset="0"/>
              </a:rPr>
              <a:t>But to stop this thing from spreading any further among the people, we must warn them to speak no longer to anyone in this name.’</a:t>
            </a:r>
          </a:p>
          <a:p>
            <a:pPr marL="0" indent="0" algn="ctr">
              <a:lnSpc>
                <a:spcPct val="120000"/>
              </a:lnSpc>
              <a:buNone/>
            </a:pPr>
            <a:r>
              <a:rPr lang="en-US" sz="2600" b="1" i="0" baseline="30000" dirty="0">
                <a:solidFill>
                  <a:srgbClr val="FF0000"/>
                </a:solidFill>
                <a:effectLst/>
                <a:latin typeface="Arial" panose="020B0604020202020204" pitchFamily="34" charset="0"/>
                <a:cs typeface="Arial" panose="020B0604020202020204" pitchFamily="34" charset="0"/>
              </a:rPr>
              <a:t>18 </a:t>
            </a:r>
            <a:r>
              <a:rPr lang="en-US" sz="2600" b="1" i="0" dirty="0">
                <a:solidFill>
                  <a:srgbClr val="FF0000"/>
                </a:solidFill>
                <a:effectLst/>
                <a:latin typeface="Arial" panose="020B0604020202020204" pitchFamily="34" charset="0"/>
                <a:cs typeface="Arial" panose="020B0604020202020204" pitchFamily="34" charset="0"/>
              </a:rPr>
              <a:t>Then they called them in again and commanded them not to speak or teach at all in the name of Jesus. </a:t>
            </a:r>
            <a:r>
              <a:rPr lang="en-US" sz="2600" b="1" i="0" baseline="30000" dirty="0">
                <a:solidFill>
                  <a:srgbClr val="FF0000"/>
                </a:solidFill>
                <a:effectLst/>
                <a:latin typeface="Arial" panose="020B0604020202020204" pitchFamily="34" charset="0"/>
                <a:cs typeface="Arial" panose="020B0604020202020204" pitchFamily="34" charset="0"/>
              </a:rPr>
              <a:t>19 </a:t>
            </a:r>
            <a:r>
              <a:rPr lang="en-US" sz="2600" b="1" i="0" dirty="0">
                <a:solidFill>
                  <a:srgbClr val="FF0000"/>
                </a:solidFill>
                <a:effectLst/>
                <a:latin typeface="Arial" panose="020B0604020202020204" pitchFamily="34" charset="0"/>
                <a:cs typeface="Arial" panose="020B0604020202020204" pitchFamily="34" charset="0"/>
              </a:rPr>
              <a:t>But Peter and John replied, ‘Which is right in God’s eyes: to listen to you, or to him? You be the judges! </a:t>
            </a:r>
          </a:p>
        </p:txBody>
      </p:sp>
      <p:sp>
        <p:nvSpPr>
          <p:cNvPr id="3" name="Content Placeholder 3">
            <a:extLst>
              <a:ext uri="{FF2B5EF4-FFF2-40B4-BE49-F238E27FC236}">
                <a16:creationId xmlns:a16="http://schemas.microsoft.com/office/drawing/2014/main" id="{9F76E2DC-2DF4-F085-83C4-B82D72BB8106}"/>
              </a:ext>
            </a:extLst>
          </p:cNvPr>
          <p:cNvSpPr txBox="1">
            <a:spLocks/>
          </p:cNvSpPr>
          <p:nvPr/>
        </p:nvSpPr>
        <p:spPr>
          <a:xfrm>
            <a:off x="6096000" y="1093841"/>
            <a:ext cx="5940056" cy="4967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buNone/>
            </a:pPr>
            <a:r>
              <a:rPr lang="fr-FR" sz="2600" b="1" i="0" baseline="30000" dirty="0">
                <a:solidFill>
                  <a:srgbClr val="000000"/>
                </a:solidFill>
                <a:effectLst/>
                <a:latin typeface="Arial" panose="020B0604020202020204" pitchFamily="34" charset="0"/>
                <a:cs typeface="Arial" panose="020B0604020202020204" pitchFamily="34" charset="0"/>
              </a:rPr>
              <a:t>17 </a:t>
            </a:r>
            <a:r>
              <a:rPr lang="fr-FR" sz="2600" b="1" i="0" dirty="0">
                <a:solidFill>
                  <a:srgbClr val="000000"/>
                </a:solidFill>
                <a:effectLst/>
                <a:latin typeface="Arial" panose="020B0604020202020204" pitchFamily="34" charset="0"/>
                <a:cs typeface="Arial" panose="020B0604020202020204" pitchFamily="34" charset="0"/>
              </a:rPr>
              <a:t>Mais il ne faut pas que cela s’ébruite davantage parmi le peuple. Défendons-leur donc, sous peine de sanctions, de parler désormais à qui que ce soit au nom de Jésus.</a:t>
            </a:r>
          </a:p>
          <a:p>
            <a:pPr marL="0" indent="0" algn="ctr">
              <a:lnSpc>
                <a:spcPct val="100000"/>
              </a:lnSpc>
              <a:spcBef>
                <a:spcPts val="0"/>
              </a:spcBef>
              <a:buNone/>
            </a:pPr>
            <a:r>
              <a:rPr lang="fr-FR" sz="2600" b="1" i="0" baseline="30000" dirty="0">
                <a:solidFill>
                  <a:srgbClr val="000000"/>
                </a:solidFill>
                <a:effectLst/>
                <a:latin typeface="Arial" panose="020B0604020202020204" pitchFamily="34" charset="0"/>
                <a:cs typeface="Arial" panose="020B0604020202020204" pitchFamily="34" charset="0"/>
              </a:rPr>
              <a:t>18 </a:t>
            </a:r>
            <a:r>
              <a:rPr lang="fr-FR" sz="2600" b="1" i="0" dirty="0">
                <a:solidFill>
                  <a:srgbClr val="000000"/>
                </a:solidFill>
                <a:effectLst/>
                <a:latin typeface="Arial" panose="020B0604020202020204" pitchFamily="34" charset="0"/>
                <a:cs typeface="Arial" panose="020B0604020202020204" pitchFamily="34" charset="0"/>
              </a:rPr>
              <a:t>Là-dessus, ils les firent rappeler et leur interdirent formellement de parler ou d’enseigner au nom de Jésus. </a:t>
            </a:r>
            <a:r>
              <a:rPr lang="fr-FR" sz="2600" b="1" i="0" baseline="30000" dirty="0">
                <a:solidFill>
                  <a:srgbClr val="000000"/>
                </a:solidFill>
                <a:effectLst/>
                <a:latin typeface="Arial" panose="020B0604020202020204" pitchFamily="34" charset="0"/>
                <a:cs typeface="Arial" panose="020B0604020202020204" pitchFamily="34" charset="0"/>
              </a:rPr>
              <a:t>19 </a:t>
            </a:r>
            <a:r>
              <a:rPr lang="fr-FR" sz="2600" b="1" i="0" dirty="0">
                <a:solidFill>
                  <a:srgbClr val="000000"/>
                </a:solidFill>
                <a:effectLst/>
                <a:latin typeface="Arial" panose="020B0604020202020204" pitchFamily="34" charset="0"/>
                <a:cs typeface="Arial" panose="020B0604020202020204" pitchFamily="34" charset="0"/>
              </a:rPr>
              <a:t>Mais Pierre et Jean leur répondirent : Jugez-en vous-mêmes : est-il juste devant Dieu de vous obéir, plutôt qu’à Dieu ? </a:t>
            </a:r>
          </a:p>
        </p:txBody>
      </p:sp>
    </p:spTree>
    <p:extLst>
      <p:ext uri="{BB962C8B-B14F-4D97-AF65-F5344CB8AC3E}">
        <p14:creationId xmlns:p14="http://schemas.microsoft.com/office/powerpoint/2010/main" val="56420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39B32-8194-34D6-08EC-39160A40B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79D06-EFB4-C519-F638-59DC7B94FE67}"/>
              </a:ext>
            </a:extLst>
          </p:cNvPr>
          <p:cNvSpPr>
            <a:spLocks noGrp="1"/>
          </p:cNvSpPr>
          <p:nvPr>
            <p:ph type="title"/>
          </p:nvPr>
        </p:nvSpPr>
        <p:spPr>
          <a:xfrm>
            <a:off x="838200" y="54882"/>
            <a:ext cx="10515600" cy="1325563"/>
          </a:xfrm>
        </p:spPr>
        <p:txBody>
          <a:bodyPr>
            <a:normAutofit/>
          </a:bodyPr>
          <a:lstStyle/>
          <a:p>
            <a:pPr algn="ctr"/>
            <a:r>
              <a:rPr lang="en-GB" sz="4000" b="1" dirty="0">
                <a:effectLst/>
                <a:latin typeface="Arial" panose="020B0604020202020204" pitchFamily="34" charset="0"/>
                <a:ea typeface="Calibri" panose="020F0502020204030204" pitchFamily="34" charset="0"/>
                <a:cs typeface="Times New Roman" panose="02020603050405020304" pitchFamily="18" charset="0"/>
              </a:rPr>
              <a:t>Acts 4:1-22</a:t>
            </a:r>
            <a:endParaRPr lang="en-GB" sz="4000" dirty="0"/>
          </a:p>
        </p:txBody>
      </p:sp>
      <p:sp>
        <p:nvSpPr>
          <p:cNvPr id="4" name="Content Placeholder 3">
            <a:extLst>
              <a:ext uri="{FF2B5EF4-FFF2-40B4-BE49-F238E27FC236}">
                <a16:creationId xmlns:a16="http://schemas.microsoft.com/office/drawing/2014/main" id="{8145BE12-80B1-42BF-6EAC-3A50EB63AC48}"/>
              </a:ext>
            </a:extLst>
          </p:cNvPr>
          <p:cNvSpPr>
            <a:spLocks noGrp="1"/>
          </p:cNvSpPr>
          <p:nvPr>
            <p:ph idx="1"/>
          </p:nvPr>
        </p:nvSpPr>
        <p:spPr>
          <a:xfrm>
            <a:off x="404038" y="1108240"/>
            <a:ext cx="5691962" cy="4967855"/>
          </a:xfrm>
        </p:spPr>
        <p:txBody>
          <a:bodyPr>
            <a:normAutofit/>
          </a:bodyPr>
          <a:lstStyle/>
          <a:p>
            <a:pPr algn="ctr">
              <a:lnSpc>
                <a:spcPct val="120000"/>
              </a:lnSpc>
              <a:buNone/>
            </a:pPr>
            <a:r>
              <a:rPr lang="en-US" sz="2600" b="1" i="0" baseline="30000" dirty="0">
                <a:solidFill>
                  <a:srgbClr val="FF0000"/>
                </a:solidFill>
                <a:effectLst/>
                <a:latin typeface="Arial" panose="020B0604020202020204" pitchFamily="34" charset="0"/>
                <a:cs typeface="Arial" panose="020B0604020202020204" pitchFamily="34" charset="0"/>
              </a:rPr>
              <a:t>20 </a:t>
            </a:r>
            <a:r>
              <a:rPr lang="en-US" sz="2600" b="1" i="0" dirty="0">
                <a:solidFill>
                  <a:srgbClr val="FF0000"/>
                </a:solidFill>
                <a:effectLst/>
                <a:latin typeface="Arial" panose="020B0604020202020204" pitchFamily="34" charset="0"/>
                <a:cs typeface="Arial" panose="020B0604020202020204" pitchFamily="34" charset="0"/>
              </a:rPr>
              <a:t>As for us, we cannot help speaking about what we have seen and heard.’</a:t>
            </a:r>
          </a:p>
          <a:p>
            <a:pPr marL="0" indent="0" algn="ctr">
              <a:lnSpc>
                <a:spcPct val="120000"/>
              </a:lnSpc>
              <a:buNone/>
            </a:pPr>
            <a:r>
              <a:rPr lang="en-US" sz="2600" b="1" i="0" baseline="30000" dirty="0">
                <a:solidFill>
                  <a:srgbClr val="FF0000"/>
                </a:solidFill>
                <a:effectLst/>
                <a:latin typeface="Arial" panose="020B0604020202020204" pitchFamily="34" charset="0"/>
                <a:cs typeface="Arial" panose="020B0604020202020204" pitchFamily="34" charset="0"/>
              </a:rPr>
              <a:t>21 </a:t>
            </a:r>
            <a:r>
              <a:rPr lang="en-US" sz="2600" b="1" i="0" dirty="0">
                <a:solidFill>
                  <a:srgbClr val="FF0000"/>
                </a:solidFill>
                <a:effectLst/>
                <a:latin typeface="Arial" panose="020B0604020202020204" pitchFamily="34" charset="0"/>
                <a:cs typeface="Arial" panose="020B0604020202020204" pitchFamily="34" charset="0"/>
              </a:rPr>
              <a:t>After further threats they let them go. They could not decide how to punish them, because all the people were praising God for what had happened. </a:t>
            </a:r>
            <a:r>
              <a:rPr lang="en-US" sz="2600" b="1" i="0" baseline="30000" dirty="0">
                <a:solidFill>
                  <a:srgbClr val="FF0000"/>
                </a:solidFill>
                <a:effectLst/>
                <a:latin typeface="Arial" panose="020B0604020202020204" pitchFamily="34" charset="0"/>
                <a:cs typeface="Arial" panose="020B0604020202020204" pitchFamily="34" charset="0"/>
              </a:rPr>
              <a:t>22 </a:t>
            </a:r>
            <a:r>
              <a:rPr lang="en-US" sz="2600" b="1" i="0" dirty="0">
                <a:solidFill>
                  <a:srgbClr val="FF0000"/>
                </a:solidFill>
                <a:effectLst/>
                <a:latin typeface="Arial" panose="020B0604020202020204" pitchFamily="34" charset="0"/>
                <a:cs typeface="Arial" panose="020B0604020202020204" pitchFamily="34" charset="0"/>
              </a:rPr>
              <a:t>For the man who was miraculously healed was over forty years old.</a:t>
            </a:r>
          </a:p>
        </p:txBody>
      </p:sp>
      <p:sp>
        <p:nvSpPr>
          <p:cNvPr id="3" name="Content Placeholder 3">
            <a:extLst>
              <a:ext uri="{FF2B5EF4-FFF2-40B4-BE49-F238E27FC236}">
                <a16:creationId xmlns:a16="http://schemas.microsoft.com/office/drawing/2014/main" id="{3AB74EA9-25D6-20DB-8048-2A77ADA54A61}"/>
              </a:ext>
            </a:extLst>
          </p:cNvPr>
          <p:cNvSpPr txBox="1">
            <a:spLocks/>
          </p:cNvSpPr>
          <p:nvPr/>
        </p:nvSpPr>
        <p:spPr>
          <a:xfrm>
            <a:off x="6096000" y="1093841"/>
            <a:ext cx="5940056" cy="4967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20 </a:t>
            </a:r>
            <a:r>
              <a:rPr lang="fr-FR" sz="2600" b="1" i="0" dirty="0">
                <a:solidFill>
                  <a:srgbClr val="000000"/>
                </a:solidFill>
                <a:effectLst/>
                <a:latin typeface="Arial" panose="020B0604020202020204" pitchFamily="34" charset="0"/>
                <a:cs typeface="Arial" panose="020B0604020202020204" pitchFamily="34" charset="0"/>
              </a:rPr>
              <a:t>Quant à nous, nous ne pouvons pas garder le silence sur ce que nous avons vu et entendu.</a:t>
            </a:r>
          </a:p>
          <a:p>
            <a:pPr marL="0" indent="0" algn="ctr">
              <a:lnSpc>
                <a:spcPct val="120000"/>
              </a:lnSpc>
              <a:spcBef>
                <a:spcPts val="0"/>
              </a:spcBef>
              <a:buFont typeface="Arial" panose="020B0604020202020204" pitchFamily="34" charset="0"/>
              <a:buNone/>
            </a:pPr>
            <a:r>
              <a:rPr lang="fr-FR" sz="2600" b="1" i="0" baseline="30000" dirty="0">
                <a:solidFill>
                  <a:srgbClr val="000000"/>
                </a:solidFill>
                <a:effectLst/>
                <a:latin typeface="Arial" panose="020B0604020202020204" pitchFamily="34" charset="0"/>
                <a:cs typeface="Arial" panose="020B0604020202020204" pitchFamily="34" charset="0"/>
              </a:rPr>
              <a:t>21 </a:t>
            </a:r>
            <a:r>
              <a:rPr lang="fr-FR" sz="2600" b="1" i="0" dirty="0">
                <a:solidFill>
                  <a:srgbClr val="000000"/>
                </a:solidFill>
                <a:effectLst/>
                <a:latin typeface="Arial" panose="020B0604020202020204" pitchFamily="34" charset="0"/>
                <a:cs typeface="Arial" panose="020B0604020202020204" pitchFamily="34" charset="0"/>
              </a:rPr>
              <a:t>Après leur avoir fait de nouvelles menaces, ils les relâchèrent. En effet, ils n’avaient pas trouvé de moyen de les punir, parce que tout le peuple louait Dieu pour ce qui venait d’arriver. </a:t>
            </a:r>
            <a:r>
              <a:rPr lang="fr-FR" sz="2600" b="1" i="0" baseline="30000" dirty="0">
                <a:solidFill>
                  <a:srgbClr val="000000"/>
                </a:solidFill>
                <a:effectLst/>
                <a:latin typeface="Arial" panose="020B0604020202020204" pitchFamily="34" charset="0"/>
                <a:cs typeface="Arial" panose="020B0604020202020204" pitchFamily="34" charset="0"/>
              </a:rPr>
              <a:t>22 </a:t>
            </a:r>
            <a:r>
              <a:rPr lang="fr-FR" sz="2600" b="1" i="0" dirty="0">
                <a:solidFill>
                  <a:srgbClr val="000000"/>
                </a:solidFill>
                <a:effectLst/>
                <a:latin typeface="Arial" panose="020B0604020202020204" pitchFamily="34" charset="0"/>
                <a:cs typeface="Arial" panose="020B0604020202020204" pitchFamily="34" charset="0"/>
              </a:rPr>
              <a:t>L’homme qui avait été miraculeusement guéri était âgé de plus de quarante ans.</a:t>
            </a:r>
            <a:endParaRPr lang="en-GB"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63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FC601-E40A-2AFF-1AF2-D2E97E2B6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2C9C1-D894-6F49-A410-6AABFD571593}"/>
              </a:ext>
            </a:extLst>
          </p:cNvPr>
          <p:cNvSpPr>
            <a:spLocks noGrp="1"/>
          </p:cNvSpPr>
          <p:nvPr>
            <p:ph type="title"/>
          </p:nvPr>
        </p:nvSpPr>
        <p:spPr>
          <a:xfrm>
            <a:off x="0" y="1165225"/>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How was your week?</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pic>
        <p:nvPicPr>
          <p:cNvPr id="3" name="Picture 2">
            <a:extLst>
              <a:ext uri="{FF2B5EF4-FFF2-40B4-BE49-F238E27FC236}">
                <a16:creationId xmlns:a16="http://schemas.microsoft.com/office/drawing/2014/main" id="{5305279E-2F5B-8FE6-0C04-3A7D91D4B1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36111" y="2360427"/>
            <a:ext cx="6719777" cy="3848985"/>
          </a:xfrm>
          <a:prstGeom prst="rect">
            <a:avLst/>
          </a:prstGeom>
          <a:ln>
            <a:noFill/>
          </a:ln>
          <a:effectLst>
            <a:softEdge rad="112500"/>
          </a:effectLst>
        </p:spPr>
      </p:pic>
    </p:spTree>
    <p:extLst>
      <p:ext uri="{BB962C8B-B14F-4D97-AF65-F5344CB8AC3E}">
        <p14:creationId xmlns:p14="http://schemas.microsoft.com/office/powerpoint/2010/main" val="273010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8076B-4D2C-3C7F-A1B6-BD03BB684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C9070-A7D5-0BA3-8B6E-EF13DC5595D0}"/>
              </a:ext>
            </a:extLst>
          </p:cNvPr>
          <p:cNvSpPr>
            <a:spLocks noGrp="1"/>
          </p:cNvSpPr>
          <p:nvPr>
            <p:ph type="title"/>
          </p:nvPr>
        </p:nvSpPr>
        <p:spPr>
          <a:xfrm>
            <a:off x="160564" y="618442"/>
            <a:ext cx="11870871" cy="1210359"/>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Acts 4:1-22… </a:t>
            </a: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I see?</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pic>
        <p:nvPicPr>
          <p:cNvPr id="12" name="Picture 11">
            <a:extLst>
              <a:ext uri="{FF2B5EF4-FFF2-40B4-BE49-F238E27FC236}">
                <a16:creationId xmlns:a16="http://schemas.microsoft.com/office/drawing/2014/main" id="{FCDFA95A-43D6-62BE-B30B-823E4D8D87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7262" y="1091918"/>
            <a:ext cx="11420060" cy="6451882"/>
          </a:xfrm>
          <a:prstGeom prst="rect">
            <a:avLst/>
          </a:prstGeom>
        </p:spPr>
      </p:pic>
    </p:spTree>
    <p:extLst>
      <p:ext uri="{BB962C8B-B14F-4D97-AF65-F5344CB8AC3E}">
        <p14:creationId xmlns:p14="http://schemas.microsoft.com/office/powerpoint/2010/main" val="373158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0192D-0DCF-60F8-A2FB-67B049ACE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0D5F8-D71B-50D1-A216-B6BC25E20B7C}"/>
              </a:ext>
            </a:extLst>
          </p:cNvPr>
          <p:cNvSpPr>
            <a:spLocks noGrp="1"/>
          </p:cNvSpPr>
          <p:nvPr>
            <p:ph type="title"/>
          </p:nvPr>
        </p:nvSpPr>
        <p:spPr>
          <a:xfrm>
            <a:off x="160564" y="618442"/>
            <a:ext cx="11870871" cy="1210359"/>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Acts 4:1-22… </a:t>
            </a: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I see?</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sp>
        <p:nvSpPr>
          <p:cNvPr id="3" name="TextBox 2">
            <a:extLst>
              <a:ext uri="{FF2B5EF4-FFF2-40B4-BE49-F238E27FC236}">
                <a16:creationId xmlns:a16="http://schemas.microsoft.com/office/drawing/2014/main" id="{FF47539F-39B5-64CB-FA16-B713E25F8234}"/>
              </a:ext>
            </a:extLst>
          </p:cNvPr>
          <p:cNvSpPr txBox="1"/>
          <p:nvPr/>
        </p:nvSpPr>
        <p:spPr>
          <a:xfrm>
            <a:off x="510361" y="4365987"/>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Kindness (v9) </a:t>
            </a:r>
            <a:r>
              <a:rPr lang="en-GB" sz="2600" b="1" dirty="0">
                <a:latin typeface="Arial" panose="020B0604020202020204" pitchFamily="34" charset="0"/>
                <a:cs typeface="Arial" panose="020B0604020202020204" pitchFamily="34" charset="0"/>
              </a:rPr>
              <a:t>- …called to account today for </a:t>
            </a:r>
            <a:r>
              <a:rPr lang="en-GB" sz="2600" b="1" dirty="0">
                <a:solidFill>
                  <a:srgbClr val="FF0000"/>
                </a:solidFill>
                <a:latin typeface="Arial" panose="020B0604020202020204" pitchFamily="34" charset="0"/>
                <a:cs typeface="Arial" panose="020B0604020202020204" pitchFamily="34" charset="0"/>
              </a:rPr>
              <a:t>an act of kindness</a:t>
            </a:r>
            <a:r>
              <a:rPr lang="en-GB" sz="2600" b="1"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ECC3F908-02FD-22A6-A6DB-C0843431D629}"/>
              </a:ext>
            </a:extLst>
          </p:cNvPr>
          <p:cNvSpPr txBox="1"/>
          <p:nvPr/>
        </p:nvSpPr>
        <p:spPr>
          <a:xfrm>
            <a:off x="510362" y="1752383"/>
            <a:ext cx="11291777" cy="892552"/>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Disruption (v2) </a:t>
            </a:r>
            <a:r>
              <a:rPr lang="en-GB" sz="2600" b="1" dirty="0">
                <a:latin typeface="Arial" panose="020B0604020202020204" pitchFamily="34" charset="0"/>
                <a:cs typeface="Arial" panose="020B0604020202020204" pitchFamily="34" charset="0"/>
              </a:rPr>
              <a:t>– They (the religious leaders) were </a:t>
            </a:r>
            <a:r>
              <a:rPr lang="en-GB" sz="2600" b="1" dirty="0">
                <a:solidFill>
                  <a:srgbClr val="FF0000"/>
                </a:solidFill>
                <a:latin typeface="Arial" panose="020B0604020202020204" pitchFamily="34" charset="0"/>
                <a:cs typeface="Arial" panose="020B0604020202020204" pitchFamily="34" charset="0"/>
              </a:rPr>
              <a:t>greatly disturbed </a:t>
            </a:r>
            <a:r>
              <a:rPr lang="en-GB" sz="2600" b="1" dirty="0">
                <a:latin typeface="Arial" panose="020B0604020202020204" pitchFamily="34" charset="0"/>
                <a:cs typeface="Arial" panose="020B0604020202020204" pitchFamily="34" charset="0"/>
              </a:rPr>
              <a:t>because the apostles were teaching the people…</a:t>
            </a:r>
          </a:p>
        </p:txBody>
      </p:sp>
      <p:sp>
        <p:nvSpPr>
          <p:cNvPr id="5" name="TextBox 4">
            <a:extLst>
              <a:ext uri="{FF2B5EF4-FFF2-40B4-BE49-F238E27FC236}">
                <a16:creationId xmlns:a16="http://schemas.microsoft.com/office/drawing/2014/main" id="{458B687C-A583-46A2-274B-D70E0249B222}"/>
              </a:ext>
            </a:extLst>
          </p:cNvPr>
          <p:cNvSpPr txBox="1"/>
          <p:nvPr/>
        </p:nvSpPr>
        <p:spPr>
          <a:xfrm>
            <a:off x="510361" y="2681254"/>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Sacrifice (v3) </a:t>
            </a:r>
            <a:r>
              <a:rPr lang="en-GB" sz="2600" b="1" dirty="0">
                <a:latin typeface="Arial" panose="020B0604020202020204" pitchFamily="34" charset="0"/>
                <a:cs typeface="Arial" panose="020B0604020202020204" pitchFamily="34" charset="0"/>
              </a:rPr>
              <a:t>– They seized Peter and John and …</a:t>
            </a:r>
            <a:r>
              <a:rPr lang="en-GB" sz="2600" b="1" dirty="0">
                <a:solidFill>
                  <a:srgbClr val="FF0000"/>
                </a:solidFill>
                <a:latin typeface="Arial" panose="020B0604020202020204" pitchFamily="34" charset="0"/>
                <a:cs typeface="Arial" panose="020B0604020202020204" pitchFamily="34" charset="0"/>
              </a:rPr>
              <a:t>put them in jail</a:t>
            </a:r>
            <a:r>
              <a:rPr lang="en-GB" sz="26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62390E56-DFE8-7B2F-AFF0-DC0BE2B5BECC}"/>
              </a:ext>
            </a:extLst>
          </p:cNvPr>
          <p:cNvSpPr txBox="1"/>
          <p:nvPr/>
        </p:nvSpPr>
        <p:spPr>
          <a:xfrm>
            <a:off x="510361" y="3251166"/>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Growth (v4) </a:t>
            </a:r>
            <a:r>
              <a:rPr lang="en-GB" sz="2600" b="1" dirty="0">
                <a:latin typeface="Arial" panose="020B0604020202020204" pitchFamily="34" charset="0"/>
                <a:cs typeface="Arial" panose="020B0604020202020204" pitchFamily="34" charset="0"/>
              </a:rPr>
              <a:t>- …</a:t>
            </a:r>
            <a:r>
              <a:rPr lang="en-GB" sz="2600" b="1" dirty="0">
                <a:solidFill>
                  <a:srgbClr val="FF0000"/>
                </a:solidFill>
                <a:latin typeface="Arial" panose="020B0604020202020204" pitchFamily="34" charset="0"/>
                <a:cs typeface="Arial" panose="020B0604020202020204" pitchFamily="34" charset="0"/>
              </a:rPr>
              <a:t>the number </a:t>
            </a:r>
            <a:r>
              <a:rPr lang="en-GB" sz="2600" b="1" dirty="0">
                <a:latin typeface="Arial" panose="020B0604020202020204" pitchFamily="34" charset="0"/>
                <a:cs typeface="Arial" panose="020B0604020202020204" pitchFamily="34" charset="0"/>
              </a:rPr>
              <a:t>of men who believed </a:t>
            </a:r>
            <a:r>
              <a:rPr lang="en-GB" sz="2600" b="1" dirty="0">
                <a:solidFill>
                  <a:srgbClr val="FF0000"/>
                </a:solidFill>
                <a:latin typeface="Arial" panose="020B0604020202020204" pitchFamily="34" charset="0"/>
                <a:cs typeface="Arial" panose="020B0604020202020204" pitchFamily="34" charset="0"/>
              </a:rPr>
              <a:t>grew</a:t>
            </a:r>
            <a:r>
              <a:rPr lang="en-GB" sz="2600" b="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31327B49-614F-805B-163F-AE53B3B2956D}"/>
              </a:ext>
            </a:extLst>
          </p:cNvPr>
          <p:cNvSpPr txBox="1"/>
          <p:nvPr/>
        </p:nvSpPr>
        <p:spPr>
          <a:xfrm>
            <a:off x="510361" y="3821078"/>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The Holy Spirit (v8) </a:t>
            </a:r>
            <a:r>
              <a:rPr lang="en-GB" sz="2600" b="1" dirty="0">
                <a:latin typeface="Arial" panose="020B0604020202020204" pitchFamily="34" charset="0"/>
                <a:cs typeface="Arial" panose="020B0604020202020204" pitchFamily="34" charset="0"/>
              </a:rPr>
              <a:t>– Then Peter, filled with the </a:t>
            </a:r>
            <a:r>
              <a:rPr lang="en-GB" sz="2600" b="1" dirty="0">
                <a:solidFill>
                  <a:srgbClr val="FF0000"/>
                </a:solidFill>
                <a:latin typeface="Arial" panose="020B0604020202020204" pitchFamily="34" charset="0"/>
                <a:cs typeface="Arial" panose="020B0604020202020204" pitchFamily="34" charset="0"/>
              </a:rPr>
              <a:t>Holy Spirit</a:t>
            </a:r>
            <a:r>
              <a:rPr lang="en-GB" sz="2600" b="1"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83C8E052-5CB1-99D4-3A7E-AAB6F27C64FE}"/>
              </a:ext>
            </a:extLst>
          </p:cNvPr>
          <p:cNvSpPr txBox="1"/>
          <p:nvPr/>
        </p:nvSpPr>
        <p:spPr>
          <a:xfrm>
            <a:off x="510360" y="1207474"/>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Proclamation (v1) </a:t>
            </a:r>
            <a:r>
              <a:rPr lang="en-GB" sz="2600" b="1" dirty="0">
                <a:latin typeface="Arial" panose="020B0604020202020204" pitchFamily="34" charset="0"/>
                <a:cs typeface="Arial" panose="020B0604020202020204" pitchFamily="34" charset="0"/>
              </a:rPr>
              <a:t>- Peter and John…were speaking to the people…</a:t>
            </a:r>
          </a:p>
        </p:txBody>
      </p:sp>
      <p:sp>
        <p:nvSpPr>
          <p:cNvPr id="9" name="TextBox 8">
            <a:extLst>
              <a:ext uri="{FF2B5EF4-FFF2-40B4-BE49-F238E27FC236}">
                <a16:creationId xmlns:a16="http://schemas.microsoft.com/office/drawing/2014/main" id="{EAFD8F7D-0785-D71E-F682-A826979ABBDA}"/>
              </a:ext>
            </a:extLst>
          </p:cNvPr>
          <p:cNvSpPr txBox="1"/>
          <p:nvPr/>
        </p:nvSpPr>
        <p:spPr>
          <a:xfrm>
            <a:off x="510359" y="4910896"/>
            <a:ext cx="11291777" cy="892552"/>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Testimony (v10) </a:t>
            </a:r>
            <a:r>
              <a:rPr lang="en-GB" sz="2600" b="1" dirty="0">
                <a:latin typeface="Arial" panose="020B0604020202020204" pitchFamily="34" charset="0"/>
                <a:cs typeface="Arial" panose="020B0604020202020204" pitchFamily="34" charset="0"/>
              </a:rPr>
              <a:t>- …then know this…it is </a:t>
            </a:r>
            <a:r>
              <a:rPr lang="en-GB" sz="2600" b="1" dirty="0">
                <a:solidFill>
                  <a:srgbClr val="FF0000"/>
                </a:solidFill>
                <a:latin typeface="Arial" panose="020B0604020202020204" pitchFamily="34" charset="0"/>
                <a:cs typeface="Arial" panose="020B0604020202020204" pitchFamily="34" charset="0"/>
              </a:rPr>
              <a:t>by the name of Jesus Christ</a:t>
            </a:r>
            <a:r>
              <a:rPr lang="en-GB" sz="2600" b="1" dirty="0">
                <a:latin typeface="Arial" panose="020B0604020202020204" pitchFamily="34" charset="0"/>
                <a:cs typeface="Arial" panose="020B0604020202020204" pitchFamily="34" charset="0"/>
              </a:rPr>
              <a:t>…that this man stands before you </a:t>
            </a:r>
            <a:r>
              <a:rPr lang="en-GB" sz="2600" b="1" dirty="0">
                <a:solidFill>
                  <a:srgbClr val="FF0000"/>
                </a:solidFill>
                <a:latin typeface="Arial" panose="020B0604020202020204" pitchFamily="34" charset="0"/>
                <a:cs typeface="Arial" panose="020B0604020202020204" pitchFamily="34" charset="0"/>
              </a:rPr>
              <a:t>healed</a:t>
            </a:r>
            <a:r>
              <a:rPr lang="en-GB" sz="2600" b="1"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486CA804-A315-6720-FB5F-A19517AC4395}"/>
              </a:ext>
            </a:extLst>
          </p:cNvPr>
          <p:cNvSpPr txBox="1"/>
          <p:nvPr/>
        </p:nvSpPr>
        <p:spPr>
          <a:xfrm>
            <a:off x="510358" y="5855914"/>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Scripture (v11) </a:t>
            </a:r>
            <a:r>
              <a:rPr lang="en-GB" sz="2600" b="1" dirty="0">
                <a:latin typeface="Arial" panose="020B0604020202020204" pitchFamily="34" charset="0"/>
                <a:cs typeface="Arial" panose="020B0604020202020204" pitchFamily="34" charset="0"/>
              </a:rPr>
              <a:t>- …</a:t>
            </a:r>
            <a:r>
              <a:rPr lang="en-GB" sz="2600" b="1" dirty="0">
                <a:solidFill>
                  <a:srgbClr val="FF0000"/>
                </a:solidFill>
                <a:latin typeface="Arial" panose="020B0604020202020204" pitchFamily="34" charset="0"/>
                <a:cs typeface="Arial" panose="020B0604020202020204" pitchFamily="34" charset="0"/>
              </a:rPr>
              <a:t>the stone you builders rejected</a:t>
            </a:r>
            <a:r>
              <a:rPr lang="en-GB" sz="2600" b="1" dirty="0">
                <a:latin typeface="Arial" panose="020B0604020202020204" pitchFamily="34" charset="0"/>
                <a:cs typeface="Arial" panose="020B0604020202020204" pitchFamily="34" charset="0"/>
              </a:rPr>
              <a:t>…(Psalm 118:22)</a:t>
            </a:r>
          </a:p>
        </p:txBody>
      </p:sp>
    </p:spTree>
    <p:extLst>
      <p:ext uri="{BB962C8B-B14F-4D97-AF65-F5344CB8AC3E}">
        <p14:creationId xmlns:p14="http://schemas.microsoft.com/office/powerpoint/2010/main" val="164331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074FB-33FD-CE56-7163-A3303382F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82DE1-EEA1-5C55-C314-487750E54FBF}"/>
              </a:ext>
            </a:extLst>
          </p:cNvPr>
          <p:cNvSpPr>
            <a:spLocks noGrp="1"/>
          </p:cNvSpPr>
          <p:nvPr>
            <p:ph type="title"/>
          </p:nvPr>
        </p:nvSpPr>
        <p:spPr>
          <a:xfrm>
            <a:off x="160564" y="618442"/>
            <a:ext cx="11870871" cy="1210359"/>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Acts 4:1-22… </a:t>
            </a: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I see?</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sp>
        <p:nvSpPr>
          <p:cNvPr id="3" name="TextBox 2">
            <a:extLst>
              <a:ext uri="{FF2B5EF4-FFF2-40B4-BE49-F238E27FC236}">
                <a16:creationId xmlns:a16="http://schemas.microsoft.com/office/drawing/2014/main" id="{162CE02C-497F-6862-E296-63499F36D1F0}"/>
              </a:ext>
            </a:extLst>
          </p:cNvPr>
          <p:cNvSpPr txBox="1"/>
          <p:nvPr/>
        </p:nvSpPr>
        <p:spPr>
          <a:xfrm>
            <a:off x="510361" y="4365987"/>
            <a:ext cx="11291777" cy="892552"/>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Changed lives (v14) </a:t>
            </a:r>
            <a:r>
              <a:rPr lang="en-GB" sz="2600" b="1" dirty="0">
                <a:latin typeface="Arial" panose="020B0604020202020204" pitchFamily="34" charset="0"/>
                <a:cs typeface="Arial" panose="020B0604020202020204" pitchFamily="34" charset="0"/>
              </a:rPr>
              <a:t>- …</a:t>
            </a:r>
            <a:r>
              <a:rPr lang="en-GB" sz="2600" b="1" dirty="0">
                <a:solidFill>
                  <a:srgbClr val="FF0000"/>
                </a:solidFill>
                <a:latin typeface="Arial" panose="020B0604020202020204" pitchFamily="34" charset="0"/>
                <a:cs typeface="Arial" panose="020B0604020202020204" pitchFamily="34" charset="0"/>
              </a:rPr>
              <a:t>the man who had been healed </a:t>
            </a:r>
            <a:r>
              <a:rPr lang="en-GB" sz="2600" b="1" dirty="0">
                <a:latin typeface="Arial" panose="020B0604020202020204" pitchFamily="34" charset="0"/>
                <a:cs typeface="Arial" panose="020B0604020202020204" pitchFamily="34" charset="0"/>
              </a:rPr>
              <a:t>standing there with them…</a:t>
            </a:r>
          </a:p>
        </p:txBody>
      </p:sp>
      <p:sp>
        <p:nvSpPr>
          <p:cNvPr id="4" name="TextBox 3">
            <a:extLst>
              <a:ext uri="{FF2B5EF4-FFF2-40B4-BE49-F238E27FC236}">
                <a16:creationId xmlns:a16="http://schemas.microsoft.com/office/drawing/2014/main" id="{7B58C6A6-711E-1029-ED77-D07C7619C758}"/>
              </a:ext>
            </a:extLst>
          </p:cNvPr>
          <p:cNvSpPr txBox="1"/>
          <p:nvPr/>
        </p:nvSpPr>
        <p:spPr>
          <a:xfrm>
            <a:off x="510362" y="1752383"/>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Courage (v13) </a:t>
            </a:r>
            <a:r>
              <a:rPr lang="en-GB" sz="2600" b="1" dirty="0">
                <a:latin typeface="Arial" panose="020B0604020202020204" pitchFamily="34" charset="0"/>
                <a:cs typeface="Arial" panose="020B0604020202020204" pitchFamily="34" charset="0"/>
              </a:rPr>
              <a:t>– When they saw the </a:t>
            </a:r>
            <a:r>
              <a:rPr lang="en-GB" sz="2600" b="1" dirty="0">
                <a:solidFill>
                  <a:srgbClr val="FF0000"/>
                </a:solidFill>
                <a:latin typeface="Arial" panose="020B0604020202020204" pitchFamily="34" charset="0"/>
                <a:cs typeface="Arial" panose="020B0604020202020204" pitchFamily="34" charset="0"/>
              </a:rPr>
              <a:t>courage</a:t>
            </a:r>
            <a:r>
              <a:rPr lang="en-GB" sz="2600" b="1" dirty="0">
                <a:latin typeface="Arial" panose="020B0604020202020204" pitchFamily="34" charset="0"/>
                <a:cs typeface="Arial" panose="020B0604020202020204" pitchFamily="34" charset="0"/>
              </a:rPr>
              <a:t> of Peter and John…</a:t>
            </a:r>
          </a:p>
        </p:txBody>
      </p:sp>
      <p:sp>
        <p:nvSpPr>
          <p:cNvPr id="5" name="TextBox 4">
            <a:extLst>
              <a:ext uri="{FF2B5EF4-FFF2-40B4-BE49-F238E27FC236}">
                <a16:creationId xmlns:a16="http://schemas.microsoft.com/office/drawing/2014/main" id="{77E9DE9B-530A-1526-7ABC-5DC37E23324D}"/>
              </a:ext>
            </a:extLst>
          </p:cNvPr>
          <p:cNvSpPr txBox="1"/>
          <p:nvPr/>
        </p:nvSpPr>
        <p:spPr>
          <a:xfrm>
            <a:off x="510358" y="2288949"/>
            <a:ext cx="11291777" cy="892552"/>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a:t>
            </a:r>
            <a:r>
              <a:rPr lang="en-GB" sz="2600" b="1" dirty="0" err="1">
                <a:solidFill>
                  <a:srgbClr val="FF0000"/>
                </a:solidFill>
                <a:latin typeface="Arial" panose="020B0604020202020204" pitchFamily="34" charset="0"/>
                <a:cs typeface="Arial" panose="020B0604020202020204" pitchFamily="34" charset="0"/>
              </a:rPr>
              <a:t>Ordinaryness</a:t>
            </a:r>
            <a:r>
              <a:rPr lang="en-GB" sz="2600" b="1" dirty="0">
                <a:solidFill>
                  <a:srgbClr val="FF0000"/>
                </a:solidFill>
                <a:latin typeface="Arial" panose="020B0604020202020204" pitchFamily="34" charset="0"/>
                <a:cs typeface="Arial" panose="020B0604020202020204" pitchFamily="34" charset="0"/>
              </a:rPr>
              <a:t>” (v13) </a:t>
            </a:r>
            <a:r>
              <a:rPr lang="en-GB" sz="2600" b="1" dirty="0">
                <a:latin typeface="Arial" panose="020B0604020202020204" pitchFamily="34" charset="0"/>
                <a:cs typeface="Arial" panose="020B0604020202020204" pitchFamily="34" charset="0"/>
              </a:rPr>
              <a:t>– …(Peter and John) they were unschooled, </a:t>
            </a:r>
            <a:r>
              <a:rPr lang="en-GB" sz="2600" b="1" dirty="0">
                <a:solidFill>
                  <a:srgbClr val="FF0000"/>
                </a:solidFill>
                <a:latin typeface="Arial" panose="020B0604020202020204" pitchFamily="34" charset="0"/>
                <a:cs typeface="Arial" panose="020B0604020202020204" pitchFamily="34" charset="0"/>
              </a:rPr>
              <a:t>ordinary men</a:t>
            </a:r>
            <a:r>
              <a:rPr lang="en-GB" sz="26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7539FE80-A92F-496F-0981-BB9B21413009}"/>
              </a:ext>
            </a:extLst>
          </p:cNvPr>
          <p:cNvSpPr txBox="1"/>
          <p:nvPr/>
        </p:nvSpPr>
        <p:spPr>
          <a:xfrm>
            <a:off x="510358" y="3193641"/>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Astonishment (v13) </a:t>
            </a:r>
            <a:r>
              <a:rPr lang="en-GB" sz="2600" b="1" dirty="0">
                <a:latin typeface="Arial" panose="020B0604020202020204" pitchFamily="34" charset="0"/>
                <a:cs typeface="Arial" panose="020B0604020202020204" pitchFamily="34" charset="0"/>
              </a:rPr>
              <a:t>- …they were </a:t>
            </a:r>
            <a:r>
              <a:rPr lang="en-GB" sz="2600" b="1" dirty="0">
                <a:solidFill>
                  <a:srgbClr val="FF0000"/>
                </a:solidFill>
                <a:latin typeface="Arial" panose="020B0604020202020204" pitchFamily="34" charset="0"/>
                <a:cs typeface="Arial" panose="020B0604020202020204" pitchFamily="34" charset="0"/>
              </a:rPr>
              <a:t>astonished</a:t>
            </a:r>
            <a:r>
              <a:rPr lang="en-GB" sz="2600" b="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40BD95ED-B252-AC90-6647-3C5E0876A08F}"/>
              </a:ext>
            </a:extLst>
          </p:cNvPr>
          <p:cNvSpPr txBox="1"/>
          <p:nvPr/>
        </p:nvSpPr>
        <p:spPr>
          <a:xfrm>
            <a:off x="510361" y="3821078"/>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Presence of Jesus (v13) </a:t>
            </a:r>
            <a:r>
              <a:rPr lang="en-GB" sz="2600" b="1" dirty="0">
                <a:latin typeface="Arial" panose="020B0604020202020204" pitchFamily="34" charset="0"/>
                <a:cs typeface="Arial" panose="020B0604020202020204" pitchFamily="34" charset="0"/>
              </a:rPr>
              <a:t>– …these men had </a:t>
            </a:r>
            <a:r>
              <a:rPr lang="en-GB" sz="2600" b="1" dirty="0">
                <a:solidFill>
                  <a:srgbClr val="FF0000"/>
                </a:solidFill>
                <a:latin typeface="Arial" panose="020B0604020202020204" pitchFamily="34" charset="0"/>
                <a:cs typeface="Arial" panose="020B0604020202020204" pitchFamily="34" charset="0"/>
              </a:rPr>
              <a:t>been with Jesus.</a:t>
            </a:r>
            <a:endParaRPr lang="en-GB" sz="2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DE54080-A11B-6736-C45F-640D3F48934F}"/>
              </a:ext>
            </a:extLst>
          </p:cNvPr>
          <p:cNvSpPr txBox="1"/>
          <p:nvPr/>
        </p:nvSpPr>
        <p:spPr>
          <a:xfrm>
            <a:off x="510360" y="1207474"/>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Salvation (v12) </a:t>
            </a:r>
            <a:r>
              <a:rPr lang="en-GB" sz="2600" b="1" dirty="0">
                <a:latin typeface="Arial" panose="020B0604020202020204" pitchFamily="34" charset="0"/>
                <a:cs typeface="Arial" panose="020B0604020202020204" pitchFamily="34" charset="0"/>
              </a:rPr>
              <a:t>– </a:t>
            </a:r>
            <a:r>
              <a:rPr lang="en-GB" sz="2600" b="1" dirty="0">
                <a:solidFill>
                  <a:srgbClr val="FF0000"/>
                </a:solidFill>
                <a:latin typeface="Arial" panose="020B0604020202020204" pitchFamily="34" charset="0"/>
                <a:cs typeface="Arial" panose="020B0604020202020204" pitchFamily="34" charset="0"/>
              </a:rPr>
              <a:t>Salvation</a:t>
            </a:r>
            <a:r>
              <a:rPr lang="en-GB" sz="2600" b="1" dirty="0">
                <a:latin typeface="Arial" panose="020B0604020202020204" pitchFamily="34" charset="0"/>
                <a:cs typeface="Arial" panose="020B0604020202020204" pitchFamily="34" charset="0"/>
              </a:rPr>
              <a:t> is found in no one else…</a:t>
            </a:r>
          </a:p>
        </p:txBody>
      </p:sp>
      <p:sp>
        <p:nvSpPr>
          <p:cNvPr id="9" name="TextBox 8">
            <a:extLst>
              <a:ext uri="{FF2B5EF4-FFF2-40B4-BE49-F238E27FC236}">
                <a16:creationId xmlns:a16="http://schemas.microsoft.com/office/drawing/2014/main" id="{FEC1B68A-E1B2-A69C-CA6A-DA8C58883BA9}"/>
              </a:ext>
            </a:extLst>
          </p:cNvPr>
          <p:cNvSpPr txBox="1"/>
          <p:nvPr/>
        </p:nvSpPr>
        <p:spPr>
          <a:xfrm>
            <a:off x="510358" y="5311005"/>
            <a:ext cx="11291777" cy="892552"/>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Questions provoked (v16) </a:t>
            </a:r>
            <a:r>
              <a:rPr lang="en-GB" sz="2600" b="1" dirty="0">
                <a:latin typeface="Arial" panose="020B0604020202020204" pitchFamily="34" charset="0"/>
                <a:cs typeface="Arial" panose="020B0604020202020204" pitchFamily="34" charset="0"/>
              </a:rPr>
              <a:t>- …</a:t>
            </a:r>
            <a:r>
              <a:rPr lang="en-GB" sz="2600" b="1" dirty="0">
                <a:solidFill>
                  <a:srgbClr val="FF0000"/>
                </a:solidFill>
                <a:latin typeface="Arial" panose="020B0604020202020204" pitchFamily="34" charset="0"/>
                <a:cs typeface="Arial" panose="020B0604020202020204" pitchFamily="34" charset="0"/>
              </a:rPr>
              <a:t>What are we going to do</a:t>
            </a:r>
            <a:r>
              <a:rPr lang="en-GB" sz="2600" b="1" dirty="0">
                <a:latin typeface="Arial" panose="020B0604020202020204" pitchFamily="34" charset="0"/>
                <a:cs typeface="Arial" panose="020B0604020202020204" pitchFamily="34" charset="0"/>
              </a:rPr>
              <a:t> with these men?</a:t>
            </a:r>
          </a:p>
        </p:txBody>
      </p:sp>
      <p:sp>
        <p:nvSpPr>
          <p:cNvPr id="11" name="TextBox 10">
            <a:extLst>
              <a:ext uri="{FF2B5EF4-FFF2-40B4-BE49-F238E27FC236}">
                <a16:creationId xmlns:a16="http://schemas.microsoft.com/office/drawing/2014/main" id="{F084700B-81BB-38A1-C260-FD86248EC607}"/>
              </a:ext>
            </a:extLst>
          </p:cNvPr>
          <p:cNvSpPr txBox="1"/>
          <p:nvPr/>
        </p:nvSpPr>
        <p:spPr>
          <a:xfrm>
            <a:off x="450110" y="6256023"/>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Denial impossible (v16) </a:t>
            </a:r>
            <a:r>
              <a:rPr lang="en-GB" sz="2600" b="1" dirty="0">
                <a:latin typeface="Arial" panose="020B0604020202020204" pitchFamily="34" charset="0"/>
                <a:cs typeface="Arial" panose="020B0604020202020204" pitchFamily="34" charset="0"/>
              </a:rPr>
              <a:t>– We </a:t>
            </a:r>
            <a:r>
              <a:rPr lang="en-GB" sz="2600" b="1" dirty="0">
                <a:solidFill>
                  <a:srgbClr val="FF0000"/>
                </a:solidFill>
                <a:latin typeface="Arial" panose="020B0604020202020204" pitchFamily="34" charset="0"/>
                <a:cs typeface="Arial" panose="020B0604020202020204" pitchFamily="34" charset="0"/>
              </a:rPr>
              <a:t>cannot deny </a:t>
            </a:r>
            <a:r>
              <a:rPr lang="en-GB" sz="2600" b="1" dirty="0">
                <a:latin typeface="Arial" panose="020B0604020202020204" pitchFamily="34" charset="0"/>
                <a:cs typeface="Arial" panose="020B0604020202020204" pitchFamily="34" charset="0"/>
              </a:rPr>
              <a:t>it…</a:t>
            </a:r>
          </a:p>
        </p:txBody>
      </p:sp>
    </p:spTree>
    <p:extLst>
      <p:ext uri="{BB962C8B-B14F-4D97-AF65-F5344CB8AC3E}">
        <p14:creationId xmlns:p14="http://schemas.microsoft.com/office/powerpoint/2010/main" val="215081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5CAF7-8105-08F1-0561-C355AD7AD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E0C54-57F6-E819-DC27-314C7A92D4EE}"/>
              </a:ext>
            </a:extLst>
          </p:cNvPr>
          <p:cNvSpPr>
            <a:spLocks noGrp="1"/>
          </p:cNvSpPr>
          <p:nvPr>
            <p:ph type="title"/>
          </p:nvPr>
        </p:nvSpPr>
        <p:spPr>
          <a:xfrm>
            <a:off x="160564" y="618442"/>
            <a:ext cx="11870871" cy="1210359"/>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Acts 4:1-22… </a:t>
            </a: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I see?</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sp>
        <p:nvSpPr>
          <p:cNvPr id="3" name="TextBox 2">
            <a:extLst>
              <a:ext uri="{FF2B5EF4-FFF2-40B4-BE49-F238E27FC236}">
                <a16:creationId xmlns:a16="http://schemas.microsoft.com/office/drawing/2014/main" id="{0535B56F-1301-B014-41AA-04E9B478F6F9}"/>
              </a:ext>
            </a:extLst>
          </p:cNvPr>
          <p:cNvSpPr txBox="1"/>
          <p:nvPr/>
        </p:nvSpPr>
        <p:spPr>
          <a:xfrm>
            <a:off x="510356" y="4056456"/>
            <a:ext cx="11291777" cy="892552"/>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Praise (v21) </a:t>
            </a:r>
            <a:r>
              <a:rPr lang="en-GB" sz="2600" b="1" dirty="0">
                <a:latin typeface="Arial" panose="020B0604020202020204" pitchFamily="34" charset="0"/>
                <a:cs typeface="Arial" panose="020B0604020202020204" pitchFamily="34" charset="0"/>
              </a:rPr>
              <a:t>- …all the people were </a:t>
            </a:r>
            <a:r>
              <a:rPr lang="en-GB" sz="2600" b="1" dirty="0">
                <a:solidFill>
                  <a:srgbClr val="FF0000"/>
                </a:solidFill>
                <a:latin typeface="Arial" panose="020B0604020202020204" pitchFamily="34" charset="0"/>
                <a:cs typeface="Arial" panose="020B0604020202020204" pitchFamily="34" charset="0"/>
              </a:rPr>
              <a:t>praising God </a:t>
            </a:r>
            <a:r>
              <a:rPr lang="en-GB" sz="2600" b="1" dirty="0">
                <a:latin typeface="Arial" panose="020B0604020202020204" pitchFamily="34" charset="0"/>
                <a:cs typeface="Arial" panose="020B0604020202020204" pitchFamily="34" charset="0"/>
              </a:rPr>
              <a:t>for what had happened</a:t>
            </a:r>
          </a:p>
        </p:txBody>
      </p:sp>
      <p:sp>
        <p:nvSpPr>
          <p:cNvPr id="5" name="TextBox 4">
            <a:extLst>
              <a:ext uri="{FF2B5EF4-FFF2-40B4-BE49-F238E27FC236}">
                <a16:creationId xmlns:a16="http://schemas.microsoft.com/office/drawing/2014/main" id="{A135ACDB-C685-4FE1-0917-39D903EE9D93}"/>
              </a:ext>
            </a:extLst>
          </p:cNvPr>
          <p:cNvSpPr txBox="1"/>
          <p:nvPr/>
        </p:nvSpPr>
        <p:spPr>
          <a:xfrm>
            <a:off x="450110" y="2040855"/>
            <a:ext cx="11291777" cy="892552"/>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Obedience to God, not man (v20) </a:t>
            </a:r>
            <a:r>
              <a:rPr lang="en-GB" sz="2600" b="1" dirty="0">
                <a:latin typeface="Arial" panose="020B0604020202020204" pitchFamily="34" charset="0"/>
                <a:cs typeface="Arial" panose="020B0604020202020204" pitchFamily="34" charset="0"/>
              </a:rPr>
              <a:t>– …we </a:t>
            </a:r>
            <a:r>
              <a:rPr lang="en-GB" sz="2600" b="1" dirty="0">
                <a:solidFill>
                  <a:srgbClr val="FF0000"/>
                </a:solidFill>
                <a:latin typeface="Arial" panose="020B0604020202020204" pitchFamily="34" charset="0"/>
                <a:cs typeface="Arial" panose="020B0604020202020204" pitchFamily="34" charset="0"/>
              </a:rPr>
              <a:t>cannot help speaking</a:t>
            </a:r>
            <a:r>
              <a:rPr lang="en-GB" sz="2600" b="1" dirty="0">
                <a:latin typeface="Arial" panose="020B0604020202020204" pitchFamily="34" charset="0"/>
                <a:cs typeface="Arial" panose="020B0604020202020204" pitchFamily="34" charset="0"/>
              </a:rPr>
              <a:t> about what we have seen and heard.</a:t>
            </a:r>
          </a:p>
        </p:txBody>
      </p:sp>
      <p:sp>
        <p:nvSpPr>
          <p:cNvPr id="6" name="TextBox 5">
            <a:extLst>
              <a:ext uri="{FF2B5EF4-FFF2-40B4-BE49-F238E27FC236}">
                <a16:creationId xmlns:a16="http://schemas.microsoft.com/office/drawing/2014/main" id="{606DA311-B5BD-E11F-EA71-D942EC8A6ECD}"/>
              </a:ext>
            </a:extLst>
          </p:cNvPr>
          <p:cNvSpPr txBox="1"/>
          <p:nvPr/>
        </p:nvSpPr>
        <p:spPr>
          <a:xfrm>
            <a:off x="450109" y="2899239"/>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Threats (v21) </a:t>
            </a:r>
            <a:r>
              <a:rPr lang="en-GB" sz="2600" b="1" dirty="0">
                <a:latin typeface="Arial" panose="020B0604020202020204" pitchFamily="34" charset="0"/>
                <a:cs typeface="Arial" panose="020B0604020202020204" pitchFamily="34" charset="0"/>
              </a:rPr>
              <a:t>- After further </a:t>
            </a:r>
            <a:r>
              <a:rPr lang="en-GB" sz="2600" b="1" dirty="0">
                <a:solidFill>
                  <a:srgbClr val="FF0000"/>
                </a:solidFill>
                <a:latin typeface="Arial" panose="020B0604020202020204" pitchFamily="34" charset="0"/>
                <a:cs typeface="Arial" panose="020B0604020202020204" pitchFamily="34" charset="0"/>
              </a:rPr>
              <a:t>threats</a:t>
            </a:r>
            <a:r>
              <a:rPr lang="en-GB" sz="2600" b="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B1492F36-97B5-A32B-34C9-E112F609653E}"/>
              </a:ext>
            </a:extLst>
          </p:cNvPr>
          <p:cNvSpPr txBox="1"/>
          <p:nvPr/>
        </p:nvSpPr>
        <p:spPr>
          <a:xfrm>
            <a:off x="510357" y="3460823"/>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Freedom (v21) </a:t>
            </a:r>
            <a:r>
              <a:rPr lang="en-GB" sz="2600" b="1" dirty="0">
                <a:latin typeface="Arial" panose="020B0604020202020204" pitchFamily="34" charset="0"/>
                <a:cs typeface="Arial" panose="020B0604020202020204" pitchFamily="34" charset="0"/>
              </a:rPr>
              <a:t>– …they </a:t>
            </a:r>
            <a:r>
              <a:rPr lang="en-GB" sz="2600" b="1" dirty="0">
                <a:solidFill>
                  <a:srgbClr val="FF0000"/>
                </a:solidFill>
                <a:latin typeface="Arial" panose="020B0604020202020204" pitchFamily="34" charset="0"/>
                <a:cs typeface="Arial" panose="020B0604020202020204" pitchFamily="34" charset="0"/>
              </a:rPr>
              <a:t>let them go</a:t>
            </a:r>
            <a:r>
              <a:rPr lang="en-GB" sz="2600" b="1"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0FB29679-46DB-BE18-5D54-2F95508DD835}"/>
              </a:ext>
            </a:extLst>
          </p:cNvPr>
          <p:cNvSpPr txBox="1"/>
          <p:nvPr/>
        </p:nvSpPr>
        <p:spPr>
          <a:xfrm>
            <a:off x="450111" y="1153185"/>
            <a:ext cx="11291777" cy="892552"/>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Opposition (v18) </a:t>
            </a:r>
            <a:r>
              <a:rPr lang="en-GB" sz="2600" b="1" dirty="0">
                <a:latin typeface="Arial" panose="020B0604020202020204" pitchFamily="34" charset="0"/>
                <a:cs typeface="Arial" panose="020B0604020202020204" pitchFamily="34" charset="0"/>
              </a:rPr>
              <a:t>– …they…</a:t>
            </a:r>
            <a:r>
              <a:rPr lang="en-GB" sz="2600" b="1" dirty="0">
                <a:solidFill>
                  <a:srgbClr val="FF0000"/>
                </a:solidFill>
                <a:latin typeface="Arial" panose="020B0604020202020204" pitchFamily="34" charset="0"/>
                <a:cs typeface="Arial" panose="020B0604020202020204" pitchFamily="34" charset="0"/>
              </a:rPr>
              <a:t>commanded them not to speak or teach at all </a:t>
            </a:r>
            <a:r>
              <a:rPr lang="en-GB" sz="2600" b="1" dirty="0">
                <a:latin typeface="Arial" panose="020B0604020202020204" pitchFamily="34" charset="0"/>
                <a:cs typeface="Arial" panose="020B0604020202020204" pitchFamily="34" charset="0"/>
              </a:rPr>
              <a:t>in the name of Jesus.</a:t>
            </a:r>
          </a:p>
        </p:txBody>
      </p:sp>
      <p:sp>
        <p:nvSpPr>
          <p:cNvPr id="9" name="TextBox 8">
            <a:extLst>
              <a:ext uri="{FF2B5EF4-FFF2-40B4-BE49-F238E27FC236}">
                <a16:creationId xmlns:a16="http://schemas.microsoft.com/office/drawing/2014/main" id="{06F92866-3326-3440-03E5-2E112BACCDF3}"/>
              </a:ext>
            </a:extLst>
          </p:cNvPr>
          <p:cNvSpPr txBox="1"/>
          <p:nvPr/>
        </p:nvSpPr>
        <p:spPr>
          <a:xfrm>
            <a:off x="510357" y="5023704"/>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Miracles (v22) </a:t>
            </a:r>
            <a:r>
              <a:rPr lang="en-GB" sz="2600" b="1" dirty="0">
                <a:latin typeface="Arial" panose="020B0604020202020204" pitchFamily="34" charset="0"/>
                <a:cs typeface="Arial" panose="020B0604020202020204" pitchFamily="34" charset="0"/>
              </a:rPr>
              <a:t>- …the man who was </a:t>
            </a:r>
            <a:r>
              <a:rPr lang="en-GB" sz="2600" b="1" dirty="0">
                <a:solidFill>
                  <a:srgbClr val="FF0000"/>
                </a:solidFill>
                <a:latin typeface="Arial" panose="020B0604020202020204" pitchFamily="34" charset="0"/>
                <a:cs typeface="Arial" panose="020B0604020202020204" pitchFamily="34" charset="0"/>
              </a:rPr>
              <a:t>miraculously healed</a:t>
            </a:r>
            <a:r>
              <a:rPr lang="en-GB" sz="2600" b="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E57E4F19-8B98-5B49-AECB-CA6703D3036E}"/>
              </a:ext>
            </a:extLst>
          </p:cNvPr>
          <p:cNvSpPr txBox="1"/>
          <p:nvPr/>
        </p:nvSpPr>
        <p:spPr>
          <a:xfrm>
            <a:off x="510356" y="5636254"/>
            <a:ext cx="11291777" cy="492443"/>
          </a:xfrm>
          <a:prstGeom prst="rect">
            <a:avLst/>
          </a:prstGeom>
          <a:noFill/>
        </p:spPr>
        <p:txBody>
          <a:bodyPr wrap="square" rtlCol="0">
            <a:spAutoFit/>
          </a:bodyPr>
          <a:lstStyle/>
          <a:p>
            <a:pPr marL="457200" indent="-457200">
              <a:buFont typeface="Arial" panose="020B0604020202020204" pitchFamily="34" charset="0"/>
              <a:buChar char="•"/>
            </a:pPr>
            <a:r>
              <a:rPr lang="en-GB" sz="2600" b="1" dirty="0">
                <a:solidFill>
                  <a:srgbClr val="FF0000"/>
                </a:solidFill>
                <a:latin typeface="Arial" panose="020B0604020202020204" pitchFamily="34" charset="0"/>
                <a:cs typeface="Arial" panose="020B0604020202020204" pitchFamily="34" charset="0"/>
              </a:rPr>
              <a:t>Age no barrier (v22) </a:t>
            </a:r>
            <a:r>
              <a:rPr lang="en-GB" sz="2600" b="1" dirty="0">
                <a:latin typeface="Arial" panose="020B0604020202020204" pitchFamily="34" charset="0"/>
                <a:cs typeface="Arial" panose="020B0604020202020204" pitchFamily="34" charset="0"/>
              </a:rPr>
              <a:t>– …was </a:t>
            </a:r>
            <a:r>
              <a:rPr lang="en-GB" sz="2600" b="1" dirty="0">
                <a:solidFill>
                  <a:srgbClr val="FF0000"/>
                </a:solidFill>
                <a:latin typeface="Arial" panose="020B0604020202020204" pitchFamily="34" charset="0"/>
                <a:cs typeface="Arial" panose="020B0604020202020204" pitchFamily="34" charset="0"/>
              </a:rPr>
              <a:t>over forty </a:t>
            </a:r>
            <a:r>
              <a:rPr lang="en-GB" sz="2600" b="1" dirty="0">
                <a:latin typeface="Arial" panose="020B0604020202020204" pitchFamily="34" charset="0"/>
                <a:cs typeface="Arial" panose="020B0604020202020204" pitchFamily="34" charset="0"/>
              </a:rPr>
              <a:t>years old.</a:t>
            </a:r>
          </a:p>
        </p:txBody>
      </p:sp>
      <p:pic>
        <p:nvPicPr>
          <p:cNvPr id="12" name="Picture 11" descr="A cartoon character of a person&#10;&#10;AI-generated content may be incorrect.">
            <a:extLst>
              <a:ext uri="{FF2B5EF4-FFF2-40B4-BE49-F238E27FC236}">
                <a16:creationId xmlns:a16="http://schemas.microsoft.com/office/drawing/2014/main" id="{1294BCAF-65FE-A62B-FD03-5B5D148EE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088" y="5241360"/>
            <a:ext cx="1451460" cy="1556171"/>
          </a:xfrm>
          <a:prstGeom prst="rect">
            <a:avLst/>
          </a:prstGeom>
        </p:spPr>
      </p:pic>
    </p:spTree>
    <p:extLst>
      <p:ext uri="{BB962C8B-B14F-4D97-AF65-F5344CB8AC3E}">
        <p14:creationId xmlns:p14="http://schemas.microsoft.com/office/powerpoint/2010/main" val="132611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987E8-5DC5-236A-65C0-FF0971D5D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CF5F3-F714-1235-147B-F8132FE55E47}"/>
              </a:ext>
            </a:extLst>
          </p:cNvPr>
          <p:cNvSpPr>
            <a:spLocks noGrp="1"/>
          </p:cNvSpPr>
          <p:nvPr>
            <p:ph type="title"/>
          </p:nvPr>
        </p:nvSpPr>
        <p:spPr>
          <a:xfrm>
            <a:off x="0" y="650378"/>
            <a:ext cx="12192000" cy="1210359"/>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Acts 4:1-22…</a:t>
            </a:r>
            <a:br>
              <a:rPr lang="en-GB" b="1" dirty="0">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 “masterclass” in evangelism</a:t>
            </a:r>
            <a:endParaRPr lang="en-GB" sz="6000" dirty="0">
              <a:solidFill>
                <a:srgbClr val="FF0000"/>
              </a:solidFill>
            </a:endParaRPr>
          </a:p>
        </p:txBody>
      </p:sp>
    </p:spTree>
    <p:extLst>
      <p:ext uri="{BB962C8B-B14F-4D97-AF65-F5344CB8AC3E}">
        <p14:creationId xmlns:p14="http://schemas.microsoft.com/office/powerpoint/2010/main" val="2916694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437A-27ED-2699-EF99-EB5E36AA4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15D89-C885-3CBB-77B4-852EB1965A42}"/>
              </a:ext>
            </a:extLst>
          </p:cNvPr>
          <p:cNvSpPr>
            <a:spLocks noGrp="1"/>
          </p:cNvSpPr>
          <p:nvPr>
            <p:ph type="title"/>
          </p:nvPr>
        </p:nvSpPr>
        <p:spPr>
          <a:xfrm>
            <a:off x="160564" y="210343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Evangelism:</a:t>
            </a:r>
            <a:br>
              <a:rPr lang="en-GB" b="1" dirty="0">
                <a:effectLst/>
                <a:latin typeface="Arial" panose="020B0604020202020204" pitchFamily="34" charset="0"/>
                <a:ea typeface="Calibri" panose="020F0502020204030204" pitchFamily="34" charset="0"/>
                <a:cs typeface="Times New Roman" panose="02020603050405020304" pitchFamily="18" charset="0"/>
              </a:rPr>
            </a:b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Taught?</a:t>
            </a: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5" name="Picture 4" descr="A person pointing at a chalkboard&#10;&#10;AI-generated content may be incorrect.">
            <a:extLst>
              <a:ext uri="{FF2B5EF4-FFF2-40B4-BE49-F238E27FC236}">
                <a16:creationId xmlns:a16="http://schemas.microsoft.com/office/drawing/2014/main" id="{D638B16F-D6B6-63FE-3109-626C98441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786" y="3774152"/>
            <a:ext cx="4502425" cy="2666404"/>
          </a:xfrm>
          <a:prstGeom prst="rect">
            <a:avLst/>
          </a:prstGeom>
          <a:ln>
            <a:noFill/>
          </a:ln>
          <a:effectLst>
            <a:softEdge rad="112500"/>
          </a:effectLst>
        </p:spPr>
      </p:pic>
    </p:spTree>
    <p:extLst>
      <p:ext uri="{BB962C8B-B14F-4D97-AF65-F5344CB8AC3E}">
        <p14:creationId xmlns:p14="http://schemas.microsoft.com/office/powerpoint/2010/main" val="286712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C082-0040-41B4-733F-DB1C49C9C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754B2-3836-7C11-CC64-3BE275203B2A}"/>
              </a:ext>
            </a:extLst>
          </p:cNvPr>
          <p:cNvSpPr>
            <a:spLocks noGrp="1"/>
          </p:cNvSpPr>
          <p:nvPr>
            <p:ph type="title"/>
          </p:nvPr>
        </p:nvSpPr>
        <p:spPr>
          <a:xfrm>
            <a:off x="160564" y="210343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Taught by NMBC’s evangelist to…</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NMBC’s “reluctant evangelist”…</a:t>
            </a: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4" name="Picture 3" descr="A person in a grey sweatshirt&#10;&#10;AI-generated content may be incorrect.">
            <a:extLst>
              <a:ext uri="{FF2B5EF4-FFF2-40B4-BE49-F238E27FC236}">
                <a16:creationId xmlns:a16="http://schemas.microsoft.com/office/drawing/2014/main" id="{38859327-21E3-12AE-05C5-A4CE18CB5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714" y="3995529"/>
            <a:ext cx="3737747" cy="2498523"/>
          </a:xfrm>
          <a:prstGeom prst="rect">
            <a:avLst/>
          </a:prstGeom>
          <a:ln>
            <a:noFill/>
          </a:ln>
          <a:effectLst>
            <a:softEdge rad="112500"/>
          </a:effectLst>
        </p:spPr>
      </p:pic>
      <p:pic>
        <p:nvPicPr>
          <p:cNvPr id="7" name="Picture 6" descr="A cartoon of a person with a question mark&#10;&#10;AI-generated content may be incorrect.">
            <a:extLst>
              <a:ext uri="{FF2B5EF4-FFF2-40B4-BE49-F238E27FC236}">
                <a16:creationId xmlns:a16="http://schemas.microsoft.com/office/drawing/2014/main" id="{545598FE-0207-BBE7-B7B4-680E2D0F1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487" y="3737254"/>
            <a:ext cx="3057636" cy="2756798"/>
          </a:xfrm>
          <a:prstGeom prst="rect">
            <a:avLst/>
          </a:prstGeom>
          <a:ln>
            <a:noFill/>
          </a:ln>
          <a:effectLst>
            <a:softEdge rad="112500"/>
          </a:effectLst>
        </p:spPr>
      </p:pic>
    </p:spTree>
    <p:extLst>
      <p:ext uri="{BB962C8B-B14F-4D97-AF65-F5344CB8AC3E}">
        <p14:creationId xmlns:p14="http://schemas.microsoft.com/office/powerpoint/2010/main" val="165393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10CEF-FB1C-08C6-C28C-85F08F30D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46B35-4E20-B0CB-9791-182FE2E6A301}"/>
              </a:ext>
            </a:extLst>
          </p:cNvPr>
          <p:cNvSpPr>
            <a:spLocks noGrp="1"/>
          </p:cNvSpPr>
          <p:nvPr>
            <p:ph type="title"/>
          </p:nvPr>
        </p:nvSpPr>
        <p:spPr>
          <a:xfrm>
            <a:off x="139148" y="2600393"/>
            <a:ext cx="11961861" cy="1325563"/>
          </a:xfrm>
        </p:spPr>
        <p:txBody>
          <a:bodyPr>
            <a:noAutofit/>
          </a:bodyPr>
          <a:lstStyle/>
          <a:p>
            <a:pPr algn="ctr">
              <a:lnSpc>
                <a:spcPct val="150000"/>
              </a:lnSpc>
              <a:buNone/>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 w</a:t>
            </a:r>
            <a:r>
              <a:rPr lang="en-US" sz="2800" b="1" dirty="0" err="1">
                <a:solidFill>
                  <a:srgbClr val="FF0000"/>
                </a:solidFill>
                <a:latin typeface="Arial" panose="020B0604020202020204" pitchFamily="34" charset="0"/>
                <a:cs typeface="Arial" panose="020B0604020202020204" pitchFamily="34" charset="0"/>
              </a:rPr>
              <a:t>ent</a:t>
            </a:r>
            <a:r>
              <a:rPr lang="en-US" sz="2800" b="1" dirty="0">
                <a:solidFill>
                  <a:srgbClr val="FF0000"/>
                </a:solidFill>
                <a:latin typeface="Arial" panose="020B0604020202020204" pitchFamily="34" charset="0"/>
                <a:cs typeface="Arial" panose="020B0604020202020204" pitchFamily="34" charset="0"/>
              </a:rPr>
              <a:t> into New Malden Costa and ordered something. The barista then asked, “Anything else?" And I said, “Just to say God loves you"</a:t>
            </a:r>
            <a:br>
              <a:rPr lang="en-US" sz="2800" b="1" dirty="0">
                <a:solidFill>
                  <a:srgbClr val="FF0000"/>
                </a:solidFill>
                <a:latin typeface="Arial" panose="020B0604020202020204" pitchFamily="34" charset="0"/>
                <a:cs typeface="Arial" panose="020B0604020202020204" pitchFamily="34" charset="0"/>
              </a:rPr>
            </a:br>
            <a:r>
              <a:rPr lang="en-US" sz="2800" b="1" dirty="0">
                <a:solidFill>
                  <a:srgbClr val="FF0000"/>
                </a:solidFill>
                <a:latin typeface="Arial" panose="020B0604020202020204" pitchFamily="34" charset="0"/>
                <a:cs typeface="Arial" panose="020B0604020202020204" pitchFamily="34" charset="0"/>
              </a:rPr>
              <a:t>She just smiled but it was a victory for me, for I am a very reluctant evangelist.</a:t>
            </a:r>
            <a:br>
              <a:rPr lang="en-US" sz="2800" dirty="0"/>
            </a:b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7" name="Picture 6" descr="A cartoon of a person with a question mark&#10;&#10;AI-generated content may be incorrect.">
            <a:extLst>
              <a:ext uri="{FF2B5EF4-FFF2-40B4-BE49-F238E27FC236}">
                <a16:creationId xmlns:a16="http://schemas.microsoft.com/office/drawing/2014/main" id="{79A203D5-7630-D69C-0218-B2C5017D6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260" y="3925956"/>
            <a:ext cx="3057636" cy="2756798"/>
          </a:xfrm>
          <a:prstGeom prst="rect">
            <a:avLst/>
          </a:prstGeom>
          <a:ln>
            <a:noFill/>
          </a:ln>
          <a:effectLst>
            <a:softEdge rad="112500"/>
          </a:effectLst>
        </p:spPr>
      </p:pic>
    </p:spTree>
    <p:extLst>
      <p:ext uri="{BB962C8B-B14F-4D97-AF65-F5344CB8AC3E}">
        <p14:creationId xmlns:p14="http://schemas.microsoft.com/office/powerpoint/2010/main" val="104477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931E4-AEDB-C64A-836E-ADC2E3807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48DF0-22EB-31E3-1CB4-BE51D95EDA6F}"/>
              </a:ext>
            </a:extLst>
          </p:cNvPr>
          <p:cNvSpPr>
            <a:spLocks noGrp="1"/>
          </p:cNvSpPr>
          <p:nvPr>
            <p:ph type="title"/>
          </p:nvPr>
        </p:nvSpPr>
        <p:spPr>
          <a:xfrm>
            <a:off x="160564" y="210343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Evangelism:</a:t>
            </a:r>
            <a:br>
              <a:rPr lang="en-GB" b="1" dirty="0">
                <a:effectLst/>
                <a:latin typeface="Arial" panose="020B0604020202020204" pitchFamily="34" charset="0"/>
                <a:ea typeface="Calibri" panose="020F0502020204030204" pitchFamily="34" charset="0"/>
                <a:cs typeface="Times New Roman" panose="02020603050405020304" pitchFamily="18" charset="0"/>
              </a:rPr>
            </a:b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Caught?</a:t>
            </a: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5" name="Picture 4">
            <a:extLst>
              <a:ext uri="{FF2B5EF4-FFF2-40B4-BE49-F238E27FC236}">
                <a16:creationId xmlns:a16="http://schemas.microsoft.com/office/drawing/2014/main" id="{68F57D49-99FD-3D8B-B65D-B002E24E60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81382" y="3774152"/>
            <a:ext cx="4029232" cy="2666404"/>
          </a:xfrm>
          <a:prstGeom prst="rect">
            <a:avLst/>
          </a:prstGeom>
          <a:ln>
            <a:noFill/>
          </a:ln>
          <a:effectLst>
            <a:softEdge rad="112500"/>
          </a:effectLst>
        </p:spPr>
      </p:pic>
    </p:spTree>
    <p:extLst>
      <p:ext uri="{BB962C8B-B14F-4D97-AF65-F5344CB8AC3E}">
        <p14:creationId xmlns:p14="http://schemas.microsoft.com/office/powerpoint/2010/main" val="2772475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DBE69-799C-4D0E-358D-85A0ACE98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BE4D1-1AB9-8CD7-473E-E08F61E51E36}"/>
              </a:ext>
            </a:extLst>
          </p:cNvPr>
          <p:cNvSpPr>
            <a:spLocks noGrp="1"/>
          </p:cNvSpPr>
          <p:nvPr>
            <p:ph type="title"/>
          </p:nvPr>
        </p:nvSpPr>
        <p:spPr>
          <a:xfrm>
            <a:off x="160564" y="210343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Caught by NMBC’s Pastoral Team Leader from …</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NMBC’s “reluctant evangelist”…</a:t>
            </a: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7" name="Picture 6" descr="A cartoon of a person with a question mark&#10;&#10;AI-generated content may be incorrect.">
            <a:extLst>
              <a:ext uri="{FF2B5EF4-FFF2-40B4-BE49-F238E27FC236}">
                <a16:creationId xmlns:a16="http://schemas.microsoft.com/office/drawing/2014/main" id="{C5D3724F-386B-9B0D-C2A4-F3D54C808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057" y="4194453"/>
            <a:ext cx="2625756" cy="2402289"/>
          </a:xfrm>
          <a:prstGeom prst="rect">
            <a:avLst/>
          </a:prstGeom>
          <a:ln>
            <a:noFill/>
          </a:ln>
          <a:effectLst>
            <a:softEdge rad="112500"/>
          </a:effectLst>
        </p:spPr>
      </p:pic>
      <p:pic>
        <p:nvPicPr>
          <p:cNvPr id="5" name="Picture 4" descr="A person with his mouth open&#10;&#10;AI-generated content may be incorrect.">
            <a:extLst>
              <a:ext uri="{FF2B5EF4-FFF2-40B4-BE49-F238E27FC236}">
                <a16:creationId xmlns:a16="http://schemas.microsoft.com/office/drawing/2014/main" id="{1B67525A-B8E7-3618-2C0B-83A7E6A2E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287" y="4073693"/>
            <a:ext cx="2175313" cy="2643808"/>
          </a:xfrm>
          <a:prstGeom prst="rect">
            <a:avLst/>
          </a:prstGeom>
          <a:ln>
            <a:noFill/>
          </a:ln>
          <a:effectLst>
            <a:softEdge rad="112500"/>
          </a:effectLst>
        </p:spPr>
      </p:pic>
    </p:spTree>
    <p:extLst>
      <p:ext uri="{BB962C8B-B14F-4D97-AF65-F5344CB8AC3E}">
        <p14:creationId xmlns:p14="http://schemas.microsoft.com/office/powerpoint/2010/main" val="189227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2222-6AFA-1019-665A-6102C1815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B1C2F-790F-0E68-C073-65F106B13EFF}"/>
              </a:ext>
            </a:extLst>
          </p:cNvPr>
          <p:cNvSpPr>
            <a:spLocks noGrp="1"/>
          </p:cNvSpPr>
          <p:nvPr>
            <p:ph type="title"/>
          </p:nvPr>
        </p:nvSpPr>
        <p:spPr>
          <a:xfrm>
            <a:off x="0" y="1165225"/>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did you see?</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pic>
        <p:nvPicPr>
          <p:cNvPr id="3" name="Picture 2">
            <a:extLst>
              <a:ext uri="{FF2B5EF4-FFF2-40B4-BE49-F238E27FC236}">
                <a16:creationId xmlns:a16="http://schemas.microsoft.com/office/drawing/2014/main" id="{A999264E-4082-ED28-2524-1F59B563B4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75546" y="2349795"/>
            <a:ext cx="6719777" cy="3848985"/>
          </a:xfrm>
          <a:prstGeom prst="rect">
            <a:avLst/>
          </a:prstGeom>
          <a:ln>
            <a:noFill/>
          </a:ln>
          <a:effectLst>
            <a:softEdge rad="112500"/>
          </a:effectLst>
        </p:spPr>
      </p:pic>
    </p:spTree>
    <p:extLst>
      <p:ext uri="{BB962C8B-B14F-4D97-AF65-F5344CB8AC3E}">
        <p14:creationId xmlns:p14="http://schemas.microsoft.com/office/powerpoint/2010/main" val="170232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6FC7-977D-5AC3-5355-A13015606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EBA10-9914-F16A-F16D-B1215CC106D1}"/>
              </a:ext>
            </a:extLst>
          </p:cNvPr>
          <p:cNvSpPr>
            <a:spLocks noGrp="1"/>
          </p:cNvSpPr>
          <p:nvPr>
            <p:ph type="title"/>
          </p:nvPr>
        </p:nvSpPr>
        <p:spPr>
          <a:xfrm>
            <a:off x="139146" y="1441064"/>
            <a:ext cx="11961861" cy="1325563"/>
          </a:xfrm>
        </p:spPr>
        <p:txBody>
          <a:bodyPr>
            <a:noAutofit/>
          </a:bodyPr>
          <a:lstStyle/>
          <a:p>
            <a:pPr algn="ctr">
              <a:lnSpc>
                <a:spcPct val="150000"/>
              </a:lnSpc>
              <a:buNone/>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7" name="Picture 6">
            <a:extLst>
              <a:ext uri="{FF2B5EF4-FFF2-40B4-BE49-F238E27FC236}">
                <a16:creationId xmlns:a16="http://schemas.microsoft.com/office/drawing/2014/main" id="{DF087568-D1DA-D810-F269-2D45399F5B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84491" y="3816517"/>
            <a:ext cx="2071169" cy="2756798"/>
          </a:xfrm>
          <a:prstGeom prst="rect">
            <a:avLst/>
          </a:prstGeom>
          <a:ln>
            <a:noFill/>
          </a:ln>
          <a:effectLst>
            <a:softEdge rad="112500"/>
          </a:effectLst>
        </p:spPr>
      </p:pic>
      <p:pic>
        <p:nvPicPr>
          <p:cNvPr id="4" name="Picture 3" descr="A sign on a building&#10;&#10;AI-generated content may be incorrect.">
            <a:extLst>
              <a:ext uri="{FF2B5EF4-FFF2-40B4-BE49-F238E27FC236}">
                <a16:creationId xmlns:a16="http://schemas.microsoft.com/office/drawing/2014/main" id="{C8322D76-DE03-FE28-4FE2-336219451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93" y="1403546"/>
            <a:ext cx="3903410" cy="2375453"/>
          </a:xfrm>
          <a:prstGeom prst="rect">
            <a:avLst/>
          </a:prstGeom>
          <a:ln>
            <a:noFill/>
          </a:ln>
          <a:effectLst>
            <a:softEdge rad="112500"/>
          </a:effectLst>
        </p:spPr>
      </p:pic>
      <p:pic>
        <p:nvPicPr>
          <p:cNvPr id="6" name="Picture 5" descr="A wooden bench on a sidewalk&#10;&#10;AI-generated content may be incorrect.">
            <a:extLst>
              <a:ext uri="{FF2B5EF4-FFF2-40B4-BE49-F238E27FC236}">
                <a16:creationId xmlns:a16="http://schemas.microsoft.com/office/drawing/2014/main" id="{22CDB02C-4066-73C6-B267-96E63AD5E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099" y="1403546"/>
            <a:ext cx="3978965" cy="2375453"/>
          </a:xfrm>
          <a:prstGeom prst="rect">
            <a:avLst/>
          </a:prstGeom>
          <a:ln>
            <a:noFill/>
          </a:ln>
          <a:effectLst>
            <a:softEdge rad="112500"/>
          </a:effectLst>
        </p:spPr>
      </p:pic>
    </p:spTree>
    <p:extLst>
      <p:ext uri="{BB962C8B-B14F-4D97-AF65-F5344CB8AC3E}">
        <p14:creationId xmlns:p14="http://schemas.microsoft.com/office/powerpoint/2010/main" val="373503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67FCF-2115-2962-0B2C-3DFB1F8D8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6BA90-AFA2-BCA5-CA1E-29603D964B0A}"/>
              </a:ext>
            </a:extLst>
          </p:cNvPr>
          <p:cNvSpPr>
            <a:spLocks noGrp="1"/>
          </p:cNvSpPr>
          <p:nvPr>
            <p:ph type="title"/>
          </p:nvPr>
        </p:nvSpPr>
        <p:spPr>
          <a:xfrm>
            <a:off x="160564" y="210343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Evangelism:</a:t>
            </a:r>
            <a:br>
              <a:rPr lang="en-GB" b="1" dirty="0">
                <a:effectLst/>
                <a:latin typeface="Arial" panose="020B0604020202020204" pitchFamily="34" charset="0"/>
                <a:ea typeface="Calibri" panose="020F0502020204030204" pitchFamily="34" charset="0"/>
                <a:cs typeface="Times New Roman" panose="02020603050405020304" pitchFamily="18" charset="0"/>
              </a:rPr>
            </a:b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Taught? Caught? Best of both?</a:t>
            </a: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5" name="Picture 4">
            <a:extLst>
              <a:ext uri="{FF2B5EF4-FFF2-40B4-BE49-F238E27FC236}">
                <a16:creationId xmlns:a16="http://schemas.microsoft.com/office/drawing/2014/main" id="{34201F83-3958-7F7E-68E1-38F4610660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81382" y="3781776"/>
            <a:ext cx="4029232" cy="2651155"/>
          </a:xfrm>
          <a:prstGeom prst="rect">
            <a:avLst/>
          </a:prstGeom>
          <a:ln>
            <a:noFill/>
          </a:ln>
          <a:effectLst>
            <a:softEdge rad="112500"/>
          </a:effectLst>
        </p:spPr>
      </p:pic>
    </p:spTree>
    <p:extLst>
      <p:ext uri="{BB962C8B-B14F-4D97-AF65-F5344CB8AC3E}">
        <p14:creationId xmlns:p14="http://schemas.microsoft.com/office/powerpoint/2010/main" val="200094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BB35-38DA-F882-F39D-DD9C83DDE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9FD79-F08C-DC0D-E78D-21C932489DD7}"/>
              </a:ext>
            </a:extLst>
          </p:cNvPr>
          <p:cNvSpPr>
            <a:spLocks noGrp="1"/>
          </p:cNvSpPr>
          <p:nvPr>
            <p:ph type="title"/>
          </p:nvPr>
        </p:nvSpPr>
        <p:spPr>
          <a:xfrm>
            <a:off x="160564" y="210343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Taught by NMBC’s “reluctant evangelist”… to NMBC’s Pastoral Team Leader …</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7" name="Picture 6" descr="A cartoon of a person with a question mark&#10;&#10;AI-generated content may be incorrect.">
            <a:extLst>
              <a:ext uri="{FF2B5EF4-FFF2-40B4-BE49-F238E27FC236}">
                <a16:creationId xmlns:a16="http://schemas.microsoft.com/office/drawing/2014/main" id="{F00D5553-98B0-EBC4-C99D-E052DB068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3549759"/>
            <a:ext cx="2625756" cy="2402289"/>
          </a:xfrm>
          <a:prstGeom prst="rect">
            <a:avLst/>
          </a:prstGeom>
          <a:ln>
            <a:noFill/>
          </a:ln>
          <a:effectLst>
            <a:softEdge rad="112500"/>
          </a:effectLst>
        </p:spPr>
      </p:pic>
      <p:pic>
        <p:nvPicPr>
          <p:cNvPr id="5" name="Picture 4" descr="A person with his mouth open&#10;&#10;AI-generated content may be incorrect.">
            <a:extLst>
              <a:ext uri="{FF2B5EF4-FFF2-40B4-BE49-F238E27FC236}">
                <a16:creationId xmlns:a16="http://schemas.microsoft.com/office/drawing/2014/main" id="{5A9BC2C1-870B-47C1-BB7F-F7CE57BDA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604" y="3551248"/>
            <a:ext cx="2175313" cy="2643808"/>
          </a:xfrm>
          <a:prstGeom prst="rect">
            <a:avLst/>
          </a:prstGeom>
          <a:ln>
            <a:noFill/>
          </a:ln>
          <a:effectLst>
            <a:softEdge rad="112500"/>
          </a:effectLst>
        </p:spPr>
      </p:pic>
      <p:pic>
        <p:nvPicPr>
          <p:cNvPr id="4" name="Picture 3" descr="A mountain range with snow&#10;&#10;AI-generated content may be incorrect.">
            <a:extLst>
              <a:ext uri="{FF2B5EF4-FFF2-40B4-BE49-F238E27FC236}">
                <a16:creationId xmlns:a16="http://schemas.microsoft.com/office/drawing/2014/main" id="{B9AE77E6-6FEE-4350-5AD8-647D9F583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139" y="3251584"/>
            <a:ext cx="6539948" cy="3240158"/>
          </a:xfrm>
          <a:prstGeom prst="rect">
            <a:avLst/>
          </a:prstGeom>
          <a:ln>
            <a:noFill/>
          </a:ln>
          <a:effectLst>
            <a:softEdge rad="112500"/>
          </a:effectLst>
        </p:spPr>
      </p:pic>
    </p:spTree>
    <p:extLst>
      <p:ext uri="{BB962C8B-B14F-4D97-AF65-F5344CB8AC3E}">
        <p14:creationId xmlns:p14="http://schemas.microsoft.com/office/powerpoint/2010/main" val="3475529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DC822-5D81-A96A-4C96-2A2A9E28E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2C807-19AF-A1E4-FD76-29A9286F5FD6}"/>
              </a:ext>
            </a:extLst>
          </p:cNvPr>
          <p:cNvSpPr>
            <a:spLocks noGrp="1"/>
          </p:cNvSpPr>
          <p:nvPr>
            <p:ph type="title"/>
          </p:nvPr>
        </p:nvSpPr>
        <p:spPr>
          <a:xfrm>
            <a:off x="160564" y="210343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NMBC’s “reluctant evangelist”…</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effectLst/>
                <a:latin typeface="Arial" panose="020B0604020202020204" pitchFamily="34" charset="0"/>
                <a:ea typeface="Calibri" panose="020F0502020204030204" pitchFamily="34" charset="0"/>
                <a:cs typeface="Times New Roman" panose="02020603050405020304" pitchFamily="18" charset="0"/>
              </a:rPr>
              <a:t>“All of New Malden is my parish!”</a:t>
            </a:r>
            <a:br>
              <a:rPr lang="en-GB" b="1" dirty="0">
                <a:effectLst/>
                <a:latin typeface="Arial" panose="020B0604020202020204" pitchFamily="34" charset="0"/>
                <a:ea typeface="Calibri" panose="020F0502020204030204" pitchFamily="34" charset="0"/>
                <a:cs typeface="Times New Roman" panose="02020603050405020304" pitchFamily="18" charset="0"/>
              </a:rPr>
            </a:br>
            <a:br>
              <a:rPr lang="en-GB" sz="6000" b="1" dirty="0">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7" name="Picture 6" descr="A cartoon of a person with a question mark&#10;&#10;AI-generated content may be incorrect.">
            <a:extLst>
              <a:ext uri="{FF2B5EF4-FFF2-40B4-BE49-F238E27FC236}">
                <a16:creationId xmlns:a16="http://schemas.microsoft.com/office/drawing/2014/main" id="{60F39565-D852-92CC-7BBF-78DBBB3B3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63" y="3302771"/>
            <a:ext cx="2625756" cy="2402289"/>
          </a:xfrm>
          <a:prstGeom prst="rect">
            <a:avLst/>
          </a:prstGeom>
          <a:ln>
            <a:noFill/>
          </a:ln>
          <a:effectLst>
            <a:softEdge rad="112500"/>
          </a:effectLst>
        </p:spPr>
      </p:pic>
      <p:pic>
        <p:nvPicPr>
          <p:cNvPr id="6" name="Picture 5" descr="A red heart with white background&#10;&#10;AI-generated content may be incorrect.">
            <a:extLst>
              <a:ext uri="{FF2B5EF4-FFF2-40B4-BE49-F238E27FC236}">
                <a16:creationId xmlns:a16="http://schemas.microsoft.com/office/drawing/2014/main" id="{FA2EFC21-95A8-B949-7EA4-02F6C7C90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089" y="3337557"/>
            <a:ext cx="2625756" cy="2402290"/>
          </a:xfrm>
          <a:prstGeom prst="rect">
            <a:avLst/>
          </a:prstGeom>
          <a:ln>
            <a:noFill/>
          </a:ln>
          <a:effectLst>
            <a:softEdge rad="112500"/>
          </a:effectLst>
        </p:spPr>
      </p:pic>
      <p:pic>
        <p:nvPicPr>
          <p:cNvPr id="9" name="Picture 8" descr="A cartoon emoji giving a thumbs up&#10;&#10;AI-generated content may be incorrect.">
            <a:extLst>
              <a:ext uri="{FF2B5EF4-FFF2-40B4-BE49-F238E27FC236}">
                <a16:creationId xmlns:a16="http://schemas.microsoft.com/office/drawing/2014/main" id="{01F18AEB-0211-1CD1-FA7A-82EF5C4C1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1265" y="3302770"/>
            <a:ext cx="2452430" cy="2526708"/>
          </a:xfrm>
          <a:prstGeom prst="rect">
            <a:avLst/>
          </a:prstGeom>
          <a:ln>
            <a:noFill/>
          </a:ln>
          <a:effectLst>
            <a:softEdge rad="112500"/>
          </a:effectLst>
        </p:spPr>
      </p:pic>
      <p:pic>
        <p:nvPicPr>
          <p:cNvPr id="11" name="Picture 10" descr="A person's hands folded over a book&#10;&#10;AI-generated content may be incorrect.">
            <a:extLst>
              <a:ext uri="{FF2B5EF4-FFF2-40B4-BE49-F238E27FC236}">
                <a16:creationId xmlns:a16="http://schemas.microsoft.com/office/drawing/2014/main" id="{5AFCB059-34B6-2000-D0DB-A76872CE3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152" y="3302771"/>
            <a:ext cx="3005760" cy="2402289"/>
          </a:xfrm>
          <a:prstGeom prst="rect">
            <a:avLst/>
          </a:prstGeom>
          <a:ln>
            <a:noFill/>
          </a:ln>
          <a:effectLst>
            <a:softEdge rad="112500"/>
          </a:effectLst>
        </p:spPr>
      </p:pic>
    </p:spTree>
    <p:extLst>
      <p:ext uri="{BB962C8B-B14F-4D97-AF65-F5344CB8AC3E}">
        <p14:creationId xmlns:p14="http://schemas.microsoft.com/office/powerpoint/2010/main" val="217052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4461-C0E9-CE38-3CCB-4FAE18010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716C9-AA5F-E521-39DA-90DB01A799EE}"/>
              </a:ext>
            </a:extLst>
          </p:cNvPr>
          <p:cNvSpPr>
            <a:spLocks noGrp="1"/>
          </p:cNvSpPr>
          <p:nvPr>
            <p:ph type="title"/>
          </p:nvPr>
        </p:nvSpPr>
        <p:spPr>
          <a:xfrm>
            <a:off x="160564" y="141232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Caught by NMBC’s Pastoral Team Leader …</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from NMBC’s “reluctant evangelist”…</a:t>
            </a: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7" name="Picture 6" descr="A cartoon of a person with a question mark&#10;&#10;AI-generated content may be incorrect.">
            <a:extLst>
              <a:ext uri="{FF2B5EF4-FFF2-40B4-BE49-F238E27FC236}">
                <a16:creationId xmlns:a16="http://schemas.microsoft.com/office/drawing/2014/main" id="{1D903FAA-FBDB-105F-EC6D-3100DA357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705" y="3224181"/>
            <a:ext cx="2625756" cy="2402289"/>
          </a:xfrm>
          <a:prstGeom prst="rect">
            <a:avLst/>
          </a:prstGeom>
          <a:ln>
            <a:noFill/>
          </a:ln>
          <a:effectLst>
            <a:softEdge rad="112500"/>
          </a:effectLst>
        </p:spPr>
      </p:pic>
      <p:pic>
        <p:nvPicPr>
          <p:cNvPr id="5" name="Picture 4" descr="A person with his mouth open&#10;&#10;AI-generated content may be incorrect.">
            <a:extLst>
              <a:ext uri="{FF2B5EF4-FFF2-40B4-BE49-F238E27FC236}">
                <a16:creationId xmlns:a16="http://schemas.microsoft.com/office/drawing/2014/main" id="{44E168B4-F6BB-1E3F-956F-775FDE7AC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35" y="3224181"/>
            <a:ext cx="2175313" cy="2643808"/>
          </a:xfrm>
          <a:prstGeom prst="rect">
            <a:avLst/>
          </a:prstGeom>
          <a:ln>
            <a:noFill/>
          </a:ln>
          <a:effectLst>
            <a:softEdge rad="112500"/>
          </a:effectLst>
        </p:spPr>
      </p:pic>
      <p:pic>
        <p:nvPicPr>
          <p:cNvPr id="6" name="Picture 5" descr="A street with buildings and a clock&#10;&#10;AI-generated content may be incorrect.">
            <a:extLst>
              <a:ext uri="{FF2B5EF4-FFF2-40B4-BE49-F238E27FC236}">
                <a16:creationId xmlns:a16="http://schemas.microsoft.com/office/drawing/2014/main" id="{FBD5F9B9-173C-39B3-4A62-FCEBF5638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699" y="3224181"/>
            <a:ext cx="4800600" cy="3053443"/>
          </a:xfrm>
          <a:prstGeom prst="rect">
            <a:avLst/>
          </a:prstGeom>
          <a:ln>
            <a:noFill/>
          </a:ln>
          <a:effectLst>
            <a:softEdge rad="112500"/>
          </a:effectLst>
        </p:spPr>
      </p:pic>
    </p:spTree>
    <p:extLst>
      <p:ext uri="{BB962C8B-B14F-4D97-AF65-F5344CB8AC3E}">
        <p14:creationId xmlns:p14="http://schemas.microsoft.com/office/powerpoint/2010/main" val="1189491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1763-7128-4EE7-8669-F59452FF1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0618E-5469-163E-FDF6-215059C73B65}"/>
              </a:ext>
            </a:extLst>
          </p:cNvPr>
          <p:cNvSpPr>
            <a:spLocks noGrp="1"/>
          </p:cNvSpPr>
          <p:nvPr>
            <p:ph type="title"/>
          </p:nvPr>
        </p:nvSpPr>
        <p:spPr>
          <a:xfrm>
            <a:off x="160564" y="1039950"/>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Taught and caught…</a:t>
            </a: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7" name="Picture 6" descr="A cartoon of a person with a question mark&#10;&#10;AI-generated content may be incorrect.">
            <a:extLst>
              <a:ext uri="{FF2B5EF4-FFF2-40B4-BE49-F238E27FC236}">
                <a16:creationId xmlns:a16="http://schemas.microsoft.com/office/drawing/2014/main" id="{3917B98E-2DF9-E86B-A1BA-A1C258CE8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873" y="2615801"/>
            <a:ext cx="1501518" cy="1626398"/>
          </a:xfrm>
          <a:prstGeom prst="rect">
            <a:avLst/>
          </a:prstGeom>
          <a:ln>
            <a:noFill/>
          </a:ln>
          <a:effectLst>
            <a:softEdge rad="112500"/>
          </a:effectLst>
        </p:spPr>
      </p:pic>
      <p:pic>
        <p:nvPicPr>
          <p:cNvPr id="5" name="Picture 4" descr="A person with his mouth open&#10;&#10;AI-generated content may be incorrect.">
            <a:extLst>
              <a:ext uri="{FF2B5EF4-FFF2-40B4-BE49-F238E27FC236}">
                <a16:creationId xmlns:a16="http://schemas.microsoft.com/office/drawing/2014/main" id="{933EBD81-9C16-925A-58E4-1129B9002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850" y="2566390"/>
            <a:ext cx="1358438" cy="1626398"/>
          </a:xfrm>
          <a:prstGeom prst="rect">
            <a:avLst/>
          </a:prstGeom>
          <a:ln>
            <a:noFill/>
          </a:ln>
          <a:effectLst>
            <a:softEdge rad="112500"/>
          </a:effectLst>
        </p:spPr>
      </p:pic>
      <p:pic>
        <p:nvPicPr>
          <p:cNvPr id="4" name="Picture 3">
            <a:extLst>
              <a:ext uri="{FF2B5EF4-FFF2-40B4-BE49-F238E27FC236}">
                <a16:creationId xmlns:a16="http://schemas.microsoft.com/office/drawing/2014/main" id="{6F9B6AF5-0579-BE36-FEAF-4C4E22E6E3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6662" y="4492488"/>
            <a:ext cx="3544081" cy="1999254"/>
          </a:xfrm>
          <a:prstGeom prst="rect">
            <a:avLst/>
          </a:prstGeom>
          <a:ln>
            <a:noFill/>
          </a:ln>
          <a:effectLst>
            <a:softEdge rad="112500"/>
          </a:effectLst>
        </p:spPr>
      </p:pic>
      <p:pic>
        <p:nvPicPr>
          <p:cNvPr id="6" name="Picture 5" descr="A person smiling at the camera&#10;&#10;AI-generated content may be incorrect.">
            <a:extLst>
              <a:ext uri="{FF2B5EF4-FFF2-40B4-BE49-F238E27FC236}">
                <a16:creationId xmlns:a16="http://schemas.microsoft.com/office/drawing/2014/main" id="{F6C082D2-C85A-B7E3-6077-6E2EE157E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89" y="1137639"/>
            <a:ext cx="1679512" cy="1527574"/>
          </a:xfrm>
          <a:prstGeom prst="rect">
            <a:avLst/>
          </a:prstGeom>
          <a:ln>
            <a:noFill/>
          </a:ln>
          <a:effectLst>
            <a:softEdge rad="112500"/>
          </a:effectLst>
        </p:spPr>
      </p:pic>
      <p:pic>
        <p:nvPicPr>
          <p:cNvPr id="9" name="Picture 8" descr="A person with glasses and a blue jacket&#10;&#10;AI-generated content may be incorrect.">
            <a:extLst>
              <a:ext uri="{FF2B5EF4-FFF2-40B4-BE49-F238E27FC236}">
                <a16:creationId xmlns:a16="http://schemas.microsoft.com/office/drawing/2014/main" id="{90D57536-0FB3-24B1-FAE1-7617900B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3460" y="1187051"/>
            <a:ext cx="2360839" cy="1626398"/>
          </a:xfrm>
          <a:prstGeom prst="rect">
            <a:avLst/>
          </a:prstGeom>
          <a:ln>
            <a:noFill/>
          </a:ln>
          <a:effectLst>
            <a:softEdge rad="112500"/>
          </a:effectLst>
        </p:spPr>
      </p:pic>
      <p:pic>
        <p:nvPicPr>
          <p:cNvPr id="11" name="Picture 10" descr="A person in a grey sweatshirt&#10;&#10;AI-generated content may be incorrect.">
            <a:extLst>
              <a:ext uri="{FF2B5EF4-FFF2-40B4-BE49-F238E27FC236}">
                <a16:creationId xmlns:a16="http://schemas.microsoft.com/office/drawing/2014/main" id="{AFC74658-2B59-3480-E211-FA6CDC495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3424" y="2049661"/>
            <a:ext cx="2175313" cy="1527575"/>
          </a:xfrm>
          <a:prstGeom prst="rect">
            <a:avLst/>
          </a:prstGeom>
          <a:ln>
            <a:noFill/>
          </a:ln>
          <a:effectLst>
            <a:softEdge rad="112500"/>
          </a:effectLst>
        </p:spPr>
      </p:pic>
      <p:pic>
        <p:nvPicPr>
          <p:cNvPr id="13" name="Picture 12" descr="A store front with a glass door&#10;&#10;AI-generated content may be incorrect.">
            <a:extLst>
              <a:ext uri="{FF2B5EF4-FFF2-40B4-BE49-F238E27FC236}">
                <a16:creationId xmlns:a16="http://schemas.microsoft.com/office/drawing/2014/main" id="{6E5F8DA3-416E-88B0-8FD8-852E006E30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1259" y="4456218"/>
            <a:ext cx="3209044" cy="2071793"/>
          </a:xfrm>
          <a:prstGeom prst="rect">
            <a:avLst/>
          </a:prstGeom>
          <a:ln>
            <a:noFill/>
          </a:ln>
          <a:effectLst>
            <a:softEdge rad="112500"/>
          </a:effectLst>
        </p:spPr>
      </p:pic>
      <p:pic>
        <p:nvPicPr>
          <p:cNvPr id="15" name="Picture 14" descr="A child in a blue shirt leaning against a white door&#10;&#10;AI-generated content may be incorrect.">
            <a:extLst>
              <a:ext uri="{FF2B5EF4-FFF2-40B4-BE49-F238E27FC236}">
                <a16:creationId xmlns:a16="http://schemas.microsoft.com/office/drawing/2014/main" id="{579C837E-EEC0-0585-8D5D-88A441927B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1559" y="4419949"/>
            <a:ext cx="2166691" cy="2071793"/>
          </a:xfrm>
          <a:prstGeom prst="rect">
            <a:avLst/>
          </a:prstGeom>
          <a:ln>
            <a:noFill/>
          </a:ln>
          <a:effectLst>
            <a:softEdge rad="112500"/>
          </a:effectLst>
        </p:spPr>
      </p:pic>
    </p:spTree>
    <p:extLst>
      <p:ext uri="{BB962C8B-B14F-4D97-AF65-F5344CB8AC3E}">
        <p14:creationId xmlns:p14="http://schemas.microsoft.com/office/powerpoint/2010/main" val="3540743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90693-2CBF-A3CE-C24E-6A9DC7BC1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F7636-2AF2-4EB7-13F9-1009ADEB25C3}"/>
              </a:ext>
            </a:extLst>
          </p:cNvPr>
          <p:cNvSpPr>
            <a:spLocks noGrp="1"/>
          </p:cNvSpPr>
          <p:nvPr>
            <p:ph type="title"/>
          </p:nvPr>
        </p:nvSpPr>
        <p:spPr>
          <a:xfrm>
            <a:off x="160564" y="1039950"/>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Taught and caught…</a:t>
            </a:r>
            <a:br>
              <a:rPr lang="en-GB" sz="6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p>
        </p:txBody>
      </p:sp>
      <p:pic>
        <p:nvPicPr>
          <p:cNvPr id="7" name="Picture 6" descr="A cartoon of a person with a question mark&#10;&#10;AI-generated content may be incorrect.">
            <a:extLst>
              <a:ext uri="{FF2B5EF4-FFF2-40B4-BE49-F238E27FC236}">
                <a16:creationId xmlns:a16="http://schemas.microsoft.com/office/drawing/2014/main" id="{BFA11847-0C08-A64C-985E-223161F9C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873" y="2615801"/>
            <a:ext cx="1501518" cy="1626398"/>
          </a:xfrm>
          <a:prstGeom prst="rect">
            <a:avLst/>
          </a:prstGeom>
          <a:ln>
            <a:noFill/>
          </a:ln>
          <a:effectLst>
            <a:softEdge rad="112500"/>
          </a:effectLst>
        </p:spPr>
      </p:pic>
      <p:pic>
        <p:nvPicPr>
          <p:cNvPr id="5" name="Picture 4" descr="A person with his mouth open&#10;&#10;AI-generated content may be incorrect.">
            <a:extLst>
              <a:ext uri="{FF2B5EF4-FFF2-40B4-BE49-F238E27FC236}">
                <a16:creationId xmlns:a16="http://schemas.microsoft.com/office/drawing/2014/main" id="{812A2103-A4A2-24B5-89CA-A868B62D6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850" y="2566390"/>
            <a:ext cx="1358438" cy="1626398"/>
          </a:xfrm>
          <a:prstGeom prst="rect">
            <a:avLst/>
          </a:prstGeom>
          <a:ln>
            <a:noFill/>
          </a:ln>
          <a:effectLst>
            <a:softEdge rad="112500"/>
          </a:effectLst>
        </p:spPr>
      </p:pic>
      <p:pic>
        <p:nvPicPr>
          <p:cNvPr id="4" name="Picture 3">
            <a:extLst>
              <a:ext uri="{FF2B5EF4-FFF2-40B4-BE49-F238E27FC236}">
                <a16:creationId xmlns:a16="http://schemas.microsoft.com/office/drawing/2014/main" id="{4677B87B-F992-1538-C816-7BBDD348FF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0262" y="4842363"/>
            <a:ext cx="2572886" cy="1626398"/>
          </a:xfrm>
          <a:prstGeom prst="rect">
            <a:avLst/>
          </a:prstGeom>
          <a:ln>
            <a:noFill/>
          </a:ln>
          <a:effectLst>
            <a:softEdge rad="112500"/>
          </a:effectLst>
        </p:spPr>
      </p:pic>
      <p:pic>
        <p:nvPicPr>
          <p:cNvPr id="6" name="Picture 5" descr="A person smiling at the camera&#10;&#10;AI-generated content may be incorrect.">
            <a:extLst>
              <a:ext uri="{FF2B5EF4-FFF2-40B4-BE49-F238E27FC236}">
                <a16:creationId xmlns:a16="http://schemas.microsoft.com/office/drawing/2014/main" id="{7AD065D3-720B-B319-6EE6-D6006A9E3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89" y="1137639"/>
            <a:ext cx="1679512" cy="1527574"/>
          </a:xfrm>
          <a:prstGeom prst="rect">
            <a:avLst/>
          </a:prstGeom>
          <a:ln>
            <a:noFill/>
          </a:ln>
          <a:effectLst>
            <a:softEdge rad="112500"/>
          </a:effectLst>
        </p:spPr>
      </p:pic>
      <p:pic>
        <p:nvPicPr>
          <p:cNvPr id="9" name="Picture 8" descr="A person with glasses and a blue jacket&#10;&#10;AI-generated content may be incorrect.">
            <a:extLst>
              <a:ext uri="{FF2B5EF4-FFF2-40B4-BE49-F238E27FC236}">
                <a16:creationId xmlns:a16="http://schemas.microsoft.com/office/drawing/2014/main" id="{5BC88E63-1494-0E7A-7835-D01162C545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3460" y="1187051"/>
            <a:ext cx="2360839" cy="1626398"/>
          </a:xfrm>
          <a:prstGeom prst="rect">
            <a:avLst/>
          </a:prstGeom>
          <a:ln>
            <a:noFill/>
          </a:ln>
          <a:effectLst>
            <a:softEdge rad="112500"/>
          </a:effectLst>
        </p:spPr>
      </p:pic>
      <p:pic>
        <p:nvPicPr>
          <p:cNvPr id="11" name="Picture 10" descr="A person in a grey sweatshirt&#10;&#10;AI-generated content may be incorrect.">
            <a:extLst>
              <a:ext uri="{FF2B5EF4-FFF2-40B4-BE49-F238E27FC236}">
                <a16:creationId xmlns:a16="http://schemas.microsoft.com/office/drawing/2014/main" id="{171D54CE-3581-807E-33E3-141B61E91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3424" y="2049661"/>
            <a:ext cx="2175313" cy="1527575"/>
          </a:xfrm>
          <a:prstGeom prst="rect">
            <a:avLst/>
          </a:prstGeom>
          <a:ln>
            <a:noFill/>
          </a:ln>
          <a:effectLst>
            <a:softEdge rad="112500"/>
          </a:effectLst>
        </p:spPr>
      </p:pic>
      <p:pic>
        <p:nvPicPr>
          <p:cNvPr id="13" name="Picture 12" descr="A store front with a glass door&#10;&#10;AI-generated content may be incorrect.">
            <a:extLst>
              <a:ext uri="{FF2B5EF4-FFF2-40B4-BE49-F238E27FC236}">
                <a16:creationId xmlns:a16="http://schemas.microsoft.com/office/drawing/2014/main" id="{B994AB1D-88C9-6360-8510-BA5A18BC27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8852" y="4842363"/>
            <a:ext cx="2572886" cy="1512458"/>
          </a:xfrm>
          <a:prstGeom prst="rect">
            <a:avLst/>
          </a:prstGeom>
          <a:ln>
            <a:noFill/>
          </a:ln>
          <a:effectLst>
            <a:softEdge rad="112500"/>
          </a:effectLst>
        </p:spPr>
      </p:pic>
      <p:sp>
        <p:nvSpPr>
          <p:cNvPr id="3" name="TextBox 2">
            <a:extLst>
              <a:ext uri="{FF2B5EF4-FFF2-40B4-BE49-F238E27FC236}">
                <a16:creationId xmlns:a16="http://schemas.microsoft.com/office/drawing/2014/main" id="{1D4E6531-A80C-9F19-01C4-1FF7488967BC}"/>
              </a:ext>
            </a:extLst>
          </p:cNvPr>
          <p:cNvSpPr txBox="1"/>
          <p:nvPr/>
        </p:nvSpPr>
        <p:spPr>
          <a:xfrm>
            <a:off x="4444666" y="3642034"/>
            <a:ext cx="2991207" cy="1200329"/>
          </a:xfrm>
          <a:prstGeom prst="rect">
            <a:avLst/>
          </a:prstGeom>
          <a:noFill/>
        </p:spPr>
        <p:txBody>
          <a:bodyPr wrap="square" rtlCol="0">
            <a:spAutoFit/>
          </a:bodyPr>
          <a:lstStyle/>
          <a:p>
            <a:pPr algn="ctr"/>
            <a:r>
              <a:rPr lang="en-GB" sz="7200" b="1" dirty="0">
                <a:solidFill>
                  <a:srgbClr val="FF0000"/>
                </a:solidFill>
                <a:latin typeface="Arial" panose="020B0604020202020204" pitchFamily="34" charset="0"/>
                <a:cs typeface="Arial" panose="020B0604020202020204" pitchFamily="34" charset="0"/>
              </a:rPr>
              <a:t>YOU?</a:t>
            </a:r>
          </a:p>
        </p:txBody>
      </p:sp>
      <p:pic>
        <p:nvPicPr>
          <p:cNvPr id="10" name="Picture 9" descr="A house with a brick wall and a brick wall&#10;&#10;AI-generated content may be incorrect.">
            <a:extLst>
              <a:ext uri="{FF2B5EF4-FFF2-40B4-BE49-F238E27FC236}">
                <a16:creationId xmlns:a16="http://schemas.microsoft.com/office/drawing/2014/main" id="{DFF2B3ED-C943-ECB6-6778-7429F766EA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4610" y="4907161"/>
            <a:ext cx="2508608" cy="1512457"/>
          </a:xfrm>
          <a:prstGeom prst="rect">
            <a:avLst/>
          </a:prstGeom>
          <a:ln>
            <a:noFill/>
          </a:ln>
          <a:effectLst>
            <a:softEdge rad="112500"/>
          </a:effectLst>
        </p:spPr>
      </p:pic>
      <p:pic>
        <p:nvPicPr>
          <p:cNvPr id="14" name="Picture 13" descr="A group of people sitting at a table with laptops&#10;&#10;AI-generated content may be incorrect.">
            <a:extLst>
              <a:ext uri="{FF2B5EF4-FFF2-40B4-BE49-F238E27FC236}">
                <a16:creationId xmlns:a16="http://schemas.microsoft.com/office/drawing/2014/main" id="{599C442B-BDA8-B2BE-83C0-3AF50F718C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5615" y="4944885"/>
            <a:ext cx="2360839" cy="1421354"/>
          </a:xfrm>
          <a:prstGeom prst="rect">
            <a:avLst/>
          </a:prstGeom>
          <a:ln>
            <a:noFill/>
          </a:ln>
          <a:effectLst>
            <a:softEdge rad="112500"/>
          </a:effectLst>
        </p:spPr>
      </p:pic>
    </p:spTree>
    <p:extLst>
      <p:ext uri="{BB962C8B-B14F-4D97-AF65-F5344CB8AC3E}">
        <p14:creationId xmlns:p14="http://schemas.microsoft.com/office/powerpoint/2010/main" val="38410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895E-3DEC-B35F-B070-4ED134B95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910A8-6CA5-B07D-0D54-249E546E4D52}"/>
              </a:ext>
            </a:extLst>
          </p:cNvPr>
          <p:cNvSpPr>
            <a:spLocks noGrp="1"/>
          </p:cNvSpPr>
          <p:nvPr>
            <p:ph type="title"/>
          </p:nvPr>
        </p:nvSpPr>
        <p:spPr>
          <a:xfrm>
            <a:off x="160564" y="2766218"/>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3 questions for today and for Everyday this week…</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will you see?</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will you hear?</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will you do/</a:t>
            </a:r>
            <a:r>
              <a:rPr lang="en-GB"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not</a:t>
            </a: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do?</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spTree>
    <p:extLst>
      <p:ext uri="{BB962C8B-B14F-4D97-AF65-F5344CB8AC3E}">
        <p14:creationId xmlns:p14="http://schemas.microsoft.com/office/powerpoint/2010/main" val="415133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08168-CF4C-468E-3170-E18244406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021BF-C61B-AB19-8F15-B4BC7EFA3C9B}"/>
              </a:ext>
            </a:extLst>
          </p:cNvPr>
          <p:cNvSpPr>
            <a:spLocks noGrp="1"/>
          </p:cNvSpPr>
          <p:nvPr>
            <p:ph type="title"/>
          </p:nvPr>
        </p:nvSpPr>
        <p:spPr>
          <a:xfrm>
            <a:off x="71113" y="916747"/>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Evangelism:</a:t>
            </a:r>
            <a:br>
              <a:rPr lang="en-GB" b="1" dirty="0">
                <a:effectLst/>
                <a:latin typeface="Arial" panose="020B0604020202020204" pitchFamily="34" charset="0"/>
                <a:ea typeface="Calibri" panose="020F0502020204030204" pitchFamily="34" charset="0"/>
                <a:cs typeface="Times New Roman" panose="02020603050405020304" pitchFamily="18" charset="0"/>
              </a:rPr>
            </a:b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6000" dirty="0"/>
          </a:p>
        </p:txBody>
      </p:sp>
      <p:pic>
        <p:nvPicPr>
          <p:cNvPr id="3" name="Picture 2" descr="A red heart with white background&#10;&#10;AI-generated content may be incorrect.">
            <a:extLst>
              <a:ext uri="{FF2B5EF4-FFF2-40B4-BE49-F238E27FC236}">
                <a16:creationId xmlns:a16="http://schemas.microsoft.com/office/drawing/2014/main" id="{ACE1DBB4-B50D-7808-5AE1-18563C519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677" y="2124893"/>
            <a:ext cx="3399951" cy="2864550"/>
          </a:xfrm>
          <a:prstGeom prst="rect">
            <a:avLst/>
          </a:prstGeom>
          <a:ln>
            <a:noFill/>
          </a:ln>
          <a:effectLst>
            <a:softEdge rad="112500"/>
          </a:effectLst>
        </p:spPr>
      </p:pic>
      <p:pic>
        <p:nvPicPr>
          <p:cNvPr id="5" name="Picture 4" descr="A black swoosh logo&#10;&#10;AI-generated content may be incorrect.">
            <a:extLst>
              <a:ext uri="{FF2B5EF4-FFF2-40B4-BE49-F238E27FC236}">
                <a16:creationId xmlns:a16="http://schemas.microsoft.com/office/drawing/2014/main" id="{C5F836CE-2ABA-572C-961E-8482BAE10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452" y="2124893"/>
            <a:ext cx="3510171" cy="2864550"/>
          </a:xfrm>
          <a:prstGeom prst="rect">
            <a:avLst/>
          </a:prstGeom>
        </p:spPr>
      </p:pic>
      <p:sp>
        <p:nvSpPr>
          <p:cNvPr id="7" name="TextBox 6">
            <a:extLst>
              <a:ext uri="{FF2B5EF4-FFF2-40B4-BE49-F238E27FC236}">
                <a16:creationId xmlns:a16="http://schemas.microsoft.com/office/drawing/2014/main" id="{75D196C7-FEED-1E44-6606-CF8EE4FC4B0F}"/>
              </a:ext>
            </a:extLst>
          </p:cNvPr>
          <p:cNvSpPr txBox="1"/>
          <p:nvPr/>
        </p:nvSpPr>
        <p:spPr>
          <a:xfrm>
            <a:off x="982317" y="4989443"/>
            <a:ext cx="10406270" cy="1754326"/>
          </a:xfrm>
          <a:prstGeom prst="rect">
            <a:avLst/>
          </a:prstGeom>
          <a:noFill/>
        </p:spPr>
        <p:txBody>
          <a:bodyPr wrap="square" rtlCol="0">
            <a:spAutoFit/>
          </a:bodyPr>
          <a:lstStyle/>
          <a:p>
            <a:pPr algn="ctr">
              <a:buNone/>
            </a:pPr>
            <a:r>
              <a:rPr lang="en-US" sz="3600" b="1" dirty="0">
                <a:latin typeface="Arial" panose="020B0604020202020204" pitchFamily="34" charset="0"/>
                <a:cs typeface="Arial" panose="020B0604020202020204" pitchFamily="34" charset="0"/>
              </a:rPr>
              <a:t>“The one who calls you is faithful,</a:t>
            </a:r>
          </a:p>
          <a:p>
            <a:pPr algn="ctr">
              <a:buNone/>
            </a:pPr>
            <a:r>
              <a:rPr lang="en-US" sz="3600" b="1" dirty="0">
                <a:latin typeface="Arial" panose="020B0604020202020204" pitchFamily="34" charset="0"/>
                <a:cs typeface="Arial" panose="020B0604020202020204" pitchFamily="34" charset="0"/>
              </a:rPr>
              <a:t>and </a:t>
            </a:r>
            <a:r>
              <a:rPr lang="en-US" sz="3600" b="1" dirty="0">
                <a:solidFill>
                  <a:srgbClr val="FF0000"/>
                </a:solidFill>
                <a:latin typeface="Arial" panose="020B0604020202020204" pitchFamily="34" charset="0"/>
                <a:cs typeface="Arial" panose="020B0604020202020204" pitchFamily="34" charset="0"/>
              </a:rPr>
              <a:t>HE</a:t>
            </a:r>
            <a:r>
              <a:rPr lang="en-US" sz="3600" b="1" dirty="0">
                <a:latin typeface="Arial" panose="020B0604020202020204" pitchFamily="34" charset="0"/>
                <a:cs typeface="Arial" panose="020B0604020202020204" pitchFamily="34" charset="0"/>
              </a:rPr>
              <a:t> will do it.”</a:t>
            </a:r>
          </a:p>
          <a:p>
            <a:pPr algn="ctr">
              <a:buNone/>
            </a:pPr>
            <a:r>
              <a:rPr lang="en-US" sz="3600" b="1" dirty="0">
                <a:latin typeface="Arial" panose="020B0604020202020204" pitchFamily="34" charset="0"/>
                <a:cs typeface="Arial" panose="020B0604020202020204" pitchFamily="34" charset="0"/>
              </a:rPr>
              <a:t> ‭‭1 Thessalonians‬ ‭5‬:‭24‬‬</a:t>
            </a:r>
          </a:p>
        </p:txBody>
      </p:sp>
    </p:spTree>
    <p:extLst>
      <p:ext uri="{BB962C8B-B14F-4D97-AF65-F5344CB8AC3E}">
        <p14:creationId xmlns:p14="http://schemas.microsoft.com/office/powerpoint/2010/main" val="28841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F681-9282-9E2F-667C-8ADD681C2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1C884-08C9-DECF-6CF8-6730147BB0F5}"/>
              </a:ext>
            </a:extLst>
          </p:cNvPr>
          <p:cNvSpPr>
            <a:spLocks noGrp="1"/>
          </p:cNvSpPr>
          <p:nvPr>
            <p:ph type="title"/>
          </p:nvPr>
        </p:nvSpPr>
        <p:spPr>
          <a:xfrm>
            <a:off x="0" y="1165225"/>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did you hear?</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pic>
        <p:nvPicPr>
          <p:cNvPr id="3" name="Picture 2">
            <a:extLst>
              <a:ext uri="{FF2B5EF4-FFF2-40B4-BE49-F238E27FC236}">
                <a16:creationId xmlns:a16="http://schemas.microsoft.com/office/drawing/2014/main" id="{6F6B3989-3F80-33DA-8C88-01492944D0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75546" y="2360427"/>
            <a:ext cx="6719777" cy="3848985"/>
          </a:xfrm>
          <a:prstGeom prst="rect">
            <a:avLst/>
          </a:prstGeom>
          <a:ln>
            <a:noFill/>
          </a:ln>
          <a:effectLst>
            <a:softEdge rad="112500"/>
          </a:effectLst>
        </p:spPr>
      </p:pic>
    </p:spTree>
    <p:extLst>
      <p:ext uri="{BB962C8B-B14F-4D97-AF65-F5344CB8AC3E}">
        <p14:creationId xmlns:p14="http://schemas.microsoft.com/office/powerpoint/2010/main" val="375809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79EC7-4F1A-A59E-FB8F-1193D7F20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DF963-41A2-A48C-9182-63A9A5D0EE57}"/>
              </a:ext>
            </a:extLst>
          </p:cNvPr>
          <p:cNvSpPr>
            <a:spLocks noGrp="1"/>
          </p:cNvSpPr>
          <p:nvPr>
            <p:ph type="title"/>
          </p:nvPr>
        </p:nvSpPr>
        <p:spPr>
          <a:xfrm>
            <a:off x="0" y="1165225"/>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did you do?</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pic>
        <p:nvPicPr>
          <p:cNvPr id="3" name="Picture 2">
            <a:extLst>
              <a:ext uri="{FF2B5EF4-FFF2-40B4-BE49-F238E27FC236}">
                <a16:creationId xmlns:a16="http://schemas.microsoft.com/office/drawing/2014/main" id="{C9D55237-1B72-88D5-70DA-39B974C21C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75546" y="2442720"/>
            <a:ext cx="6719777" cy="3848985"/>
          </a:xfrm>
          <a:prstGeom prst="rect">
            <a:avLst/>
          </a:prstGeom>
          <a:ln>
            <a:noFill/>
          </a:ln>
          <a:effectLst>
            <a:softEdge rad="112500"/>
          </a:effectLst>
        </p:spPr>
      </p:pic>
    </p:spTree>
    <p:extLst>
      <p:ext uri="{BB962C8B-B14F-4D97-AF65-F5344CB8AC3E}">
        <p14:creationId xmlns:p14="http://schemas.microsoft.com/office/powerpoint/2010/main" val="210654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B531A-8AB9-355F-254D-A5EF477B4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A4F14-27EF-0634-18A7-94674473752E}"/>
              </a:ext>
            </a:extLst>
          </p:cNvPr>
          <p:cNvSpPr>
            <a:spLocks noGrp="1"/>
          </p:cNvSpPr>
          <p:nvPr>
            <p:ph type="title"/>
          </p:nvPr>
        </p:nvSpPr>
        <p:spPr>
          <a:xfrm>
            <a:off x="0" y="1165225"/>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Sharing Jesus in Your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did you </a:t>
            </a:r>
            <a:r>
              <a:rPr lang="en-GB"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not</a:t>
            </a: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do?</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pic>
        <p:nvPicPr>
          <p:cNvPr id="3" name="Picture 2">
            <a:extLst>
              <a:ext uri="{FF2B5EF4-FFF2-40B4-BE49-F238E27FC236}">
                <a16:creationId xmlns:a16="http://schemas.microsoft.com/office/drawing/2014/main" id="{8B681C8B-7CCD-0759-EF37-2D901350A6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36111" y="2442720"/>
            <a:ext cx="6719777" cy="3848985"/>
          </a:xfrm>
          <a:prstGeom prst="rect">
            <a:avLst/>
          </a:prstGeom>
          <a:ln>
            <a:noFill/>
          </a:ln>
          <a:effectLst>
            <a:softEdge rad="112500"/>
          </a:effectLst>
        </p:spPr>
      </p:pic>
    </p:spTree>
    <p:extLst>
      <p:ext uri="{BB962C8B-B14F-4D97-AF65-F5344CB8AC3E}">
        <p14:creationId xmlns:p14="http://schemas.microsoft.com/office/powerpoint/2010/main" val="77113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CA806-4361-494D-7DB6-C73FC5BB8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FC213-0F07-5E67-3AF0-D1B63121CCA9}"/>
              </a:ext>
            </a:extLst>
          </p:cNvPr>
          <p:cNvSpPr>
            <a:spLocks noGrp="1"/>
          </p:cNvSpPr>
          <p:nvPr>
            <p:ph type="title"/>
          </p:nvPr>
        </p:nvSpPr>
        <p:spPr>
          <a:xfrm>
            <a:off x="0" y="1452304"/>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3 questions for today… and for each and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you see?</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pic>
        <p:nvPicPr>
          <p:cNvPr id="3" name="Picture 2">
            <a:extLst>
              <a:ext uri="{FF2B5EF4-FFF2-40B4-BE49-F238E27FC236}">
                <a16:creationId xmlns:a16="http://schemas.microsoft.com/office/drawing/2014/main" id="{0915A7F5-AB10-622D-858A-29C8F91990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55349" y="2913322"/>
            <a:ext cx="5881301" cy="3848985"/>
          </a:xfrm>
          <a:prstGeom prst="rect">
            <a:avLst/>
          </a:prstGeom>
          <a:ln>
            <a:noFill/>
          </a:ln>
          <a:effectLst>
            <a:softEdge rad="112500"/>
          </a:effectLst>
        </p:spPr>
      </p:pic>
    </p:spTree>
    <p:extLst>
      <p:ext uri="{BB962C8B-B14F-4D97-AF65-F5344CB8AC3E}">
        <p14:creationId xmlns:p14="http://schemas.microsoft.com/office/powerpoint/2010/main" val="202916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51B89-EA2D-B027-9936-AB383545D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465BB-24CF-BD2E-E9CE-9AAE96E768E8}"/>
              </a:ext>
            </a:extLst>
          </p:cNvPr>
          <p:cNvSpPr>
            <a:spLocks noGrp="1"/>
          </p:cNvSpPr>
          <p:nvPr>
            <p:ph type="title"/>
          </p:nvPr>
        </p:nvSpPr>
        <p:spPr>
          <a:xfrm>
            <a:off x="321129" y="2515560"/>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3 questions for today… and for each and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you hear?</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2"/>
              </a:rPr>
              <a:t>https://www.youtube.com/watch?v=eO2YlQiFHeg&amp;t=21s</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spTree>
    <p:extLst>
      <p:ext uri="{BB962C8B-B14F-4D97-AF65-F5344CB8AC3E}">
        <p14:creationId xmlns:p14="http://schemas.microsoft.com/office/powerpoint/2010/main" val="313807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BDC20-7BC9-ED06-CD63-D3ECCBDB3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F99BA-5380-59F9-776F-7D9A3F750D38}"/>
              </a:ext>
            </a:extLst>
          </p:cNvPr>
          <p:cNvSpPr>
            <a:spLocks noGrp="1"/>
          </p:cNvSpPr>
          <p:nvPr>
            <p:ph type="title"/>
          </p:nvPr>
        </p:nvSpPr>
        <p:spPr>
          <a:xfrm>
            <a:off x="0" y="1452304"/>
            <a:ext cx="11870871" cy="1325563"/>
          </a:xfrm>
        </p:spPr>
        <p:txBody>
          <a:bodyPr>
            <a:noAutofit/>
          </a:bodyPr>
          <a:lstStyle/>
          <a:p>
            <a:pPr algn="ctr">
              <a:lnSpc>
                <a:spcPct val="150000"/>
              </a:lnSpc>
            </a:pPr>
            <a:r>
              <a:rPr lang="en-GB" b="1" dirty="0">
                <a:effectLst/>
                <a:latin typeface="Arial" panose="020B0604020202020204" pitchFamily="34" charset="0"/>
                <a:ea typeface="Calibri" panose="020F0502020204030204" pitchFamily="34" charset="0"/>
                <a:cs typeface="Times New Roman" panose="02020603050405020304" pitchFamily="18" charset="0"/>
              </a:rPr>
              <a:t>3 questions for today… and for each and Everyday…</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do you do/</a:t>
            </a:r>
            <a:r>
              <a:rPr lang="en-GB"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not</a:t>
            </a:r>
            <a: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do?</a:t>
            </a:r>
            <a:br>
              <a:rPr lang="en-GB"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endParaRPr lang="en-GB" sz="6000" dirty="0">
              <a:solidFill>
                <a:srgbClr val="FF0000"/>
              </a:solidFill>
            </a:endParaRPr>
          </a:p>
        </p:txBody>
      </p:sp>
      <p:pic>
        <p:nvPicPr>
          <p:cNvPr id="3" name="Picture 2">
            <a:extLst>
              <a:ext uri="{FF2B5EF4-FFF2-40B4-BE49-F238E27FC236}">
                <a16:creationId xmlns:a16="http://schemas.microsoft.com/office/drawing/2014/main" id="{1074E28E-D09F-EDB9-33FD-B690A3CC8F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55349" y="3183699"/>
            <a:ext cx="5881301" cy="3308231"/>
          </a:xfrm>
          <a:prstGeom prst="rect">
            <a:avLst/>
          </a:prstGeom>
          <a:ln>
            <a:noFill/>
          </a:ln>
          <a:effectLst>
            <a:softEdge rad="112500"/>
          </a:effectLst>
        </p:spPr>
      </p:pic>
    </p:spTree>
    <p:extLst>
      <p:ext uri="{BB962C8B-B14F-4D97-AF65-F5344CB8AC3E}">
        <p14:creationId xmlns:p14="http://schemas.microsoft.com/office/powerpoint/2010/main" val="1540795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2077</Words>
  <Application>Microsoft Office PowerPoint</Application>
  <PresentationFormat>Widescreen</PresentationFormat>
  <Paragraphs>94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Aptos Display</vt:lpstr>
      <vt:lpstr>Arial</vt:lpstr>
      <vt:lpstr>Calibri</vt:lpstr>
      <vt:lpstr>system-ui</vt:lpstr>
      <vt:lpstr>Office Theme</vt:lpstr>
      <vt:lpstr>Evangelism: Sharing Jesus in Your Everyday </vt:lpstr>
      <vt:lpstr>Sharing Jesus in Your Everyday How was your week? </vt:lpstr>
      <vt:lpstr>Sharing Jesus in Your Everyday What did you see? </vt:lpstr>
      <vt:lpstr>Sharing Jesus in Your Everyday What did you hear? </vt:lpstr>
      <vt:lpstr>Sharing Jesus in Your Everyday What did you do? </vt:lpstr>
      <vt:lpstr>Sharing Jesus in Your Everyday What did you not do? </vt:lpstr>
      <vt:lpstr>3 questions for today… and for each and Everyday… What do you see? </vt:lpstr>
      <vt:lpstr>3 questions for today… and for each and Everyday… What do you hear? https://www.youtube.com/watch?v=eO2YlQiFHeg&amp;t=21s </vt:lpstr>
      <vt:lpstr>3 questions for today… and for each and Everyday… What do you do/not do? </vt:lpstr>
      <vt:lpstr>Acts 4:1-22… What do you see? What do you hear? What do you do/not do? </vt:lpstr>
      <vt:lpstr>Acts 4:1-22</vt:lpstr>
      <vt:lpstr>Acts 4:1-22</vt:lpstr>
      <vt:lpstr>Acts 4:1-22</vt:lpstr>
      <vt:lpstr>Acts 4:1-22</vt:lpstr>
      <vt:lpstr>Acts 4:1-22</vt:lpstr>
      <vt:lpstr>Acts 4:1-22</vt:lpstr>
      <vt:lpstr>Acts 4:1-22</vt:lpstr>
      <vt:lpstr>Acts 4:1-22</vt:lpstr>
      <vt:lpstr>Acts 4:1-22</vt:lpstr>
      <vt:lpstr>Acts 4:1-22… What do I see? </vt:lpstr>
      <vt:lpstr>Acts 4:1-22… What do I see? </vt:lpstr>
      <vt:lpstr>Acts 4:1-22… What do I see? </vt:lpstr>
      <vt:lpstr>Acts 4:1-22… What do I see? </vt:lpstr>
      <vt:lpstr>Acts 4:1-22… A “masterclass” in evangelism</vt:lpstr>
      <vt:lpstr>Evangelism: Sharing Jesus in Your Everyday Taught? </vt:lpstr>
      <vt:lpstr>Sharing Jesus in Your Everyday Taught by NMBC’s evangelist to… NMBC’s “reluctant evangelist”… </vt:lpstr>
      <vt:lpstr>Sharing Jesus in Your Everyday… I went into New Malden Costa and ordered something. The barista then asked, “Anything else?" And I said, “Just to say God loves you" She just smiled but it was a victory for me, for I am a very reluctant evangelist.  </vt:lpstr>
      <vt:lpstr>Evangelism: Sharing Jesus in Your Everyday Caught? </vt:lpstr>
      <vt:lpstr>Sharing Jesus in Your Everyday Caught by NMBC’s Pastoral Team Leader from … NMBC’s “reluctant evangelist”… </vt:lpstr>
      <vt:lpstr>Sharing Jesus in Your Everyday…  </vt:lpstr>
      <vt:lpstr>Evangelism: Sharing Jesus in Your Everyday Taught? Caught? Best of both? </vt:lpstr>
      <vt:lpstr>Sharing Jesus in Your Everyday Taught by NMBC’s “reluctant evangelist”… to NMBC’s Pastoral Team Leader …  </vt:lpstr>
      <vt:lpstr>Sharing Jesus in Your Everyday NMBC’s “reluctant evangelist”… “All of New Malden is my parish!”  </vt:lpstr>
      <vt:lpstr>Sharing Jesus in Your Everyday Caught by NMBC’s Pastoral Team Leader … from NMBC’s “reluctant evangelist”… </vt:lpstr>
      <vt:lpstr>Sharing Jesus in Your Everyday Taught and caught… </vt:lpstr>
      <vt:lpstr>Sharing Jesus in Your Everyday Taught and caught… </vt:lpstr>
      <vt:lpstr>3 questions for today and for Everyday this week… What will you see? What will you hear? What will you do/not do? </vt:lpstr>
      <vt:lpstr>Evangelism: Sharing Jesus in Your Everyday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Bramwell</dc:creator>
  <cp:lastModifiedBy>Simon Bramwell</cp:lastModifiedBy>
  <cp:revision>128</cp:revision>
  <cp:lastPrinted>2025-03-29T18:26:15Z</cp:lastPrinted>
  <dcterms:created xsi:type="dcterms:W3CDTF">2025-02-14T17:24:55Z</dcterms:created>
  <dcterms:modified xsi:type="dcterms:W3CDTF">2025-03-29T18:27:13Z</dcterms:modified>
</cp:coreProperties>
</file>