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1" r:id="rId7"/>
    <p:sldId id="262" r:id="rId8"/>
    <p:sldId id="263" r:id="rId9"/>
    <p:sldId id="277" r:id="rId10"/>
    <p:sldId id="264" r:id="rId11"/>
    <p:sldId id="265" r:id="rId12"/>
    <p:sldId id="266" r:id="rId13"/>
    <p:sldId id="268" r:id="rId14"/>
    <p:sldId id="269" r:id="rId15"/>
    <p:sldId id="272" r:id="rId16"/>
    <p:sldId id="273" r:id="rId17"/>
    <p:sldId id="270" r:id="rId18"/>
    <p:sldId id="271" r:id="rId19"/>
    <p:sldId id="274" r:id="rId20"/>
    <p:sldId id="267"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4" d="100"/>
          <a:sy n="74" d="100"/>
        </p:scale>
        <p:origin x="13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6/16/2025</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6/16/2025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6/16/2025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6/16/2025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6/16/2025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6/16/2025</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twosistersandacupofte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biblegateway.com/passage/?search=luke%208&amp;version=NIV#fen-NIV-25256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C59851-222E-466F-0F80-BD5CC4C603A9}"/>
              </a:ext>
            </a:extLst>
          </p:cNvPr>
          <p:cNvSpPr>
            <a:spLocks noGrp="1"/>
          </p:cNvSpPr>
          <p:nvPr>
            <p:ph type="ctrTitle"/>
          </p:nvPr>
        </p:nvSpPr>
        <p:spPr/>
        <p:txBody>
          <a:bodyPr/>
          <a:lstStyle/>
          <a:p>
            <a:r>
              <a:rPr lang="en-GB" dirty="0"/>
              <a:t>The PARABLE OF THE SOWER</a:t>
            </a:r>
          </a:p>
        </p:txBody>
      </p:sp>
      <p:sp>
        <p:nvSpPr>
          <p:cNvPr id="3" name="Subtitle 2">
            <a:extLst>
              <a:ext uri="{FF2B5EF4-FFF2-40B4-BE49-F238E27FC236}">
                <a16:creationId xmlns:a16="http://schemas.microsoft.com/office/drawing/2014/main" xmlns="" id="{A1AC4D43-B790-E9DD-EC22-3669DEC0FC1A}"/>
              </a:ext>
            </a:extLst>
          </p:cNvPr>
          <p:cNvSpPr>
            <a:spLocks noGrp="1"/>
          </p:cNvSpPr>
          <p:nvPr>
            <p:ph type="subTitle" idx="1"/>
          </p:nvPr>
        </p:nvSpPr>
        <p:spPr/>
        <p:txBody>
          <a:bodyPr>
            <a:normAutofit/>
          </a:bodyPr>
          <a:lstStyle/>
          <a:p>
            <a:r>
              <a:rPr lang="en-GB" sz="4400" dirty="0"/>
              <a:t>Sunday 22</a:t>
            </a:r>
            <a:r>
              <a:rPr lang="en-GB" sz="4400" baseline="30000" dirty="0"/>
              <a:t>nd</a:t>
            </a:r>
            <a:r>
              <a:rPr lang="en-GB" sz="4400" dirty="0"/>
              <a:t> June</a:t>
            </a:r>
          </a:p>
        </p:txBody>
      </p:sp>
    </p:spTree>
    <p:extLst>
      <p:ext uri="{BB962C8B-B14F-4D97-AF65-F5344CB8AC3E}">
        <p14:creationId xmlns:p14="http://schemas.microsoft.com/office/powerpoint/2010/main" val="1241635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A97644C-FD84-25FE-E4B2-AD9AC48EA2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6FCA80EE-23D4-07E0-5C91-11F56038E713}"/>
              </a:ext>
            </a:extLst>
          </p:cNvPr>
          <p:cNvSpPr>
            <a:spLocks noGrp="1"/>
          </p:cNvSpPr>
          <p:nvPr>
            <p:ph type="title"/>
          </p:nvPr>
        </p:nvSpPr>
        <p:spPr>
          <a:xfrm>
            <a:off x="1158240" y="1090188"/>
            <a:ext cx="9875520" cy="503976"/>
          </a:xfrm>
        </p:spPr>
        <p:txBody>
          <a:bodyPr>
            <a:normAutofit fontScale="90000"/>
          </a:bodyPr>
          <a:lstStyle/>
          <a:p>
            <a:r>
              <a:rPr lang="en-GB" sz="4400" dirty="0">
                <a:solidFill>
                  <a:schemeClr val="accent1">
                    <a:lumMod val="50000"/>
                  </a:schemeClr>
                </a:solidFill>
              </a:rPr>
              <a:t>A seed fully producing</a:t>
            </a:r>
            <a:br>
              <a:rPr lang="en-GB" sz="4400" dirty="0">
                <a:solidFill>
                  <a:schemeClr val="accent1">
                    <a:lumMod val="50000"/>
                  </a:schemeClr>
                </a:solidFill>
              </a:rPr>
            </a:br>
            <a:endParaRPr lang="en-GB" dirty="0"/>
          </a:p>
        </p:txBody>
      </p:sp>
      <p:sp>
        <p:nvSpPr>
          <p:cNvPr id="3" name="Content Placeholder 2">
            <a:extLst>
              <a:ext uri="{FF2B5EF4-FFF2-40B4-BE49-F238E27FC236}">
                <a16:creationId xmlns:a16="http://schemas.microsoft.com/office/drawing/2014/main" xmlns="" id="{6B6E755C-647C-1EA2-014B-29924560CFC2}"/>
              </a:ext>
            </a:extLst>
          </p:cNvPr>
          <p:cNvSpPr>
            <a:spLocks noGrp="1"/>
          </p:cNvSpPr>
          <p:nvPr>
            <p:ph idx="1"/>
          </p:nvPr>
        </p:nvSpPr>
        <p:spPr>
          <a:xfrm>
            <a:off x="1140351" y="1342175"/>
            <a:ext cx="10466192" cy="5076731"/>
          </a:xfrm>
        </p:spPr>
        <p:txBody>
          <a:bodyPr>
            <a:normAutofit fontScale="92500"/>
          </a:bodyPr>
          <a:lstStyle/>
          <a:p>
            <a:pPr marL="45720" indent="0">
              <a:buNone/>
            </a:pPr>
            <a:endParaRPr lang="en-GB" sz="3600" dirty="0">
              <a:solidFill>
                <a:schemeClr val="accent1">
                  <a:lumMod val="50000"/>
                </a:schemeClr>
              </a:solidFill>
            </a:endParaRPr>
          </a:p>
          <a:p>
            <a:pPr marL="45720" indent="0">
              <a:buNone/>
            </a:pPr>
            <a:r>
              <a:rPr lang="en-GB" sz="2800" dirty="0">
                <a:solidFill>
                  <a:schemeClr val="accent1">
                    <a:lumMod val="50000"/>
                  </a:schemeClr>
                </a:solidFill>
              </a:rPr>
              <a:t>V8 It came up and yielded a crop  a hundred times more than was sown</a:t>
            </a:r>
          </a:p>
          <a:p>
            <a:pPr marL="45720" indent="0">
              <a:buNone/>
            </a:pPr>
            <a:endParaRPr lang="en-GB" sz="2800" dirty="0">
              <a:solidFill>
                <a:schemeClr val="accent1">
                  <a:lumMod val="50000"/>
                </a:schemeClr>
              </a:solidFill>
            </a:endParaRPr>
          </a:p>
          <a:p>
            <a:pPr marL="45720" indent="0">
              <a:buNone/>
            </a:pPr>
            <a:r>
              <a:rPr lang="en-GB" sz="2800" dirty="0">
                <a:solidFill>
                  <a:schemeClr val="accent1">
                    <a:lumMod val="50000"/>
                  </a:schemeClr>
                </a:solidFill>
              </a:rPr>
              <a:t>2 Sam 22 v 31 “ You are my lamp O Lord.. The Lord turns my darkness into light… As for God his way is perfect, the word of the LORD Is flawless</a:t>
            </a:r>
          </a:p>
          <a:p>
            <a:pPr marL="45720" indent="0">
              <a:buNone/>
            </a:pPr>
            <a:endParaRPr lang="en-GB" sz="2800" dirty="0">
              <a:solidFill>
                <a:schemeClr val="accent1">
                  <a:lumMod val="50000"/>
                </a:schemeClr>
              </a:solidFill>
            </a:endParaRPr>
          </a:p>
          <a:p>
            <a:pPr marL="45720" indent="0">
              <a:buNone/>
            </a:pPr>
            <a:r>
              <a:rPr lang="en-GB" sz="2800" dirty="0">
                <a:solidFill>
                  <a:schemeClr val="accent1">
                    <a:lumMod val="50000"/>
                  </a:schemeClr>
                </a:solidFill>
              </a:rPr>
              <a:t>Hebrews 4 v 12 For the word of the God is living and active – sharper than any two edged sword</a:t>
            </a:r>
          </a:p>
          <a:p>
            <a:pPr marL="45720" indent="0">
              <a:buNone/>
            </a:pPr>
            <a:endParaRPr lang="en-GB" sz="2800" dirty="0">
              <a:solidFill>
                <a:schemeClr val="accent1">
                  <a:lumMod val="50000"/>
                </a:schemeClr>
              </a:solidFill>
            </a:endParaRPr>
          </a:p>
          <a:p>
            <a:pPr marL="45720" indent="0">
              <a:buNone/>
            </a:pPr>
            <a:r>
              <a:rPr lang="en-GB" sz="2800" dirty="0">
                <a:solidFill>
                  <a:schemeClr val="accent1">
                    <a:lumMod val="50000"/>
                  </a:schemeClr>
                </a:solidFill>
              </a:rPr>
              <a:t>James 1 v 25 Man may look into the perfect law that brings freedom</a:t>
            </a:r>
          </a:p>
          <a:p>
            <a:pPr marL="685800">
              <a:lnSpc>
                <a:spcPct val="107000"/>
              </a:lnSpc>
              <a:spcAft>
                <a:spcPts val="800"/>
              </a:spcAft>
            </a:pP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a:p>
            <a:pPr marL="45720" indent="0">
              <a:buNone/>
            </a:pPr>
            <a:endParaRPr lang="en-GB" sz="3600" dirty="0">
              <a:solidFill>
                <a:schemeClr val="accent1">
                  <a:lumMod val="50000"/>
                </a:schemeClr>
              </a:solidFill>
            </a:endParaRPr>
          </a:p>
        </p:txBody>
      </p:sp>
    </p:spTree>
    <p:extLst>
      <p:ext uri="{BB962C8B-B14F-4D97-AF65-F5344CB8AC3E}">
        <p14:creationId xmlns:p14="http://schemas.microsoft.com/office/powerpoint/2010/main" val="3691430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A91EE6B-828E-82CA-BC77-794A807D7D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A97B4EBE-2E9D-4929-1D35-1446194F8760}"/>
              </a:ext>
            </a:extLst>
          </p:cNvPr>
          <p:cNvSpPr>
            <a:spLocks noGrp="1"/>
          </p:cNvSpPr>
          <p:nvPr>
            <p:ph type="title"/>
          </p:nvPr>
        </p:nvSpPr>
        <p:spPr>
          <a:xfrm>
            <a:off x="1143000" y="609600"/>
            <a:ext cx="9875520" cy="503976"/>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xmlns="" id="{E4D1103D-AA5B-D386-4195-BA427970834F}"/>
              </a:ext>
            </a:extLst>
          </p:cNvPr>
          <p:cNvSpPr>
            <a:spLocks noGrp="1"/>
          </p:cNvSpPr>
          <p:nvPr>
            <p:ph idx="1"/>
          </p:nvPr>
        </p:nvSpPr>
        <p:spPr>
          <a:xfrm>
            <a:off x="1140351" y="1342176"/>
            <a:ext cx="9872871" cy="4038600"/>
          </a:xfrm>
        </p:spPr>
        <p:txBody>
          <a:bodyPr>
            <a:normAutofit/>
          </a:bodyPr>
          <a:lstStyle/>
          <a:p>
            <a:r>
              <a:rPr lang="en-GB" sz="3600" dirty="0">
                <a:solidFill>
                  <a:schemeClr val="accent1">
                    <a:lumMod val="50000"/>
                  </a:schemeClr>
                </a:solidFill>
              </a:rPr>
              <a:t>A seed fully distributed</a:t>
            </a:r>
          </a:p>
          <a:p>
            <a:endParaRPr lang="en-GB" sz="3600" dirty="0">
              <a:solidFill>
                <a:schemeClr val="accent1">
                  <a:lumMod val="50000"/>
                </a:schemeClr>
              </a:solidFill>
            </a:endParaRPr>
          </a:p>
          <a:p>
            <a:r>
              <a:rPr lang="en-GB" sz="3600" dirty="0">
                <a:solidFill>
                  <a:schemeClr val="accent1">
                    <a:lumMod val="50000"/>
                  </a:schemeClr>
                </a:solidFill>
              </a:rPr>
              <a:t>A seed fully producing</a:t>
            </a:r>
          </a:p>
          <a:p>
            <a:endParaRPr lang="en-GB" sz="3600" dirty="0">
              <a:solidFill>
                <a:schemeClr val="accent1">
                  <a:lumMod val="50000"/>
                </a:schemeClr>
              </a:solidFill>
            </a:endParaRPr>
          </a:p>
          <a:p>
            <a:r>
              <a:rPr lang="en-GB" sz="3600" dirty="0">
                <a:solidFill>
                  <a:schemeClr val="accent1">
                    <a:lumMod val="50000"/>
                  </a:schemeClr>
                </a:solidFill>
              </a:rPr>
              <a:t>A seed fully retained?</a:t>
            </a:r>
          </a:p>
        </p:txBody>
      </p:sp>
    </p:spTree>
    <p:extLst>
      <p:ext uri="{BB962C8B-B14F-4D97-AF65-F5344CB8AC3E}">
        <p14:creationId xmlns:p14="http://schemas.microsoft.com/office/powerpoint/2010/main" val="255070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5324A7-0775-265B-8FFB-B5CAF06551AA}"/>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xmlns="" id="{F83D13DD-471A-4F68-5B01-1127FD180B7F}"/>
              </a:ext>
            </a:extLst>
          </p:cNvPr>
          <p:cNvPicPr>
            <a:picLocks noGrp="1" noChangeAspect="1"/>
          </p:cNvPicPr>
          <p:nvPr>
            <p:ph idx="1"/>
          </p:nvPr>
        </p:nvPicPr>
        <p:blipFill>
          <a:blip r:embed="rId2"/>
          <a:stretch>
            <a:fillRect/>
          </a:stretch>
        </p:blipFill>
        <p:spPr>
          <a:xfrm>
            <a:off x="1143000" y="1965960"/>
            <a:ext cx="5957161" cy="3636000"/>
          </a:xfrm>
        </p:spPr>
      </p:pic>
      <p:sp>
        <p:nvSpPr>
          <p:cNvPr id="6" name="TextBox 5">
            <a:extLst>
              <a:ext uri="{FF2B5EF4-FFF2-40B4-BE49-F238E27FC236}">
                <a16:creationId xmlns:a16="http://schemas.microsoft.com/office/drawing/2014/main" xmlns="" id="{F7C4BB17-C10F-077B-269F-342BB192F24F}"/>
              </a:ext>
            </a:extLst>
          </p:cNvPr>
          <p:cNvSpPr txBox="1"/>
          <p:nvPr/>
        </p:nvSpPr>
        <p:spPr>
          <a:xfrm>
            <a:off x="7750629" y="2536371"/>
            <a:ext cx="3713132" cy="1661993"/>
          </a:xfrm>
          <a:prstGeom prst="rect">
            <a:avLst/>
          </a:prstGeom>
          <a:noFill/>
        </p:spPr>
        <p:txBody>
          <a:bodyPr wrap="none" rtlCol="0">
            <a:spAutoFit/>
          </a:bodyPr>
          <a:lstStyle/>
          <a:p>
            <a:r>
              <a:rPr lang="en-GB" sz="2800" dirty="0">
                <a:solidFill>
                  <a:schemeClr val="accent1">
                    <a:lumMod val="50000"/>
                  </a:schemeClr>
                </a:solidFill>
              </a:rPr>
              <a:t>  A seed fully distributed</a:t>
            </a:r>
          </a:p>
          <a:p>
            <a:endParaRPr lang="en-GB" sz="2800" dirty="0">
              <a:solidFill>
                <a:schemeClr val="accent1">
                  <a:lumMod val="50000"/>
                </a:schemeClr>
              </a:solidFill>
            </a:endParaRPr>
          </a:p>
          <a:p>
            <a:r>
              <a:rPr lang="en-GB" sz="2800" dirty="0">
                <a:solidFill>
                  <a:schemeClr val="accent1">
                    <a:lumMod val="50000"/>
                  </a:schemeClr>
                </a:solidFill>
              </a:rPr>
              <a:t>A seed fully producing</a:t>
            </a:r>
          </a:p>
          <a:p>
            <a:r>
              <a:rPr lang="en-GB" dirty="0"/>
              <a:t> </a:t>
            </a:r>
          </a:p>
        </p:txBody>
      </p:sp>
    </p:spTree>
    <p:extLst>
      <p:ext uri="{BB962C8B-B14F-4D97-AF65-F5344CB8AC3E}">
        <p14:creationId xmlns:p14="http://schemas.microsoft.com/office/powerpoint/2010/main" val="3510878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E9271C28-7496-4447-8541-7B39F5E94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2" name="Title 1">
            <a:extLst>
              <a:ext uri="{FF2B5EF4-FFF2-40B4-BE49-F238E27FC236}">
                <a16:creationId xmlns:a16="http://schemas.microsoft.com/office/drawing/2014/main" xmlns="" id="{4649E35E-61EC-25FF-7D42-014F59D2EE8C}"/>
              </a:ext>
            </a:extLst>
          </p:cNvPr>
          <p:cNvSpPr>
            <a:spLocks noGrp="1"/>
          </p:cNvSpPr>
          <p:nvPr>
            <p:ph type="title"/>
          </p:nvPr>
        </p:nvSpPr>
        <p:spPr>
          <a:xfrm>
            <a:off x="5105400" y="243840"/>
            <a:ext cx="6271655" cy="1356360"/>
          </a:xfrm>
        </p:spPr>
        <p:txBody>
          <a:bodyPr>
            <a:normAutofit/>
          </a:bodyPr>
          <a:lstStyle/>
          <a:p>
            <a:r>
              <a:rPr lang="en-GB" dirty="0">
                <a:solidFill>
                  <a:schemeClr val="accent1">
                    <a:lumMod val="50000"/>
                  </a:schemeClr>
                </a:solidFill>
              </a:rPr>
              <a:t>The seed on the path</a:t>
            </a:r>
          </a:p>
        </p:txBody>
      </p:sp>
      <p:pic>
        <p:nvPicPr>
          <p:cNvPr id="5" name="Content Placeholder 4">
            <a:extLst>
              <a:ext uri="{FF2B5EF4-FFF2-40B4-BE49-F238E27FC236}">
                <a16:creationId xmlns:a16="http://schemas.microsoft.com/office/drawing/2014/main" xmlns="" id="{083897E3-818B-4A70-86B3-17D306C3BBD5}"/>
              </a:ext>
            </a:extLst>
          </p:cNvPr>
          <p:cNvPicPr>
            <a:picLocks noChangeAspect="1"/>
          </p:cNvPicPr>
          <p:nvPr/>
        </p:nvPicPr>
        <p:blipFill>
          <a:blip r:embed="rId2"/>
          <a:stretch>
            <a:fillRect/>
          </a:stretch>
        </p:blipFill>
        <p:spPr>
          <a:xfrm>
            <a:off x="872064" y="1425063"/>
            <a:ext cx="4593715" cy="4005893"/>
          </a:xfrm>
          <a:prstGeom prst="rect">
            <a:avLst/>
          </a:prstGeom>
        </p:spPr>
      </p:pic>
      <p:sp>
        <p:nvSpPr>
          <p:cNvPr id="9" name="Content Placeholder 8">
            <a:extLst>
              <a:ext uri="{FF2B5EF4-FFF2-40B4-BE49-F238E27FC236}">
                <a16:creationId xmlns:a16="http://schemas.microsoft.com/office/drawing/2014/main" xmlns="" id="{556AF1A4-9B35-E5DC-7275-125F07B4D1B4}"/>
              </a:ext>
            </a:extLst>
          </p:cNvPr>
          <p:cNvSpPr>
            <a:spLocks noGrp="1"/>
          </p:cNvSpPr>
          <p:nvPr>
            <p:ph idx="1"/>
          </p:nvPr>
        </p:nvSpPr>
        <p:spPr>
          <a:xfrm>
            <a:off x="5259877" y="1425063"/>
            <a:ext cx="6420494" cy="4834223"/>
          </a:xfrm>
        </p:spPr>
        <p:txBody>
          <a:bodyPr>
            <a:normAutofit fontScale="92500" lnSpcReduction="20000"/>
          </a:bodyPr>
          <a:lstStyle/>
          <a:p>
            <a:r>
              <a:rPr lang="en-US" sz="2600" b="1" dirty="0">
                <a:solidFill>
                  <a:schemeClr val="accent1">
                    <a:lumMod val="50000"/>
                  </a:schemeClr>
                </a:solidFill>
              </a:rPr>
              <a:t>Hearing but not listening /understanding</a:t>
            </a:r>
          </a:p>
          <a:p>
            <a:endParaRPr lang="en-US" sz="2600" dirty="0">
              <a:solidFill>
                <a:schemeClr val="accent1">
                  <a:lumMod val="50000"/>
                </a:schemeClr>
              </a:solidFill>
            </a:endParaRPr>
          </a:p>
          <a:p>
            <a:r>
              <a:rPr lang="en-GB" sz="2600" dirty="0">
                <a:solidFill>
                  <a:schemeClr val="accent1">
                    <a:lumMod val="50000"/>
                  </a:schemeClr>
                </a:solidFill>
              </a:rPr>
              <a:t> In them is fulfilled the prophecy of Isaiah:</a:t>
            </a:r>
          </a:p>
          <a:p>
            <a:pPr marL="45720" indent="0">
              <a:buNone/>
            </a:pPr>
            <a:r>
              <a:rPr lang="en-GB" sz="2600" dirty="0">
                <a:solidFill>
                  <a:schemeClr val="accent1">
                    <a:lumMod val="50000"/>
                  </a:schemeClr>
                </a:solidFill>
              </a:rPr>
              <a:t>“ ‘You will be ever hearing but never understanding;. you will  be ever seeing but never perceiving.</a:t>
            </a:r>
          </a:p>
          <a:p>
            <a:pPr marL="45720" indent="0">
              <a:buNone/>
            </a:pPr>
            <a:r>
              <a:rPr lang="en-GB" sz="2600" dirty="0">
                <a:solidFill>
                  <a:schemeClr val="accent1">
                    <a:lumMod val="50000"/>
                  </a:schemeClr>
                </a:solidFill>
              </a:rPr>
              <a:t>For this people’s heart has become calloused; they hardly hear with their ears, and they have closed their eyes.</a:t>
            </a:r>
          </a:p>
          <a:p>
            <a:pPr marL="45720" indent="0">
              <a:buNone/>
            </a:pPr>
            <a:r>
              <a:rPr lang="en-GB" sz="2600" dirty="0">
                <a:solidFill>
                  <a:schemeClr val="accent1">
                    <a:lumMod val="50000"/>
                  </a:schemeClr>
                </a:solidFill>
              </a:rPr>
              <a:t>Otherwise they might see with their eyes, hear with their ears, understand with their hearts</a:t>
            </a:r>
          </a:p>
          <a:p>
            <a:pPr marL="45720" indent="0">
              <a:buNone/>
            </a:pPr>
            <a:r>
              <a:rPr lang="en-GB" sz="2600" dirty="0">
                <a:solidFill>
                  <a:schemeClr val="accent1">
                    <a:lumMod val="50000"/>
                  </a:schemeClr>
                </a:solidFill>
              </a:rPr>
              <a:t>and turn, and I would heal them  </a:t>
            </a:r>
          </a:p>
          <a:p>
            <a:pPr marL="45720" indent="0">
              <a:buNone/>
            </a:pPr>
            <a:r>
              <a:rPr lang="en-GB" sz="2600" dirty="0">
                <a:solidFill>
                  <a:schemeClr val="accent1">
                    <a:lumMod val="50000"/>
                  </a:schemeClr>
                </a:solidFill>
              </a:rPr>
              <a:t>Matthew 13 v 14/ Isaiah 6 v 6-10</a:t>
            </a:r>
          </a:p>
          <a:p>
            <a:pPr marL="45720" indent="0">
              <a:buNone/>
            </a:pPr>
            <a:endParaRPr lang="en-GB" sz="2000" dirty="0">
              <a:solidFill>
                <a:schemeClr val="accent1">
                  <a:lumMod val="50000"/>
                </a:schemeClr>
              </a:solidFill>
            </a:endParaRPr>
          </a:p>
          <a:p>
            <a:pPr marL="45720" indent="0">
              <a:buNone/>
            </a:pPr>
            <a:endParaRPr lang="en-US" sz="2000" dirty="0">
              <a:solidFill>
                <a:schemeClr val="accent1">
                  <a:lumMod val="50000"/>
                </a:schemeClr>
              </a:solidFill>
            </a:endParaRPr>
          </a:p>
          <a:p>
            <a:endParaRPr lang="en-US" sz="2000" dirty="0">
              <a:solidFill>
                <a:schemeClr val="accent1">
                  <a:lumMod val="50000"/>
                </a:schemeClr>
              </a:solidFill>
            </a:endParaRPr>
          </a:p>
        </p:txBody>
      </p:sp>
    </p:spTree>
    <p:extLst>
      <p:ext uri="{BB962C8B-B14F-4D97-AF65-F5344CB8AC3E}">
        <p14:creationId xmlns:p14="http://schemas.microsoft.com/office/powerpoint/2010/main" val="867209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E9271C28-7496-4447-8541-7B39F5E94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2" name="Title 1">
            <a:extLst>
              <a:ext uri="{FF2B5EF4-FFF2-40B4-BE49-F238E27FC236}">
                <a16:creationId xmlns:a16="http://schemas.microsoft.com/office/drawing/2014/main" xmlns="" id="{F0CF4E1E-C833-6809-1676-1DDDF7B88C6F}"/>
              </a:ext>
            </a:extLst>
          </p:cNvPr>
          <p:cNvSpPr>
            <a:spLocks noGrp="1"/>
          </p:cNvSpPr>
          <p:nvPr>
            <p:ph type="title"/>
          </p:nvPr>
        </p:nvSpPr>
        <p:spPr>
          <a:xfrm>
            <a:off x="5650302" y="609600"/>
            <a:ext cx="5820846" cy="1356360"/>
          </a:xfrm>
        </p:spPr>
        <p:txBody>
          <a:bodyPr>
            <a:normAutofit/>
          </a:bodyPr>
          <a:lstStyle/>
          <a:p>
            <a:r>
              <a:rPr lang="en-GB" dirty="0">
                <a:solidFill>
                  <a:schemeClr val="accent1">
                    <a:lumMod val="50000"/>
                  </a:schemeClr>
                </a:solidFill>
              </a:rPr>
              <a:t>The Seed on rocky ground</a:t>
            </a:r>
          </a:p>
        </p:txBody>
      </p:sp>
      <p:pic>
        <p:nvPicPr>
          <p:cNvPr id="5" name="Content Placeholder 4">
            <a:extLst>
              <a:ext uri="{FF2B5EF4-FFF2-40B4-BE49-F238E27FC236}">
                <a16:creationId xmlns:a16="http://schemas.microsoft.com/office/drawing/2014/main" xmlns="" id="{153CD613-3547-54BE-02C1-5DA2B2FA7992}"/>
              </a:ext>
            </a:extLst>
          </p:cNvPr>
          <p:cNvPicPr>
            <a:picLocks noChangeAspect="1"/>
          </p:cNvPicPr>
          <p:nvPr/>
        </p:nvPicPr>
        <p:blipFill>
          <a:blip r:embed="rId2"/>
          <a:stretch>
            <a:fillRect/>
          </a:stretch>
        </p:blipFill>
        <p:spPr>
          <a:xfrm>
            <a:off x="872064" y="910064"/>
            <a:ext cx="4593715" cy="5035891"/>
          </a:xfrm>
          <a:prstGeom prst="rect">
            <a:avLst/>
          </a:prstGeom>
        </p:spPr>
      </p:pic>
      <p:sp>
        <p:nvSpPr>
          <p:cNvPr id="9" name="Content Placeholder 8">
            <a:extLst>
              <a:ext uri="{FF2B5EF4-FFF2-40B4-BE49-F238E27FC236}">
                <a16:creationId xmlns:a16="http://schemas.microsoft.com/office/drawing/2014/main" xmlns="" id="{57E06157-EDED-9F95-A24A-111862E1B63F}"/>
              </a:ext>
            </a:extLst>
          </p:cNvPr>
          <p:cNvSpPr>
            <a:spLocks noGrp="1"/>
          </p:cNvSpPr>
          <p:nvPr>
            <p:ph idx="1"/>
          </p:nvPr>
        </p:nvSpPr>
        <p:spPr>
          <a:xfrm>
            <a:off x="5710687" y="2057400"/>
            <a:ext cx="5760460" cy="4038600"/>
          </a:xfrm>
        </p:spPr>
        <p:txBody>
          <a:bodyPr>
            <a:normAutofit/>
          </a:bodyPr>
          <a:lstStyle/>
          <a:p>
            <a:r>
              <a:rPr lang="en-US" sz="2400" dirty="0">
                <a:solidFill>
                  <a:schemeClr val="accent1">
                    <a:lumMod val="50000"/>
                  </a:schemeClr>
                </a:solidFill>
              </a:rPr>
              <a:t>“Those on the rock are the ones who receive the word with joy when they hear it , but they have no root. They believe for a while but in the time of testing they fall away”</a:t>
            </a:r>
          </a:p>
          <a:p>
            <a:r>
              <a:rPr lang="en-US" sz="2400" dirty="0">
                <a:solidFill>
                  <a:schemeClr val="accent1">
                    <a:lumMod val="50000"/>
                  </a:schemeClr>
                </a:solidFill>
              </a:rPr>
              <a:t>Matthew 8 v 13</a:t>
            </a:r>
          </a:p>
          <a:p>
            <a:endParaRPr lang="en-US" sz="2400" dirty="0">
              <a:solidFill>
                <a:schemeClr val="accent1">
                  <a:lumMod val="50000"/>
                </a:schemeClr>
              </a:solidFill>
            </a:endParaRPr>
          </a:p>
          <a:p>
            <a:r>
              <a:rPr lang="en-US" sz="2400" i="1" dirty="0">
                <a:solidFill>
                  <a:schemeClr val="accent1">
                    <a:lumMod val="50000"/>
                  </a:schemeClr>
                </a:solidFill>
              </a:rPr>
              <a:t>Never doubt in the dark, what God told you in the light</a:t>
            </a:r>
          </a:p>
          <a:p>
            <a:endParaRPr lang="en-US" dirty="0">
              <a:solidFill>
                <a:schemeClr val="accent1">
                  <a:lumMod val="50000"/>
                </a:schemeClr>
              </a:solidFill>
            </a:endParaRPr>
          </a:p>
          <a:p>
            <a:endParaRPr lang="en-US" dirty="0">
              <a:solidFill>
                <a:schemeClr val="accent1">
                  <a:lumMod val="50000"/>
                </a:schemeClr>
              </a:solidFill>
            </a:endParaRPr>
          </a:p>
        </p:txBody>
      </p:sp>
    </p:spTree>
    <p:extLst>
      <p:ext uri="{BB962C8B-B14F-4D97-AF65-F5344CB8AC3E}">
        <p14:creationId xmlns:p14="http://schemas.microsoft.com/office/powerpoint/2010/main" val="221399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8233BD-1699-2CD2-B2CF-F694C9B2F691}"/>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xmlns="" id="{A76C8746-1A1B-9CE3-0B3B-C0844691DD91}"/>
              </a:ext>
            </a:extLst>
          </p:cNvPr>
          <p:cNvPicPr>
            <a:picLocks noGrp="1" noChangeAspect="1"/>
          </p:cNvPicPr>
          <p:nvPr>
            <p:ph idx="1"/>
          </p:nvPr>
        </p:nvPicPr>
        <p:blipFill>
          <a:blip r:embed="rId2"/>
          <a:stretch>
            <a:fillRect/>
          </a:stretch>
        </p:blipFill>
        <p:spPr>
          <a:xfrm>
            <a:off x="1033052" y="609600"/>
            <a:ext cx="9997724" cy="5616000"/>
          </a:xfrm>
        </p:spPr>
      </p:pic>
    </p:spTree>
    <p:extLst>
      <p:ext uri="{BB962C8B-B14F-4D97-AF65-F5344CB8AC3E}">
        <p14:creationId xmlns:p14="http://schemas.microsoft.com/office/powerpoint/2010/main" val="658617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00D56-CB46-04B0-2F42-4C5D678211EA}"/>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xmlns="" id="{6A3019D3-02CC-9942-8447-AE2A09AB2956}"/>
              </a:ext>
            </a:extLst>
          </p:cNvPr>
          <p:cNvPicPr>
            <a:picLocks noGrp="1" noChangeAspect="1"/>
          </p:cNvPicPr>
          <p:nvPr>
            <p:ph idx="1"/>
          </p:nvPr>
        </p:nvPicPr>
        <p:blipFill>
          <a:blip r:embed="rId2"/>
          <a:stretch>
            <a:fillRect/>
          </a:stretch>
        </p:blipFill>
        <p:spPr>
          <a:xfrm>
            <a:off x="1143000" y="814533"/>
            <a:ext cx="7908736" cy="5580000"/>
          </a:xfrm>
        </p:spPr>
      </p:pic>
    </p:spTree>
    <p:extLst>
      <p:ext uri="{BB962C8B-B14F-4D97-AF65-F5344CB8AC3E}">
        <p14:creationId xmlns:p14="http://schemas.microsoft.com/office/powerpoint/2010/main" val="2620535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E9271C28-7496-4447-8541-7B39F5E94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2" name="Title 1">
            <a:extLst>
              <a:ext uri="{FF2B5EF4-FFF2-40B4-BE49-F238E27FC236}">
                <a16:creationId xmlns:a16="http://schemas.microsoft.com/office/drawing/2014/main" xmlns="" id="{B5EC0DF8-2C66-D5F7-8F62-64951502B79A}"/>
              </a:ext>
            </a:extLst>
          </p:cNvPr>
          <p:cNvSpPr>
            <a:spLocks noGrp="1"/>
          </p:cNvSpPr>
          <p:nvPr>
            <p:ph type="title"/>
          </p:nvPr>
        </p:nvSpPr>
        <p:spPr>
          <a:xfrm>
            <a:off x="6106704" y="609600"/>
            <a:ext cx="5364444" cy="1356360"/>
          </a:xfrm>
        </p:spPr>
        <p:txBody>
          <a:bodyPr>
            <a:normAutofit/>
          </a:bodyPr>
          <a:lstStyle/>
          <a:p>
            <a:r>
              <a:rPr lang="en-GB" dirty="0">
                <a:solidFill>
                  <a:schemeClr val="accent1">
                    <a:lumMod val="50000"/>
                  </a:schemeClr>
                </a:solidFill>
              </a:rPr>
              <a:t>The seed amongst thorns</a:t>
            </a:r>
          </a:p>
        </p:txBody>
      </p:sp>
      <p:pic>
        <p:nvPicPr>
          <p:cNvPr id="5" name="Content Placeholder 4">
            <a:extLst>
              <a:ext uri="{FF2B5EF4-FFF2-40B4-BE49-F238E27FC236}">
                <a16:creationId xmlns:a16="http://schemas.microsoft.com/office/drawing/2014/main" xmlns="" id="{E5854D2C-A7A0-13F0-F479-A6136AA9975B}"/>
              </a:ext>
            </a:extLst>
          </p:cNvPr>
          <p:cNvPicPr>
            <a:picLocks noChangeAspect="1"/>
          </p:cNvPicPr>
          <p:nvPr/>
        </p:nvPicPr>
        <p:blipFill>
          <a:blip r:embed="rId2"/>
          <a:stretch>
            <a:fillRect/>
          </a:stretch>
        </p:blipFill>
        <p:spPr>
          <a:xfrm>
            <a:off x="872064" y="1291631"/>
            <a:ext cx="4593715" cy="4272757"/>
          </a:xfrm>
          <a:prstGeom prst="rect">
            <a:avLst/>
          </a:prstGeom>
        </p:spPr>
      </p:pic>
      <p:sp>
        <p:nvSpPr>
          <p:cNvPr id="9" name="Content Placeholder 8">
            <a:extLst>
              <a:ext uri="{FF2B5EF4-FFF2-40B4-BE49-F238E27FC236}">
                <a16:creationId xmlns:a16="http://schemas.microsoft.com/office/drawing/2014/main" xmlns="" id="{B7F03191-A543-259D-D58F-99BD8C3E1D3E}"/>
              </a:ext>
            </a:extLst>
          </p:cNvPr>
          <p:cNvSpPr>
            <a:spLocks noGrp="1"/>
          </p:cNvSpPr>
          <p:nvPr>
            <p:ph idx="1"/>
          </p:nvPr>
        </p:nvSpPr>
        <p:spPr>
          <a:xfrm>
            <a:off x="5633049" y="2057400"/>
            <a:ext cx="5838098" cy="4191000"/>
          </a:xfrm>
        </p:spPr>
        <p:txBody>
          <a:bodyPr>
            <a:normAutofit lnSpcReduction="10000"/>
          </a:bodyPr>
          <a:lstStyle/>
          <a:p>
            <a:r>
              <a:rPr lang="en-US" sz="2400" dirty="0">
                <a:solidFill>
                  <a:schemeClr val="accent1">
                    <a:lumMod val="50000"/>
                  </a:schemeClr>
                </a:solidFill>
              </a:rPr>
              <a:t>“Stands for those who hear , but as they go on their way, they are choked by life’s worries, riches, and pleasures and they do not mature”</a:t>
            </a:r>
          </a:p>
          <a:p>
            <a:endParaRPr lang="en-US" sz="2400" dirty="0">
              <a:solidFill>
                <a:schemeClr val="accent1">
                  <a:lumMod val="50000"/>
                </a:schemeClr>
              </a:solidFill>
            </a:endParaRPr>
          </a:p>
          <a:p>
            <a:r>
              <a:rPr lang="en-GB" sz="2400" dirty="0">
                <a:solidFill>
                  <a:schemeClr val="accent1">
                    <a:lumMod val="50000"/>
                  </a:schemeClr>
                </a:solidFill>
              </a:rPr>
              <a:t>"Do not be anxious about anything, but in every situation, by prayer and petition, with thanksgiving, present your requests to God. And the peace of God, which transcends all understanding, will guard your hearts and your minds in Christ Jesus.“</a:t>
            </a:r>
          </a:p>
          <a:p>
            <a:r>
              <a:rPr lang="en-GB" sz="2400" dirty="0">
                <a:solidFill>
                  <a:schemeClr val="accent1">
                    <a:lumMod val="50000"/>
                  </a:schemeClr>
                </a:solidFill>
              </a:rPr>
              <a:t>Phil 4 v 7</a:t>
            </a:r>
          </a:p>
          <a:p>
            <a:endParaRPr lang="en-US" sz="2400" dirty="0">
              <a:solidFill>
                <a:schemeClr val="accent1">
                  <a:lumMod val="50000"/>
                </a:schemeClr>
              </a:solidFill>
            </a:endParaRPr>
          </a:p>
        </p:txBody>
      </p:sp>
    </p:spTree>
    <p:extLst>
      <p:ext uri="{BB962C8B-B14F-4D97-AF65-F5344CB8AC3E}">
        <p14:creationId xmlns:p14="http://schemas.microsoft.com/office/powerpoint/2010/main" val="1205285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E9271C28-7496-4447-8541-7B39F5E94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2" name="Title 1">
            <a:extLst>
              <a:ext uri="{FF2B5EF4-FFF2-40B4-BE49-F238E27FC236}">
                <a16:creationId xmlns:a16="http://schemas.microsoft.com/office/drawing/2014/main" xmlns="" id="{CDDA5312-60B7-1CAC-6F7D-0034493146BD}"/>
              </a:ext>
            </a:extLst>
          </p:cNvPr>
          <p:cNvSpPr>
            <a:spLocks noGrp="1"/>
          </p:cNvSpPr>
          <p:nvPr>
            <p:ph type="title"/>
          </p:nvPr>
        </p:nvSpPr>
        <p:spPr>
          <a:xfrm>
            <a:off x="6106704" y="609600"/>
            <a:ext cx="5364444" cy="1356360"/>
          </a:xfrm>
        </p:spPr>
        <p:txBody>
          <a:bodyPr>
            <a:normAutofit/>
          </a:bodyPr>
          <a:lstStyle/>
          <a:p>
            <a:r>
              <a:rPr lang="en-GB" dirty="0">
                <a:solidFill>
                  <a:schemeClr val="accent1">
                    <a:lumMod val="50000"/>
                  </a:schemeClr>
                </a:solidFill>
              </a:rPr>
              <a:t>The seed on good soil</a:t>
            </a:r>
          </a:p>
        </p:txBody>
      </p:sp>
      <p:pic>
        <p:nvPicPr>
          <p:cNvPr id="5" name="Content Placeholder 4">
            <a:extLst>
              <a:ext uri="{FF2B5EF4-FFF2-40B4-BE49-F238E27FC236}">
                <a16:creationId xmlns:a16="http://schemas.microsoft.com/office/drawing/2014/main" xmlns="" id="{7B7B082A-F8BA-CF49-83BD-BA12FEEC726A}"/>
              </a:ext>
            </a:extLst>
          </p:cNvPr>
          <p:cNvPicPr>
            <a:picLocks noChangeAspect="1"/>
          </p:cNvPicPr>
          <p:nvPr/>
        </p:nvPicPr>
        <p:blipFill>
          <a:blip r:embed="rId2"/>
          <a:stretch>
            <a:fillRect/>
          </a:stretch>
        </p:blipFill>
        <p:spPr>
          <a:xfrm>
            <a:off x="872064" y="1027922"/>
            <a:ext cx="4593715" cy="4800175"/>
          </a:xfrm>
          <a:prstGeom prst="rect">
            <a:avLst/>
          </a:prstGeom>
        </p:spPr>
      </p:pic>
      <p:sp>
        <p:nvSpPr>
          <p:cNvPr id="9" name="Content Placeholder 8">
            <a:extLst>
              <a:ext uri="{FF2B5EF4-FFF2-40B4-BE49-F238E27FC236}">
                <a16:creationId xmlns:a16="http://schemas.microsoft.com/office/drawing/2014/main" xmlns="" id="{9EC4CFED-3F45-C0AD-5ED1-ECDF99043487}"/>
              </a:ext>
            </a:extLst>
          </p:cNvPr>
          <p:cNvSpPr>
            <a:spLocks noGrp="1"/>
          </p:cNvSpPr>
          <p:nvPr>
            <p:ph idx="1"/>
          </p:nvPr>
        </p:nvSpPr>
        <p:spPr>
          <a:xfrm>
            <a:off x="5465778" y="1811547"/>
            <a:ext cx="6093617" cy="4597879"/>
          </a:xfrm>
        </p:spPr>
        <p:txBody>
          <a:bodyPr>
            <a:normAutofit/>
          </a:bodyPr>
          <a:lstStyle/>
          <a:p>
            <a:r>
              <a:rPr lang="en-US" dirty="0">
                <a:solidFill>
                  <a:schemeClr val="accent1">
                    <a:lumMod val="50000"/>
                  </a:schemeClr>
                </a:solidFill>
              </a:rPr>
              <a:t>“Stands for those with a noble and good heart, who hear the word, retain it and by persevering produce a crop”</a:t>
            </a:r>
          </a:p>
          <a:p>
            <a:r>
              <a:rPr lang="en-GB" kern="100" dirty="0">
                <a:solidFill>
                  <a:schemeClr val="accent1">
                    <a:lumMod val="50000"/>
                  </a:schemeClr>
                </a:solidFill>
                <a:effectLst/>
                <a:ea typeface="Aptos" panose="020B0004020202020204" pitchFamily="34" charset="0"/>
                <a:cs typeface="Times New Roman" panose="02020603050405020304" pitchFamily="18" charset="0"/>
              </a:rPr>
              <a:t>Do not merely listen to the word and so deceive yourselves. Do what it says. Anyone who listens to the word but does not do what it says is like someone who looks at his face in a mirror and, after looking at himself, goes away and immediately forgets what he looks like. </a:t>
            </a:r>
            <a:r>
              <a:rPr lang="en-GB" b="1" kern="100" baseline="30000" dirty="0">
                <a:solidFill>
                  <a:schemeClr val="accent1">
                    <a:lumMod val="50000"/>
                  </a:schemeClr>
                </a:solidFill>
                <a:effectLst/>
                <a:ea typeface="Aptos" panose="020B0004020202020204" pitchFamily="34" charset="0"/>
                <a:cs typeface="Times New Roman" panose="02020603050405020304" pitchFamily="18" charset="0"/>
              </a:rPr>
              <a:t> </a:t>
            </a:r>
            <a:r>
              <a:rPr lang="en-GB" kern="100" dirty="0">
                <a:solidFill>
                  <a:schemeClr val="accent1">
                    <a:lumMod val="50000"/>
                  </a:schemeClr>
                </a:solidFill>
                <a:effectLst/>
                <a:ea typeface="Aptos" panose="020B0004020202020204" pitchFamily="34" charset="0"/>
                <a:cs typeface="Times New Roman" panose="02020603050405020304" pitchFamily="18" charset="0"/>
              </a:rPr>
              <a:t>But whoever looks intently into the perfect law that gives freedom and continues in it—not forgetting what they have heard but doing it—they will be blessed in what they do.                                         James 1  v 22-25</a:t>
            </a:r>
          </a:p>
          <a:p>
            <a:endParaRPr lang="en-US" dirty="0">
              <a:solidFill>
                <a:schemeClr val="accent1">
                  <a:lumMod val="50000"/>
                </a:schemeClr>
              </a:solidFill>
            </a:endParaRPr>
          </a:p>
        </p:txBody>
      </p:sp>
    </p:spTree>
    <p:extLst>
      <p:ext uri="{BB962C8B-B14F-4D97-AF65-F5344CB8AC3E}">
        <p14:creationId xmlns:p14="http://schemas.microsoft.com/office/powerpoint/2010/main" val="1422016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B5E7E12-5E63-32F9-C4A6-71A7038E43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FA00CA70-C6A6-46AE-1510-5F7840121C83}"/>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xmlns="" id="{0765641F-327E-E230-8509-F629676E2151}"/>
              </a:ext>
            </a:extLst>
          </p:cNvPr>
          <p:cNvPicPr>
            <a:picLocks noGrp="1" noChangeAspect="1"/>
          </p:cNvPicPr>
          <p:nvPr>
            <p:ph idx="1"/>
          </p:nvPr>
        </p:nvPicPr>
        <p:blipFill>
          <a:blip r:embed="rId2"/>
          <a:stretch>
            <a:fillRect/>
          </a:stretch>
        </p:blipFill>
        <p:spPr>
          <a:xfrm>
            <a:off x="1143000" y="1965960"/>
            <a:ext cx="5957161" cy="3636000"/>
          </a:xfrm>
        </p:spPr>
      </p:pic>
      <p:sp>
        <p:nvSpPr>
          <p:cNvPr id="6" name="TextBox 5">
            <a:extLst>
              <a:ext uri="{FF2B5EF4-FFF2-40B4-BE49-F238E27FC236}">
                <a16:creationId xmlns:a16="http://schemas.microsoft.com/office/drawing/2014/main" xmlns="" id="{8D72AE70-3F1F-A281-83CF-DA0C98D8B0EE}"/>
              </a:ext>
            </a:extLst>
          </p:cNvPr>
          <p:cNvSpPr txBox="1"/>
          <p:nvPr/>
        </p:nvSpPr>
        <p:spPr>
          <a:xfrm>
            <a:off x="7750629" y="2536371"/>
            <a:ext cx="3713132" cy="2523768"/>
          </a:xfrm>
          <a:prstGeom prst="rect">
            <a:avLst/>
          </a:prstGeom>
          <a:noFill/>
        </p:spPr>
        <p:txBody>
          <a:bodyPr wrap="none" rtlCol="0">
            <a:spAutoFit/>
          </a:bodyPr>
          <a:lstStyle/>
          <a:p>
            <a:r>
              <a:rPr lang="en-GB" sz="2800" dirty="0">
                <a:solidFill>
                  <a:schemeClr val="accent1">
                    <a:lumMod val="50000"/>
                  </a:schemeClr>
                </a:solidFill>
              </a:rPr>
              <a:t>  A seed fully distributed</a:t>
            </a:r>
          </a:p>
          <a:p>
            <a:endParaRPr lang="en-GB" sz="2800" dirty="0">
              <a:solidFill>
                <a:schemeClr val="accent1">
                  <a:lumMod val="50000"/>
                </a:schemeClr>
              </a:solidFill>
            </a:endParaRPr>
          </a:p>
          <a:p>
            <a:r>
              <a:rPr lang="en-GB" sz="2800" dirty="0">
                <a:solidFill>
                  <a:schemeClr val="accent1">
                    <a:lumMod val="50000"/>
                  </a:schemeClr>
                </a:solidFill>
              </a:rPr>
              <a:t>A seed fully producing</a:t>
            </a:r>
          </a:p>
          <a:p>
            <a:endParaRPr lang="en-GB" sz="2800" dirty="0">
              <a:solidFill>
                <a:schemeClr val="accent1">
                  <a:lumMod val="50000"/>
                </a:schemeClr>
              </a:solidFill>
            </a:endParaRPr>
          </a:p>
          <a:p>
            <a:r>
              <a:rPr lang="en-GB" sz="2800" dirty="0">
                <a:solidFill>
                  <a:schemeClr val="accent1">
                    <a:lumMod val="50000"/>
                  </a:schemeClr>
                </a:solidFill>
              </a:rPr>
              <a:t>A seed fully retained?</a:t>
            </a:r>
          </a:p>
          <a:p>
            <a:r>
              <a:rPr lang="en-GB" dirty="0"/>
              <a:t> </a:t>
            </a:r>
          </a:p>
        </p:txBody>
      </p:sp>
    </p:spTree>
    <p:extLst>
      <p:ext uri="{BB962C8B-B14F-4D97-AF65-F5344CB8AC3E}">
        <p14:creationId xmlns:p14="http://schemas.microsoft.com/office/powerpoint/2010/main" val="268840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25A83E-C26D-BA1E-FEB3-50BB2553A408}"/>
              </a:ext>
            </a:extLst>
          </p:cNvPr>
          <p:cNvSpPr>
            <a:spLocks noGrp="1"/>
          </p:cNvSpPr>
          <p:nvPr>
            <p:ph type="title"/>
          </p:nvPr>
        </p:nvSpPr>
        <p:spPr>
          <a:xfrm>
            <a:off x="1258909" y="236113"/>
            <a:ext cx="9875520" cy="1356360"/>
          </a:xfrm>
        </p:spPr>
        <p:txBody>
          <a:bodyPr/>
          <a:lstStyle/>
          <a:p>
            <a:r>
              <a:rPr lang="en-GB" dirty="0">
                <a:solidFill>
                  <a:schemeClr val="accent1">
                    <a:lumMod val="50000"/>
                  </a:schemeClr>
                </a:solidFill>
              </a:rPr>
              <a:t>Luke 8 v 1-18</a:t>
            </a:r>
          </a:p>
        </p:txBody>
      </p:sp>
      <p:sp>
        <p:nvSpPr>
          <p:cNvPr id="3" name="Content Placeholder 2">
            <a:extLst>
              <a:ext uri="{FF2B5EF4-FFF2-40B4-BE49-F238E27FC236}">
                <a16:creationId xmlns:a16="http://schemas.microsoft.com/office/drawing/2014/main" xmlns="" id="{EC3ABD82-69CF-56AA-F62B-56F79940272B}"/>
              </a:ext>
            </a:extLst>
          </p:cNvPr>
          <p:cNvSpPr>
            <a:spLocks noGrp="1"/>
          </p:cNvSpPr>
          <p:nvPr>
            <p:ph idx="1"/>
          </p:nvPr>
        </p:nvSpPr>
        <p:spPr>
          <a:xfrm>
            <a:off x="1209324" y="1317412"/>
            <a:ext cx="10524226" cy="4779034"/>
          </a:xfrm>
        </p:spPr>
        <p:txBody>
          <a:bodyPr>
            <a:normAutofit/>
          </a:bodyPr>
          <a:lstStyle/>
          <a:p>
            <a:pPr algn="l">
              <a:buNone/>
            </a:pPr>
            <a:r>
              <a:rPr lang="en-GB" sz="2400" b="0" i="0" dirty="0">
                <a:solidFill>
                  <a:srgbClr val="000000"/>
                </a:solidFill>
                <a:effectLst/>
                <a:latin typeface="Corbel" panose="020B0503020204020204" pitchFamily="34" charset="0"/>
              </a:rPr>
              <a:t>After this, Jesus travelled about from one town and village to another, proclaiming the good news of the kingdom of God. The Twelve were with him, </a:t>
            </a:r>
            <a:r>
              <a:rPr lang="en-GB" sz="2400" b="1" i="0" baseline="30000" dirty="0">
                <a:solidFill>
                  <a:srgbClr val="000000"/>
                </a:solidFill>
                <a:effectLst/>
                <a:latin typeface="Corbel" panose="020B0503020204020204" pitchFamily="34" charset="0"/>
              </a:rPr>
              <a:t>2 </a:t>
            </a:r>
            <a:r>
              <a:rPr lang="en-GB" sz="2400" b="0" i="0" dirty="0">
                <a:solidFill>
                  <a:srgbClr val="000000"/>
                </a:solidFill>
                <a:effectLst/>
                <a:latin typeface="Corbel" panose="020B0503020204020204" pitchFamily="34" charset="0"/>
              </a:rPr>
              <a:t>and also some women who had been cured of evil spirits and diseases: Mary (called Magdalene) from whom seven demons had come out; </a:t>
            </a:r>
            <a:r>
              <a:rPr lang="en-GB" sz="2400" b="1" i="0" baseline="30000" dirty="0">
                <a:solidFill>
                  <a:srgbClr val="000000"/>
                </a:solidFill>
                <a:effectLst/>
                <a:latin typeface="Corbel" panose="020B0503020204020204" pitchFamily="34" charset="0"/>
              </a:rPr>
              <a:t>3 </a:t>
            </a:r>
            <a:r>
              <a:rPr lang="en-GB" sz="2400" b="0" i="0" dirty="0">
                <a:solidFill>
                  <a:srgbClr val="000000"/>
                </a:solidFill>
                <a:effectLst/>
                <a:latin typeface="Corbel" panose="020B0503020204020204" pitchFamily="34" charset="0"/>
              </a:rPr>
              <a:t>Joanna the wife of Chuza, the manager of Herod’s household; Susanna; and many others. These women were helping to support them out of their own means.</a:t>
            </a:r>
          </a:p>
          <a:p>
            <a:pPr algn="l">
              <a:buNone/>
            </a:pPr>
            <a:r>
              <a:rPr lang="en-GB" sz="2400" b="1" i="0" baseline="30000" dirty="0">
                <a:solidFill>
                  <a:srgbClr val="000000"/>
                </a:solidFill>
                <a:effectLst/>
                <a:latin typeface="Corbel" panose="020B0503020204020204" pitchFamily="34" charset="0"/>
              </a:rPr>
              <a:t>4 </a:t>
            </a:r>
            <a:r>
              <a:rPr lang="en-GB" sz="2400" b="0" i="0" dirty="0">
                <a:solidFill>
                  <a:srgbClr val="000000"/>
                </a:solidFill>
                <a:effectLst/>
                <a:latin typeface="Corbel" panose="020B0503020204020204" pitchFamily="34" charset="0"/>
              </a:rPr>
              <a:t>While a large crowd was gathering and people were coming to Jesus from town after town, he told this parable: </a:t>
            </a:r>
            <a:r>
              <a:rPr lang="en-GB" sz="2400" b="1" i="0" baseline="30000" dirty="0">
                <a:solidFill>
                  <a:srgbClr val="000000"/>
                </a:solidFill>
                <a:effectLst/>
                <a:latin typeface="Corbel" panose="020B0503020204020204" pitchFamily="34" charset="0"/>
              </a:rPr>
              <a:t>5 </a:t>
            </a:r>
            <a:r>
              <a:rPr lang="en-GB" sz="2400" b="0" i="0" dirty="0">
                <a:solidFill>
                  <a:srgbClr val="000000"/>
                </a:solidFill>
                <a:effectLst/>
                <a:latin typeface="Corbel" panose="020B0503020204020204" pitchFamily="34" charset="0"/>
              </a:rPr>
              <a:t>“A farmer went out to sow his seed. As he was scattering the seed, some fell along the path; it was trampled on, and the birds ate it up. </a:t>
            </a:r>
            <a:r>
              <a:rPr lang="en-GB" sz="2400" b="1" i="0" baseline="30000" dirty="0">
                <a:solidFill>
                  <a:srgbClr val="000000"/>
                </a:solidFill>
                <a:effectLst/>
                <a:latin typeface="Corbel" panose="020B0503020204020204" pitchFamily="34" charset="0"/>
              </a:rPr>
              <a:t>6 </a:t>
            </a:r>
            <a:r>
              <a:rPr lang="en-GB" sz="2400" b="0" i="0" dirty="0">
                <a:solidFill>
                  <a:srgbClr val="000000"/>
                </a:solidFill>
                <a:effectLst/>
                <a:latin typeface="Corbel" panose="020B0503020204020204" pitchFamily="34" charset="0"/>
              </a:rPr>
              <a:t>Some fell on rocky ground, and when it came up, the plants withered because they had no moisture. </a:t>
            </a:r>
            <a:r>
              <a:rPr lang="en-GB" sz="2400" b="1" i="0" baseline="30000" dirty="0">
                <a:solidFill>
                  <a:srgbClr val="000000"/>
                </a:solidFill>
                <a:effectLst/>
                <a:latin typeface="Corbel" panose="020B0503020204020204" pitchFamily="34" charset="0"/>
              </a:rPr>
              <a:t>7 </a:t>
            </a:r>
            <a:r>
              <a:rPr lang="en-GB" sz="2400" b="0" i="0" dirty="0">
                <a:solidFill>
                  <a:srgbClr val="000000"/>
                </a:solidFill>
                <a:effectLst/>
                <a:latin typeface="Corbel" panose="020B0503020204020204" pitchFamily="34" charset="0"/>
              </a:rPr>
              <a:t>Other seed fell among thorns, which grew up with it and choked the plants. </a:t>
            </a:r>
            <a:r>
              <a:rPr lang="en-GB" sz="2400" b="1" i="0" baseline="30000" dirty="0">
                <a:solidFill>
                  <a:srgbClr val="000000"/>
                </a:solidFill>
                <a:effectLst/>
                <a:latin typeface="Corbel" panose="020B0503020204020204" pitchFamily="34" charset="0"/>
              </a:rPr>
              <a:t>8 </a:t>
            </a:r>
            <a:r>
              <a:rPr lang="en-GB" sz="2400" b="0" i="0" dirty="0">
                <a:solidFill>
                  <a:srgbClr val="000000"/>
                </a:solidFill>
                <a:effectLst/>
                <a:latin typeface="Corbel" panose="020B0503020204020204" pitchFamily="34" charset="0"/>
              </a:rPr>
              <a:t>Still other seed fell on good soil. It came up and yielded a crop, a hundred times more than was sown.”</a:t>
            </a:r>
          </a:p>
          <a:p>
            <a:endParaRPr lang="en-GB" dirty="0"/>
          </a:p>
        </p:txBody>
      </p:sp>
    </p:spTree>
    <p:extLst>
      <p:ext uri="{BB962C8B-B14F-4D97-AF65-F5344CB8AC3E}">
        <p14:creationId xmlns:p14="http://schemas.microsoft.com/office/powerpoint/2010/main" val="1486114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8F2AC-471D-4B7F-A678-BD86DECEFA7F}"/>
              </a:ext>
            </a:extLst>
          </p:cNvPr>
          <p:cNvSpPr>
            <a:spLocks noGrp="1"/>
          </p:cNvSpPr>
          <p:nvPr>
            <p:ph type="title"/>
          </p:nvPr>
        </p:nvSpPr>
        <p:spPr/>
        <p:txBody>
          <a:bodyPr/>
          <a:lstStyle/>
          <a:p>
            <a:r>
              <a:rPr lang="en-GB" dirty="0">
                <a:solidFill>
                  <a:schemeClr val="accent1">
                    <a:lumMod val="50000"/>
                  </a:schemeClr>
                </a:solidFill>
              </a:rPr>
              <a:t>A seed fully retained…</a:t>
            </a:r>
          </a:p>
        </p:txBody>
      </p:sp>
      <p:sp>
        <p:nvSpPr>
          <p:cNvPr id="7" name="Content Placeholder 6">
            <a:extLst>
              <a:ext uri="{FF2B5EF4-FFF2-40B4-BE49-F238E27FC236}">
                <a16:creationId xmlns:a16="http://schemas.microsoft.com/office/drawing/2014/main" xmlns="" id="{A267D4E8-829F-0F98-BD07-D8F3F84AB71F}"/>
              </a:ext>
            </a:extLst>
          </p:cNvPr>
          <p:cNvSpPr>
            <a:spLocks noGrp="1"/>
          </p:cNvSpPr>
          <p:nvPr>
            <p:ph idx="1"/>
          </p:nvPr>
        </p:nvSpPr>
        <p:spPr/>
        <p:txBody>
          <a:bodyPr>
            <a:normAutofit/>
          </a:bodyPr>
          <a:lstStyle/>
          <a:p>
            <a:r>
              <a:rPr lang="en-GB" sz="2800" dirty="0">
                <a:solidFill>
                  <a:schemeClr val="accent1">
                    <a:lumMod val="50000"/>
                  </a:schemeClr>
                </a:solidFill>
              </a:rPr>
              <a:t>Daily Bible Notes</a:t>
            </a:r>
          </a:p>
          <a:p>
            <a:r>
              <a:rPr lang="en-GB" sz="2800" dirty="0">
                <a:solidFill>
                  <a:schemeClr val="accent1">
                    <a:lumMod val="50000"/>
                  </a:schemeClr>
                </a:solidFill>
              </a:rPr>
              <a:t>Living with Luke in June and July</a:t>
            </a:r>
          </a:p>
          <a:p>
            <a:r>
              <a:rPr lang="en-GB" sz="2800" dirty="0">
                <a:solidFill>
                  <a:schemeClr val="accent1">
                    <a:lumMod val="50000"/>
                  </a:schemeClr>
                </a:solidFill>
              </a:rPr>
              <a:t>STIL – our next meeting Sunday 29</a:t>
            </a:r>
            <a:r>
              <a:rPr lang="en-GB" sz="2800" baseline="30000" dirty="0">
                <a:solidFill>
                  <a:schemeClr val="accent1">
                    <a:lumMod val="50000"/>
                  </a:schemeClr>
                </a:solidFill>
              </a:rPr>
              <a:t>th</a:t>
            </a:r>
            <a:r>
              <a:rPr lang="en-GB" sz="2800" dirty="0">
                <a:solidFill>
                  <a:schemeClr val="accent1">
                    <a:lumMod val="50000"/>
                  </a:schemeClr>
                </a:solidFill>
              </a:rPr>
              <a:t> June</a:t>
            </a:r>
          </a:p>
          <a:p>
            <a:r>
              <a:rPr lang="en-GB" sz="2800" dirty="0">
                <a:solidFill>
                  <a:schemeClr val="accent1">
                    <a:lumMod val="50000"/>
                  </a:schemeClr>
                </a:solidFill>
              </a:rPr>
              <a:t>Internationals WHATSAPP – speak to </a:t>
            </a:r>
            <a:r>
              <a:rPr lang="en-GB" sz="2800" dirty="0" smtClean="0">
                <a:solidFill>
                  <a:schemeClr val="accent1">
                    <a:lumMod val="50000"/>
                  </a:schemeClr>
                </a:solidFill>
              </a:rPr>
              <a:t>Roger</a:t>
            </a:r>
          </a:p>
          <a:p>
            <a:r>
              <a:rPr lang="en-GB" sz="2800" dirty="0" smtClean="0">
                <a:solidFill>
                  <a:schemeClr val="accent1">
                    <a:lumMod val="50000"/>
                  </a:schemeClr>
                </a:solidFill>
                <a:hlinkClick r:id="rId2"/>
              </a:rPr>
              <a:t>www.twosistersandacupoftea</a:t>
            </a:r>
            <a:endParaRPr lang="en-GB" sz="2800" dirty="0" smtClean="0">
              <a:solidFill>
                <a:schemeClr val="accent1">
                  <a:lumMod val="50000"/>
                </a:schemeClr>
              </a:solidFill>
            </a:endParaRPr>
          </a:p>
          <a:p>
            <a:r>
              <a:rPr lang="en-GB" sz="2800" dirty="0" smtClean="0">
                <a:solidFill>
                  <a:schemeClr val="accent1">
                    <a:lumMod val="50000"/>
                  </a:schemeClr>
                </a:solidFill>
              </a:rPr>
              <a:t>SMALLGROUPS</a:t>
            </a:r>
            <a:r>
              <a:rPr lang="en-GB" sz="2800" dirty="0">
                <a:solidFill>
                  <a:schemeClr val="accent1">
                    <a:lumMod val="50000"/>
                  </a:schemeClr>
                </a:solidFill>
              </a:rPr>
              <a:t>!!</a:t>
            </a:r>
          </a:p>
        </p:txBody>
      </p:sp>
    </p:spTree>
    <p:extLst>
      <p:ext uri="{BB962C8B-B14F-4D97-AF65-F5344CB8AC3E}">
        <p14:creationId xmlns:p14="http://schemas.microsoft.com/office/powerpoint/2010/main" val="3433411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D2B367-7647-8769-1B81-D3D5DFFECD2E}"/>
              </a:ext>
            </a:extLst>
          </p:cNvPr>
          <p:cNvSpPr>
            <a:spLocks noGrp="1"/>
          </p:cNvSpPr>
          <p:nvPr>
            <p:ph type="title"/>
          </p:nvPr>
        </p:nvSpPr>
        <p:spPr/>
        <p:txBody>
          <a:bodyPr/>
          <a:lstStyle/>
          <a:p>
            <a:r>
              <a:rPr lang="en-GB" dirty="0"/>
              <a:t>John 6 v 68/69</a:t>
            </a:r>
          </a:p>
        </p:txBody>
      </p:sp>
      <p:sp>
        <p:nvSpPr>
          <p:cNvPr id="3" name="Content Placeholder 2">
            <a:extLst>
              <a:ext uri="{FF2B5EF4-FFF2-40B4-BE49-F238E27FC236}">
                <a16:creationId xmlns:a16="http://schemas.microsoft.com/office/drawing/2014/main" xmlns="" id="{F47865FD-4E98-07C5-7141-FA3474EC521F}"/>
              </a:ext>
            </a:extLst>
          </p:cNvPr>
          <p:cNvSpPr>
            <a:spLocks noGrp="1"/>
          </p:cNvSpPr>
          <p:nvPr>
            <p:ph idx="1"/>
          </p:nvPr>
        </p:nvSpPr>
        <p:spPr/>
        <p:txBody>
          <a:bodyPr>
            <a:normAutofit/>
          </a:bodyPr>
          <a:lstStyle/>
          <a:p>
            <a:r>
              <a:rPr lang="en-GB" sz="2800" b="1" i="0" baseline="30000" dirty="0">
                <a:solidFill>
                  <a:schemeClr val="accent1">
                    <a:lumMod val="50000"/>
                  </a:schemeClr>
                </a:solidFill>
                <a:effectLst/>
                <a:latin typeface="Corbel" panose="020B0503020204020204" pitchFamily="34" charset="0"/>
              </a:rPr>
              <a:t>68 </a:t>
            </a:r>
            <a:r>
              <a:rPr lang="en-GB" sz="2800" b="0" i="0" dirty="0">
                <a:solidFill>
                  <a:schemeClr val="accent1">
                    <a:lumMod val="50000"/>
                  </a:schemeClr>
                </a:solidFill>
                <a:effectLst/>
                <a:latin typeface="Corbel" panose="020B0503020204020204" pitchFamily="34" charset="0"/>
              </a:rPr>
              <a:t>Simon Peter answered him, “Lord, to whom shall we go? </a:t>
            </a:r>
          </a:p>
          <a:p>
            <a:r>
              <a:rPr lang="en-GB" sz="2800" b="0" i="0" dirty="0">
                <a:solidFill>
                  <a:schemeClr val="accent1">
                    <a:lumMod val="50000"/>
                  </a:schemeClr>
                </a:solidFill>
                <a:effectLst/>
                <a:latin typeface="Corbel" panose="020B0503020204020204" pitchFamily="34" charset="0"/>
              </a:rPr>
              <a:t>You have the words of eternal life.</a:t>
            </a:r>
          </a:p>
          <a:p>
            <a:r>
              <a:rPr lang="en-GB" sz="2800" b="0" i="0" dirty="0">
                <a:solidFill>
                  <a:schemeClr val="accent1">
                    <a:lumMod val="50000"/>
                  </a:schemeClr>
                </a:solidFill>
                <a:effectLst/>
                <a:latin typeface="Corbel" panose="020B0503020204020204" pitchFamily="34" charset="0"/>
              </a:rPr>
              <a:t> </a:t>
            </a:r>
            <a:r>
              <a:rPr lang="en-GB" sz="2800" b="1" i="0" baseline="30000" dirty="0">
                <a:solidFill>
                  <a:schemeClr val="accent1">
                    <a:lumMod val="50000"/>
                  </a:schemeClr>
                </a:solidFill>
                <a:effectLst/>
                <a:latin typeface="Corbel" panose="020B0503020204020204" pitchFamily="34" charset="0"/>
              </a:rPr>
              <a:t>69 </a:t>
            </a:r>
            <a:r>
              <a:rPr lang="en-GB" sz="2800" b="0" i="0" dirty="0">
                <a:solidFill>
                  <a:schemeClr val="accent1">
                    <a:lumMod val="50000"/>
                  </a:schemeClr>
                </a:solidFill>
                <a:effectLst/>
                <a:latin typeface="Corbel" panose="020B0503020204020204" pitchFamily="34" charset="0"/>
              </a:rPr>
              <a:t>We have come to believe and to know that you are the Holy One of God.”</a:t>
            </a:r>
            <a:endParaRPr lang="en-GB" sz="2800" dirty="0">
              <a:solidFill>
                <a:schemeClr val="accent1">
                  <a:lumMod val="50000"/>
                </a:schemeClr>
              </a:solidFill>
              <a:latin typeface="Corbel" panose="020B0503020204020204" pitchFamily="34" charset="0"/>
            </a:endParaRPr>
          </a:p>
        </p:txBody>
      </p:sp>
    </p:spTree>
    <p:extLst>
      <p:ext uri="{BB962C8B-B14F-4D97-AF65-F5344CB8AC3E}">
        <p14:creationId xmlns:p14="http://schemas.microsoft.com/office/powerpoint/2010/main" val="896356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7DE837-84E0-D863-3C38-2CE85B82EC78}"/>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xmlns="" id="{4A617CA1-63F8-FFC1-EA2E-E3019FFC4B82}"/>
              </a:ext>
            </a:extLst>
          </p:cNvPr>
          <p:cNvSpPr>
            <a:spLocks noGrp="1"/>
          </p:cNvSpPr>
          <p:nvPr>
            <p:ph idx="1"/>
          </p:nvPr>
        </p:nvSpPr>
        <p:spPr>
          <a:xfrm>
            <a:off x="1039483" y="1522562"/>
            <a:ext cx="9872871" cy="4038600"/>
          </a:xfrm>
        </p:spPr>
        <p:txBody>
          <a:bodyPr/>
          <a:lstStyle/>
          <a:p>
            <a:pPr>
              <a:lnSpc>
                <a:spcPct val="107000"/>
              </a:lnSpc>
              <a:spcAft>
                <a:spcPts val="800"/>
              </a:spcAft>
            </a:pPr>
            <a:r>
              <a:rPr lang="en-GB" sz="2800" kern="100" dirty="0">
                <a:solidFill>
                  <a:schemeClr val="accent1">
                    <a:lumMod val="50000"/>
                  </a:schemeClr>
                </a:solidFill>
                <a:effectLst/>
                <a:latin typeface="Corbel" panose="020B0503020204020204" pitchFamily="34" charset="0"/>
                <a:ea typeface="Aptos" panose="020B0004020202020204" pitchFamily="34" charset="0"/>
                <a:cs typeface="Times New Roman" panose="02020603050405020304" pitchFamily="18" charset="0"/>
              </a:rPr>
              <a:t>The word of God freely sown and available to us</a:t>
            </a:r>
          </a:p>
          <a:p>
            <a:pPr marL="45720" indent="0">
              <a:lnSpc>
                <a:spcPct val="107000"/>
              </a:lnSpc>
              <a:spcAft>
                <a:spcPts val="800"/>
              </a:spcAft>
              <a:buNone/>
            </a:pPr>
            <a:endParaRPr lang="en-GB" sz="2800" kern="100" dirty="0">
              <a:solidFill>
                <a:schemeClr val="accent1">
                  <a:lumMod val="50000"/>
                </a:schemeClr>
              </a:solidFill>
              <a:effectLst/>
              <a:latin typeface="Corbel" panose="020B0503020204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800" kern="100" dirty="0">
                <a:solidFill>
                  <a:schemeClr val="accent1">
                    <a:lumMod val="50000"/>
                  </a:schemeClr>
                </a:solidFill>
                <a:effectLst/>
                <a:latin typeface="Corbel" panose="020B0503020204020204" pitchFamily="34" charset="0"/>
                <a:ea typeface="Aptos" panose="020B0004020202020204" pitchFamily="34" charset="0"/>
                <a:cs typeface="Times New Roman" panose="02020603050405020304" pitchFamily="18" charset="0"/>
              </a:rPr>
              <a:t>The word of God that is powerful and life producing</a:t>
            </a:r>
          </a:p>
          <a:p>
            <a:pPr marL="45720" indent="0">
              <a:lnSpc>
                <a:spcPct val="107000"/>
              </a:lnSpc>
              <a:spcAft>
                <a:spcPts val="800"/>
              </a:spcAft>
              <a:buNone/>
            </a:pPr>
            <a:endParaRPr lang="en-GB" sz="2800" kern="100" dirty="0">
              <a:solidFill>
                <a:schemeClr val="accent1">
                  <a:lumMod val="50000"/>
                </a:schemeClr>
              </a:solidFill>
              <a:effectLst/>
              <a:latin typeface="Corbel" panose="020B0503020204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800" kern="100" dirty="0">
                <a:solidFill>
                  <a:schemeClr val="accent1">
                    <a:lumMod val="50000"/>
                  </a:schemeClr>
                </a:solidFill>
                <a:effectLst/>
                <a:latin typeface="Corbel" panose="020B0503020204020204" pitchFamily="34" charset="0"/>
                <a:ea typeface="Aptos" panose="020B0004020202020204" pitchFamily="34" charset="0"/>
                <a:cs typeface="Times New Roman" panose="02020603050405020304" pitchFamily="18" charset="0"/>
              </a:rPr>
              <a:t>The word of God we are ready and eager to listen to…..</a:t>
            </a:r>
          </a:p>
          <a:p>
            <a:endParaRPr lang="en-GB" dirty="0"/>
          </a:p>
        </p:txBody>
      </p:sp>
    </p:spTree>
    <p:extLst>
      <p:ext uri="{BB962C8B-B14F-4D97-AF65-F5344CB8AC3E}">
        <p14:creationId xmlns:p14="http://schemas.microsoft.com/office/powerpoint/2010/main" val="104451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F76E93B-B184-2EB6-EFD8-04801E644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89CCF840-B8B6-1E9A-5EC8-D227899835CF}"/>
              </a:ext>
            </a:extLst>
          </p:cNvPr>
          <p:cNvSpPr>
            <a:spLocks noGrp="1"/>
          </p:cNvSpPr>
          <p:nvPr>
            <p:ph type="title"/>
          </p:nvPr>
        </p:nvSpPr>
        <p:spPr>
          <a:xfrm>
            <a:off x="1176129" y="300507"/>
            <a:ext cx="9875520" cy="1356360"/>
          </a:xfrm>
        </p:spPr>
        <p:txBody>
          <a:bodyPr/>
          <a:lstStyle/>
          <a:p>
            <a:r>
              <a:rPr lang="en-GB" dirty="0">
                <a:solidFill>
                  <a:schemeClr val="accent1">
                    <a:lumMod val="50000"/>
                  </a:schemeClr>
                </a:solidFill>
              </a:rPr>
              <a:t>Luke 8 v 1-18</a:t>
            </a:r>
          </a:p>
        </p:txBody>
      </p:sp>
      <p:sp>
        <p:nvSpPr>
          <p:cNvPr id="3" name="Content Placeholder 2">
            <a:extLst>
              <a:ext uri="{FF2B5EF4-FFF2-40B4-BE49-F238E27FC236}">
                <a16:creationId xmlns:a16="http://schemas.microsoft.com/office/drawing/2014/main" xmlns="" id="{6ACA2AF4-56B9-9DCB-9324-722247C1492C}"/>
              </a:ext>
            </a:extLst>
          </p:cNvPr>
          <p:cNvSpPr>
            <a:spLocks noGrp="1"/>
          </p:cNvSpPr>
          <p:nvPr>
            <p:ph idx="1"/>
          </p:nvPr>
        </p:nvSpPr>
        <p:spPr>
          <a:xfrm>
            <a:off x="1176129" y="1381987"/>
            <a:ext cx="10521290" cy="5070328"/>
          </a:xfrm>
        </p:spPr>
        <p:txBody>
          <a:bodyPr>
            <a:normAutofit fontScale="92500" lnSpcReduction="20000"/>
          </a:bodyPr>
          <a:lstStyle/>
          <a:p>
            <a:pPr algn="l">
              <a:buNone/>
            </a:pPr>
            <a:r>
              <a:rPr lang="en-GB" sz="2800" b="0" i="0" dirty="0">
                <a:solidFill>
                  <a:srgbClr val="000000"/>
                </a:solidFill>
                <a:effectLst/>
              </a:rPr>
              <a:t>When he said this, he called out, “Whoever has ears to hear, let them hear.”</a:t>
            </a:r>
          </a:p>
          <a:p>
            <a:pPr algn="l">
              <a:buNone/>
            </a:pPr>
            <a:r>
              <a:rPr lang="en-GB" sz="2800" b="1" i="0" baseline="30000" dirty="0">
                <a:solidFill>
                  <a:srgbClr val="000000"/>
                </a:solidFill>
                <a:effectLst/>
              </a:rPr>
              <a:t>9 </a:t>
            </a:r>
            <a:r>
              <a:rPr lang="en-GB" sz="2800" b="0" i="0" dirty="0">
                <a:solidFill>
                  <a:srgbClr val="000000"/>
                </a:solidFill>
                <a:effectLst/>
              </a:rPr>
              <a:t>His disciples asked him what this parable meant. </a:t>
            </a:r>
            <a:r>
              <a:rPr lang="en-GB" sz="2800" b="1" i="0" baseline="30000" dirty="0">
                <a:solidFill>
                  <a:srgbClr val="000000"/>
                </a:solidFill>
                <a:effectLst/>
              </a:rPr>
              <a:t>10 </a:t>
            </a:r>
            <a:r>
              <a:rPr lang="en-GB" sz="2800" b="0" i="0" dirty="0">
                <a:solidFill>
                  <a:srgbClr val="000000"/>
                </a:solidFill>
                <a:effectLst/>
              </a:rPr>
              <a:t>He said, “The knowledge of the secrets of the kingdom of God has been given to you, but to others I speak in parables, so that,</a:t>
            </a:r>
          </a:p>
          <a:p>
            <a:pPr algn="l">
              <a:buNone/>
            </a:pPr>
            <a:r>
              <a:rPr lang="en-GB" sz="2800" b="0" i="0" dirty="0">
                <a:solidFill>
                  <a:srgbClr val="000000"/>
                </a:solidFill>
                <a:effectLst/>
              </a:rPr>
              <a:t>“‘though seeing, they may not see;</a:t>
            </a:r>
            <a:br>
              <a:rPr lang="en-GB" sz="2800" b="0" i="0" dirty="0">
                <a:solidFill>
                  <a:srgbClr val="000000"/>
                </a:solidFill>
                <a:effectLst/>
              </a:rPr>
            </a:br>
            <a:r>
              <a:rPr lang="en-GB" sz="2800" b="0" i="0" dirty="0">
                <a:solidFill>
                  <a:srgbClr val="000000"/>
                </a:solidFill>
                <a:effectLst/>
              </a:rPr>
              <a:t>    though hearing, they may not understand.’</a:t>
            </a:r>
            <a:r>
              <a:rPr lang="en-GB" sz="2800" b="0" i="0" baseline="30000" dirty="0">
                <a:solidFill>
                  <a:srgbClr val="000000"/>
                </a:solidFill>
                <a:effectLst/>
              </a:rPr>
              <a:t>[</a:t>
            </a:r>
            <a:r>
              <a:rPr lang="en-GB" sz="2800" b="0" i="0" baseline="30000" dirty="0">
                <a:solidFill>
                  <a:srgbClr val="4A4A4A"/>
                </a:solidFill>
                <a:effectLst/>
                <a:hlinkClick r:id="rId2" tooltip="See footnote a"/>
              </a:rPr>
              <a:t>a</a:t>
            </a:r>
            <a:r>
              <a:rPr lang="en-GB" sz="2800" b="0" i="0" baseline="30000" dirty="0">
                <a:solidFill>
                  <a:srgbClr val="000000"/>
                </a:solidFill>
                <a:effectLst/>
              </a:rPr>
              <a:t>]</a:t>
            </a:r>
            <a:endParaRPr lang="en-GB" sz="2800" b="0" i="0" dirty="0">
              <a:solidFill>
                <a:srgbClr val="000000"/>
              </a:solidFill>
              <a:effectLst/>
            </a:endParaRPr>
          </a:p>
          <a:p>
            <a:pPr algn="l">
              <a:buNone/>
            </a:pPr>
            <a:r>
              <a:rPr lang="en-GB" sz="2800" b="1" i="0" baseline="30000" dirty="0">
                <a:solidFill>
                  <a:srgbClr val="000000"/>
                </a:solidFill>
                <a:effectLst/>
              </a:rPr>
              <a:t>11 </a:t>
            </a:r>
            <a:r>
              <a:rPr lang="en-GB" sz="2800" b="0" i="0" dirty="0">
                <a:solidFill>
                  <a:srgbClr val="000000"/>
                </a:solidFill>
                <a:effectLst/>
              </a:rPr>
              <a:t>“This is the meaning of the parable: The seed is the word of God. </a:t>
            </a:r>
            <a:r>
              <a:rPr lang="en-GB" sz="2800" b="1" i="0" baseline="30000" dirty="0">
                <a:solidFill>
                  <a:srgbClr val="000000"/>
                </a:solidFill>
                <a:effectLst/>
              </a:rPr>
              <a:t>12 </a:t>
            </a:r>
            <a:r>
              <a:rPr lang="en-GB" sz="2800" b="0" i="0" dirty="0">
                <a:solidFill>
                  <a:srgbClr val="000000"/>
                </a:solidFill>
                <a:effectLst/>
              </a:rPr>
              <a:t>Those along the path are the ones who hear, and then the devil comes and takes away the word from their hearts, so that they may not believe and be saved. </a:t>
            </a:r>
            <a:r>
              <a:rPr lang="en-GB" sz="2800" b="1" i="0" baseline="30000" dirty="0">
                <a:solidFill>
                  <a:srgbClr val="000000"/>
                </a:solidFill>
                <a:effectLst/>
              </a:rPr>
              <a:t>13 </a:t>
            </a:r>
            <a:r>
              <a:rPr lang="en-GB" sz="2800" b="0" i="0" dirty="0">
                <a:solidFill>
                  <a:srgbClr val="000000"/>
                </a:solidFill>
                <a:effectLst/>
              </a:rPr>
              <a:t>Those on the rocky ground are the ones who receive the word with joy when they hear it, but they have no root. They believe for a while, but in the time of testing they fall away. </a:t>
            </a:r>
            <a:r>
              <a:rPr lang="en-GB" sz="2800" b="1" i="0" baseline="30000" dirty="0">
                <a:solidFill>
                  <a:srgbClr val="000000"/>
                </a:solidFill>
                <a:effectLst/>
              </a:rPr>
              <a:t>14 </a:t>
            </a:r>
            <a:r>
              <a:rPr lang="en-GB" sz="2800" b="0" i="0" dirty="0">
                <a:solidFill>
                  <a:srgbClr val="000000"/>
                </a:solidFill>
                <a:effectLst/>
              </a:rPr>
              <a:t>The seed that fell among thorns stands for those who hear, but as they go on their way they are choked by life’s worries, riches and pleasures, and they do not mature. </a:t>
            </a:r>
            <a:r>
              <a:rPr lang="en-GB" sz="2800" b="1" i="0" baseline="30000" dirty="0">
                <a:solidFill>
                  <a:srgbClr val="000000"/>
                </a:solidFill>
                <a:effectLst/>
              </a:rPr>
              <a:t>15 </a:t>
            </a:r>
            <a:r>
              <a:rPr lang="en-GB" sz="2800" b="0" i="0" dirty="0">
                <a:solidFill>
                  <a:srgbClr val="000000"/>
                </a:solidFill>
                <a:effectLst/>
              </a:rPr>
              <a:t>But the seed on good soil stands for those with a noble and good heart, who hear the word, retain it, and by persevering produce a crop.</a:t>
            </a:r>
          </a:p>
          <a:p>
            <a:endParaRPr lang="en-GB" dirty="0"/>
          </a:p>
        </p:txBody>
      </p:sp>
    </p:spTree>
    <p:extLst>
      <p:ext uri="{BB962C8B-B14F-4D97-AF65-F5344CB8AC3E}">
        <p14:creationId xmlns:p14="http://schemas.microsoft.com/office/powerpoint/2010/main" val="2869801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BC2ABE3-7375-93F0-2955-B09DA4E660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81340AE-F386-51CE-0898-40E419BA9908}"/>
              </a:ext>
            </a:extLst>
          </p:cNvPr>
          <p:cNvSpPr>
            <a:spLocks noGrp="1"/>
          </p:cNvSpPr>
          <p:nvPr>
            <p:ph type="title"/>
          </p:nvPr>
        </p:nvSpPr>
        <p:spPr/>
        <p:txBody>
          <a:bodyPr/>
          <a:lstStyle/>
          <a:p>
            <a:r>
              <a:rPr lang="en-GB" dirty="0">
                <a:solidFill>
                  <a:schemeClr val="accent1">
                    <a:lumMod val="50000"/>
                  </a:schemeClr>
                </a:solidFill>
              </a:rPr>
              <a:t>Luke 8 v 1-18</a:t>
            </a:r>
          </a:p>
        </p:txBody>
      </p:sp>
      <p:sp>
        <p:nvSpPr>
          <p:cNvPr id="3" name="Content Placeholder 2">
            <a:extLst>
              <a:ext uri="{FF2B5EF4-FFF2-40B4-BE49-F238E27FC236}">
                <a16:creationId xmlns:a16="http://schemas.microsoft.com/office/drawing/2014/main" xmlns="" id="{9E4F86F2-3CC3-A692-E7D2-72C5675F2CFB}"/>
              </a:ext>
            </a:extLst>
          </p:cNvPr>
          <p:cNvSpPr>
            <a:spLocks noGrp="1"/>
          </p:cNvSpPr>
          <p:nvPr>
            <p:ph idx="1"/>
          </p:nvPr>
        </p:nvSpPr>
        <p:spPr>
          <a:xfrm>
            <a:off x="1143000" y="1902124"/>
            <a:ext cx="9872871" cy="4038600"/>
          </a:xfrm>
        </p:spPr>
        <p:txBody>
          <a:bodyPr>
            <a:normAutofit/>
          </a:bodyPr>
          <a:lstStyle/>
          <a:p>
            <a:pPr algn="l">
              <a:spcBef>
                <a:spcPts val="1500"/>
              </a:spcBef>
              <a:spcAft>
                <a:spcPts val="750"/>
              </a:spcAft>
              <a:buNone/>
            </a:pPr>
            <a:r>
              <a:rPr lang="en-GB" b="1" i="0" dirty="0">
                <a:solidFill>
                  <a:srgbClr val="000000"/>
                </a:solidFill>
                <a:effectLst/>
                <a:latin typeface="system-ui"/>
              </a:rPr>
              <a:t>A Lamp on a Stand</a:t>
            </a:r>
          </a:p>
          <a:p>
            <a:pPr algn="l"/>
            <a:r>
              <a:rPr lang="en-GB" sz="2400" b="1" i="0" baseline="30000" dirty="0">
                <a:solidFill>
                  <a:srgbClr val="000000"/>
                </a:solidFill>
                <a:effectLst/>
                <a:latin typeface="Corbel" panose="020B0503020204020204" pitchFamily="34" charset="0"/>
              </a:rPr>
              <a:t>16 </a:t>
            </a:r>
            <a:r>
              <a:rPr lang="en-GB" sz="2400" b="0" i="0" dirty="0">
                <a:solidFill>
                  <a:srgbClr val="000000"/>
                </a:solidFill>
                <a:effectLst/>
                <a:latin typeface="Corbel" panose="020B0503020204020204" pitchFamily="34" charset="0"/>
              </a:rPr>
              <a:t>“No one lights a lamp and hides it in a clay jar or puts it under a bed. Instead, they put it on a stand, so that those who come in can see the light. </a:t>
            </a:r>
            <a:r>
              <a:rPr lang="en-GB" sz="2400" b="1" i="0" baseline="30000" dirty="0">
                <a:solidFill>
                  <a:srgbClr val="000000"/>
                </a:solidFill>
                <a:effectLst/>
                <a:latin typeface="Corbel" panose="020B0503020204020204" pitchFamily="34" charset="0"/>
              </a:rPr>
              <a:t>17 </a:t>
            </a:r>
            <a:r>
              <a:rPr lang="en-GB" sz="2400" b="0" i="0" dirty="0">
                <a:solidFill>
                  <a:srgbClr val="000000"/>
                </a:solidFill>
                <a:effectLst/>
                <a:latin typeface="Corbel" panose="020B0503020204020204" pitchFamily="34" charset="0"/>
              </a:rPr>
              <a:t>For there is nothing hidden that will not be disclosed, and nothing concealed that will not be known or brought out into the open. </a:t>
            </a:r>
            <a:r>
              <a:rPr lang="en-GB" sz="2400" b="1" i="0" baseline="30000" dirty="0">
                <a:solidFill>
                  <a:srgbClr val="000000"/>
                </a:solidFill>
                <a:effectLst/>
                <a:latin typeface="Corbel" panose="020B0503020204020204" pitchFamily="34" charset="0"/>
              </a:rPr>
              <a:t>18 </a:t>
            </a:r>
            <a:r>
              <a:rPr lang="en-GB" sz="2400" b="0" i="0" dirty="0">
                <a:solidFill>
                  <a:srgbClr val="000000"/>
                </a:solidFill>
                <a:effectLst/>
                <a:latin typeface="Corbel" panose="020B0503020204020204" pitchFamily="34" charset="0"/>
              </a:rPr>
              <a:t>Therefore consider carefully how you listen. Whoever has will be given more; whoever does not have, even what they think they have will be taken from them.”</a:t>
            </a:r>
          </a:p>
          <a:p>
            <a:endParaRPr lang="en-GB" dirty="0"/>
          </a:p>
        </p:txBody>
      </p:sp>
    </p:spTree>
    <p:extLst>
      <p:ext uri="{BB962C8B-B14F-4D97-AF65-F5344CB8AC3E}">
        <p14:creationId xmlns:p14="http://schemas.microsoft.com/office/powerpoint/2010/main" val="129665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60286-6B7D-4965-F175-53381C430A25}"/>
              </a:ext>
            </a:extLst>
          </p:cNvPr>
          <p:cNvSpPr>
            <a:spLocks noGrp="1"/>
          </p:cNvSpPr>
          <p:nvPr>
            <p:ph type="title"/>
          </p:nvPr>
        </p:nvSpPr>
        <p:spPr/>
        <p:txBody>
          <a:bodyPr/>
          <a:lstStyle/>
          <a:p>
            <a:r>
              <a:rPr lang="en-GB" dirty="0">
                <a:solidFill>
                  <a:schemeClr val="accent1">
                    <a:lumMod val="50000"/>
                  </a:schemeClr>
                </a:solidFill>
              </a:rPr>
              <a:t>Am I listening?</a:t>
            </a:r>
          </a:p>
        </p:txBody>
      </p:sp>
      <p:pic>
        <p:nvPicPr>
          <p:cNvPr id="5" name="Content Placeholder 4">
            <a:extLst>
              <a:ext uri="{FF2B5EF4-FFF2-40B4-BE49-F238E27FC236}">
                <a16:creationId xmlns:a16="http://schemas.microsoft.com/office/drawing/2014/main" xmlns="" id="{7D5F988F-B2A9-13FC-28CB-39F246592CAF}"/>
              </a:ext>
            </a:extLst>
          </p:cNvPr>
          <p:cNvPicPr>
            <a:picLocks noGrp="1" noChangeAspect="1"/>
          </p:cNvPicPr>
          <p:nvPr>
            <p:ph idx="1"/>
          </p:nvPr>
        </p:nvPicPr>
        <p:blipFill>
          <a:blip r:embed="rId2"/>
          <a:stretch>
            <a:fillRect/>
          </a:stretch>
        </p:blipFill>
        <p:spPr>
          <a:xfrm>
            <a:off x="1142985" y="2394428"/>
            <a:ext cx="3087773" cy="2808000"/>
          </a:xfrm>
        </p:spPr>
      </p:pic>
      <p:sp>
        <p:nvSpPr>
          <p:cNvPr id="6" name="TextBox 5">
            <a:extLst>
              <a:ext uri="{FF2B5EF4-FFF2-40B4-BE49-F238E27FC236}">
                <a16:creationId xmlns:a16="http://schemas.microsoft.com/office/drawing/2014/main" xmlns="" id="{BDF36ED1-2F05-6738-D186-7E9ADC9668FE}"/>
              </a:ext>
            </a:extLst>
          </p:cNvPr>
          <p:cNvSpPr txBox="1"/>
          <p:nvPr/>
        </p:nvSpPr>
        <p:spPr>
          <a:xfrm>
            <a:off x="5911913" y="1493822"/>
            <a:ext cx="5305331" cy="4708981"/>
          </a:xfrm>
          <a:prstGeom prst="rect">
            <a:avLst/>
          </a:prstGeom>
          <a:noFill/>
        </p:spPr>
        <p:txBody>
          <a:bodyPr wrap="square" rtlCol="0">
            <a:spAutoFit/>
          </a:bodyPr>
          <a:lstStyle/>
          <a:p>
            <a:r>
              <a:rPr lang="en-GB" sz="2400" dirty="0">
                <a:solidFill>
                  <a:schemeClr val="accent1">
                    <a:lumMod val="50000"/>
                  </a:schemeClr>
                </a:solidFill>
              </a:rPr>
              <a:t>V 1 :  </a:t>
            </a:r>
            <a:r>
              <a:rPr lang="en-GB" sz="2400" b="0" i="0" dirty="0">
                <a:solidFill>
                  <a:schemeClr val="accent1">
                    <a:lumMod val="50000"/>
                  </a:schemeClr>
                </a:solidFill>
                <a:effectLst/>
              </a:rPr>
              <a:t>After this, Jesus travelled about from one town and village to another, </a:t>
            </a:r>
            <a:r>
              <a:rPr lang="en-GB" sz="2400" b="0" i="0" dirty="0">
                <a:solidFill>
                  <a:schemeClr val="accent1">
                    <a:lumMod val="50000"/>
                  </a:schemeClr>
                </a:solidFill>
                <a:effectLst/>
                <a:highlight>
                  <a:srgbClr val="FFFF00"/>
                </a:highlight>
              </a:rPr>
              <a:t>proclaiming the good news</a:t>
            </a:r>
            <a:r>
              <a:rPr lang="en-GB" sz="2400" b="0" i="0" dirty="0">
                <a:solidFill>
                  <a:schemeClr val="accent1">
                    <a:lumMod val="50000"/>
                  </a:schemeClr>
                </a:solidFill>
                <a:effectLst/>
              </a:rPr>
              <a:t> of the kingdom of God.</a:t>
            </a:r>
          </a:p>
          <a:p>
            <a:endParaRPr lang="en-GB" sz="2400" dirty="0">
              <a:solidFill>
                <a:schemeClr val="accent1">
                  <a:lumMod val="50000"/>
                </a:schemeClr>
              </a:solidFill>
            </a:endParaRPr>
          </a:p>
          <a:p>
            <a:r>
              <a:rPr lang="en-GB" sz="2400" dirty="0">
                <a:solidFill>
                  <a:schemeClr val="accent1">
                    <a:lumMod val="50000"/>
                  </a:schemeClr>
                </a:solidFill>
              </a:rPr>
              <a:t>V 8  </a:t>
            </a:r>
            <a:r>
              <a:rPr lang="en-GB" sz="2400" b="0" i="0" dirty="0">
                <a:solidFill>
                  <a:schemeClr val="accent1">
                    <a:lumMod val="50000"/>
                  </a:schemeClr>
                </a:solidFill>
                <a:effectLst/>
              </a:rPr>
              <a:t>When he said this, he called out, “</a:t>
            </a:r>
            <a:r>
              <a:rPr lang="en-GB" sz="2400" b="0" i="0" dirty="0">
                <a:solidFill>
                  <a:schemeClr val="accent1">
                    <a:lumMod val="50000"/>
                  </a:schemeClr>
                </a:solidFill>
                <a:effectLst/>
                <a:highlight>
                  <a:srgbClr val="FFFF00"/>
                </a:highlight>
              </a:rPr>
              <a:t>Whoever has ears to hear, let them hear.”</a:t>
            </a:r>
          </a:p>
          <a:p>
            <a:endParaRPr lang="en-GB" sz="2400" dirty="0">
              <a:solidFill>
                <a:schemeClr val="accent1">
                  <a:lumMod val="50000"/>
                </a:schemeClr>
              </a:solidFill>
              <a:highlight>
                <a:srgbClr val="FFFF00"/>
              </a:highlight>
            </a:endParaRPr>
          </a:p>
          <a:p>
            <a:r>
              <a:rPr lang="en-GB" sz="2400" dirty="0">
                <a:solidFill>
                  <a:schemeClr val="accent1">
                    <a:lumMod val="50000"/>
                  </a:schemeClr>
                </a:solidFill>
                <a:highlight>
                  <a:srgbClr val="FFFF00"/>
                </a:highlight>
              </a:rPr>
              <a:t>v 18 </a:t>
            </a:r>
            <a:r>
              <a:rPr lang="en-GB" sz="2400" b="1" i="0" baseline="30000" dirty="0">
                <a:solidFill>
                  <a:schemeClr val="accent1">
                    <a:lumMod val="50000"/>
                  </a:schemeClr>
                </a:solidFill>
                <a:effectLst/>
              </a:rPr>
              <a:t> </a:t>
            </a:r>
            <a:r>
              <a:rPr lang="en-GB" sz="2400" b="0" i="0" dirty="0">
                <a:solidFill>
                  <a:schemeClr val="accent1">
                    <a:lumMod val="50000"/>
                  </a:schemeClr>
                </a:solidFill>
                <a:effectLst/>
                <a:highlight>
                  <a:srgbClr val="FFFF00"/>
                </a:highlight>
              </a:rPr>
              <a:t>Therefore consider carefully how you listen</a:t>
            </a:r>
            <a:r>
              <a:rPr lang="en-GB" sz="2400" b="0" i="0" dirty="0">
                <a:solidFill>
                  <a:schemeClr val="accent1">
                    <a:lumMod val="50000"/>
                  </a:schemeClr>
                </a:solidFill>
                <a:effectLst/>
              </a:rPr>
              <a:t>.</a:t>
            </a:r>
            <a:endParaRPr lang="en-GB" sz="2400" b="0" i="0" dirty="0">
              <a:solidFill>
                <a:schemeClr val="accent1">
                  <a:lumMod val="50000"/>
                </a:schemeClr>
              </a:solidFill>
              <a:effectLst/>
              <a:highlight>
                <a:srgbClr val="FFFF00"/>
              </a:highlight>
            </a:endParaRPr>
          </a:p>
          <a:p>
            <a:endParaRPr lang="en-GB" dirty="0">
              <a:solidFill>
                <a:srgbClr val="000000"/>
              </a:solidFill>
              <a:highlight>
                <a:srgbClr val="FFFF00"/>
              </a:highlight>
              <a:latin typeface="system-ui"/>
            </a:endParaRPr>
          </a:p>
          <a:p>
            <a:endParaRPr lang="en-GB" dirty="0">
              <a:highlight>
                <a:srgbClr val="FFFF00"/>
              </a:highlight>
            </a:endParaRPr>
          </a:p>
        </p:txBody>
      </p:sp>
    </p:spTree>
    <p:extLst>
      <p:ext uri="{BB962C8B-B14F-4D97-AF65-F5344CB8AC3E}">
        <p14:creationId xmlns:p14="http://schemas.microsoft.com/office/powerpoint/2010/main" val="1118923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9EB3237-A51E-E288-9307-342495052A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F4AC4D4-DB9B-EC53-8835-AD6A182E4AF0}"/>
              </a:ext>
            </a:extLst>
          </p:cNvPr>
          <p:cNvSpPr>
            <a:spLocks noGrp="1"/>
          </p:cNvSpPr>
          <p:nvPr>
            <p:ph type="title"/>
          </p:nvPr>
        </p:nvSpPr>
        <p:spPr/>
        <p:txBody>
          <a:bodyPr/>
          <a:lstStyle/>
          <a:p>
            <a:r>
              <a:rPr lang="en-GB" dirty="0">
                <a:solidFill>
                  <a:schemeClr val="accent1">
                    <a:lumMod val="50000"/>
                  </a:schemeClr>
                </a:solidFill>
              </a:rPr>
              <a:t>Jesus’ challenge to the unlistening  v 10</a:t>
            </a:r>
          </a:p>
        </p:txBody>
      </p:sp>
      <p:pic>
        <p:nvPicPr>
          <p:cNvPr id="5" name="Content Placeholder 4">
            <a:extLst>
              <a:ext uri="{FF2B5EF4-FFF2-40B4-BE49-F238E27FC236}">
                <a16:creationId xmlns:a16="http://schemas.microsoft.com/office/drawing/2014/main" xmlns="" id="{7F25AA34-3877-7C70-6251-A1FEDDC17B51}"/>
              </a:ext>
            </a:extLst>
          </p:cNvPr>
          <p:cNvPicPr>
            <a:picLocks noGrp="1" noChangeAspect="1"/>
          </p:cNvPicPr>
          <p:nvPr>
            <p:ph idx="1"/>
          </p:nvPr>
        </p:nvPicPr>
        <p:blipFill>
          <a:blip r:embed="rId2"/>
          <a:stretch>
            <a:fillRect/>
          </a:stretch>
        </p:blipFill>
        <p:spPr>
          <a:xfrm>
            <a:off x="1142985" y="2394428"/>
            <a:ext cx="3087773" cy="2808000"/>
          </a:xfrm>
        </p:spPr>
      </p:pic>
      <p:sp>
        <p:nvSpPr>
          <p:cNvPr id="6" name="TextBox 5">
            <a:extLst>
              <a:ext uri="{FF2B5EF4-FFF2-40B4-BE49-F238E27FC236}">
                <a16:creationId xmlns:a16="http://schemas.microsoft.com/office/drawing/2014/main" xmlns="" id="{82CD3706-5B23-DD6F-1FB9-C6C8DF5CA876}"/>
              </a:ext>
            </a:extLst>
          </p:cNvPr>
          <p:cNvSpPr txBox="1"/>
          <p:nvPr/>
        </p:nvSpPr>
        <p:spPr>
          <a:xfrm>
            <a:off x="5426813" y="1711105"/>
            <a:ext cx="5926233" cy="5447645"/>
          </a:xfrm>
          <a:prstGeom prst="rect">
            <a:avLst/>
          </a:prstGeom>
          <a:noFill/>
        </p:spPr>
        <p:txBody>
          <a:bodyPr wrap="square" rtlCol="0">
            <a:spAutoFit/>
          </a:bodyPr>
          <a:lstStyle/>
          <a:p>
            <a:r>
              <a:rPr lang="en-GB" sz="2400" dirty="0">
                <a:solidFill>
                  <a:schemeClr val="accent1">
                    <a:lumMod val="50000"/>
                  </a:schemeClr>
                </a:solidFill>
              </a:rPr>
              <a:t>V 10 </a:t>
            </a:r>
            <a:r>
              <a:rPr lang="en-GB" sz="2400" dirty="0">
                <a:solidFill>
                  <a:schemeClr val="accent1">
                    <a:lumMod val="50000"/>
                  </a:schemeClr>
                </a:solidFill>
                <a:effectLst/>
                <a:ea typeface="Aptos" panose="020B0004020202020204" pitchFamily="34" charset="0"/>
                <a:cs typeface="Times New Roman" panose="02020603050405020304" pitchFamily="18" charset="0"/>
              </a:rPr>
              <a:t>Though seeing they may not see, though hearing they may not understand </a:t>
            </a:r>
          </a:p>
          <a:p>
            <a:endParaRPr lang="en-GB" sz="2400" dirty="0">
              <a:solidFill>
                <a:schemeClr val="accent1">
                  <a:lumMod val="50000"/>
                </a:schemeClr>
              </a:solidFill>
              <a:cs typeface="Times New Roman" panose="02020603050405020304" pitchFamily="18" charset="0"/>
            </a:endParaRPr>
          </a:p>
          <a:p>
            <a:endParaRPr lang="en-GB" sz="2400" dirty="0">
              <a:solidFill>
                <a:schemeClr val="accent1">
                  <a:lumMod val="50000"/>
                </a:schemeClr>
              </a:solidFill>
            </a:endParaRPr>
          </a:p>
          <a:p>
            <a:r>
              <a:rPr lang="en-GB" sz="2400" i="1" kern="100" dirty="0">
                <a:solidFill>
                  <a:schemeClr val="accent1">
                    <a:lumMod val="50000"/>
                  </a:schemeClr>
                </a:solidFill>
                <a:effectLst/>
                <a:ea typeface="Aptos" panose="020B0004020202020204" pitchFamily="34" charset="0"/>
                <a:cs typeface="Times New Roman" panose="02020603050405020304" pitchFamily="18" charset="0"/>
              </a:rPr>
              <a:t>This does not express a desire that some would not understand,  but simply states the sad truth that those who are not willing to receive Jesus’ message will find the truth hidden from them.</a:t>
            </a:r>
            <a:endParaRPr lang="en-GB" sz="2400" kern="100" dirty="0">
              <a:solidFill>
                <a:schemeClr val="accent1">
                  <a:lumMod val="50000"/>
                </a:schemeClr>
              </a:solidFill>
              <a:effectLst/>
              <a:ea typeface="Aptos" panose="020B0004020202020204" pitchFamily="34" charset="0"/>
              <a:cs typeface="Times New Roman" panose="02020603050405020304" pitchFamily="18" charset="0"/>
            </a:endParaRPr>
          </a:p>
          <a:p>
            <a:endParaRPr lang="en-GB" sz="2400" b="0" i="0" dirty="0">
              <a:solidFill>
                <a:schemeClr val="accent1">
                  <a:lumMod val="50000"/>
                </a:schemeClr>
              </a:solidFill>
              <a:effectLst/>
              <a:highlight>
                <a:srgbClr val="FFFF00"/>
              </a:highlight>
            </a:endParaRPr>
          </a:p>
          <a:p>
            <a:endParaRPr lang="en-GB" sz="2400" dirty="0">
              <a:solidFill>
                <a:schemeClr val="accent1">
                  <a:lumMod val="50000"/>
                </a:schemeClr>
              </a:solidFill>
              <a:highlight>
                <a:srgbClr val="FFFF00"/>
              </a:highlight>
            </a:endParaRPr>
          </a:p>
          <a:p>
            <a:r>
              <a:rPr lang="en-GB" sz="2400" kern="100" dirty="0">
                <a:solidFill>
                  <a:schemeClr val="accent1">
                    <a:lumMod val="50000"/>
                  </a:schemeClr>
                </a:solidFill>
                <a:effectLst/>
                <a:ea typeface="Aptos" panose="020B0004020202020204" pitchFamily="34" charset="0"/>
                <a:cs typeface="Times New Roman" panose="02020603050405020304" pitchFamily="18" charset="0"/>
              </a:rPr>
              <a:t>There are none so deaf as those who do not want to hear.</a:t>
            </a:r>
          </a:p>
          <a:p>
            <a:endParaRPr lang="en-GB" dirty="0">
              <a:solidFill>
                <a:srgbClr val="000000"/>
              </a:solidFill>
              <a:highlight>
                <a:srgbClr val="FFFF00"/>
              </a:highlight>
              <a:latin typeface="system-ui"/>
            </a:endParaRPr>
          </a:p>
          <a:p>
            <a:endParaRPr lang="en-GB" dirty="0">
              <a:highlight>
                <a:srgbClr val="FFFF00"/>
              </a:highlight>
            </a:endParaRPr>
          </a:p>
        </p:txBody>
      </p:sp>
    </p:spTree>
    <p:extLst>
      <p:ext uri="{BB962C8B-B14F-4D97-AF65-F5344CB8AC3E}">
        <p14:creationId xmlns:p14="http://schemas.microsoft.com/office/powerpoint/2010/main" val="358615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A4594-839C-D95D-CBFE-33C87B5DF3A9}"/>
              </a:ext>
            </a:extLst>
          </p:cNvPr>
          <p:cNvSpPr>
            <a:spLocks noGrp="1"/>
          </p:cNvSpPr>
          <p:nvPr>
            <p:ph type="title"/>
          </p:nvPr>
        </p:nvSpPr>
        <p:spPr>
          <a:xfrm>
            <a:off x="1143000" y="609600"/>
            <a:ext cx="9875520" cy="503976"/>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xmlns="" id="{1E7BFEE0-C4C4-3E96-D39D-8D63397EECD1}"/>
              </a:ext>
            </a:extLst>
          </p:cNvPr>
          <p:cNvSpPr>
            <a:spLocks noGrp="1"/>
          </p:cNvSpPr>
          <p:nvPr>
            <p:ph idx="1"/>
          </p:nvPr>
        </p:nvSpPr>
        <p:spPr>
          <a:xfrm>
            <a:off x="1140351" y="1342176"/>
            <a:ext cx="9872871" cy="4038600"/>
          </a:xfrm>
        </p:spPr>
        <p:txBody>
          <a:bodyPr>
            <a:normAutofit/>
          </a:bodyPr>
          <a:lstStyle/>
          <a:p>
            <a:r>
              <a:rPr lang="en-GB" sz="3600" dirty="0">
                <a:solidFill>
                  <a:schemeClr val="accent1">
                    <a:lumMod val="50000"/>
                  </a:schemeClr>
                </a:solidFill>
              </a:rPr>
              <a:t>A seed fully distributed</a:t>
            </a:r>
          </a:p>
          <a:p>
            <a:endParaRPr lang="en-GB" sz="3600" dirty="0">
              <a:solidFill>
                <a:schemeClr val="accent1">
                  <a:lumMod val="50000"/>
                </a:schemeClr>
              </a:solidFill>
            </a:endParaRPr>
          </a:p>
          <a:p>
            <a:r>
              <a:rPr lang="en-GB" sz="3600" dirty="0">
                <a:solidFill>
                  <a:schemeClr val="accent1">
                    <a:lumMod val="50000"/>
                  </a:schemeClr>
                </a:solidFill>
              </a:rPr>
              <a:t>A seed fully producing</a:t>
            </a:r>
          </a:p>
          <a:p>
            <a:endParaRPr lang="en-GB" sz="3600" dirty="0">
              <a:solidFill>
                <a:schemeClr val="accent1">
                  <a:lumMod val="50000"/>
                </a:schemeClr>
              </a:solidFill>
            </a:endParaRPr>
          </a:p>
          <a:p>
            <a:r>
              <a:rPr lang="en-GB" sz="3600" dirty="0">
                <a:solidFill>
                  <a:schemeClr val="accent1">
                    <a:lumMod val="50000"/>
                  </a:schemeClr>
                </a:solidFill>
              </a:rPr>
              <a:t>A seed fully retained?</a:t>
            </a:r>
          </a:p>
        </p:txBody>
      </p:sp>
    </p:spTree>
    <p:extLst>
      <p:ext uri="{BB962C8B-B14F-4D97-AF65-F5344CB8AC3E}">
        <p14:creationId xmlns:p14="http://schemas.microsoft.com/office/powerpoint/2010/main" val="2047492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EAFF3D4-A6B6-2644-6C7E-7331259E60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F91BE87D-15F2-CEBF-32E9-83C74FED7269}"/>
              </a:ext>
            </a:extLst>
          </p:cNvPr>
          <p:cNvSpPr>
            <a:spLocks noGrp="1"/>
          </p:cNvSpPr>
          <p:nvPr>
            <p:ph type="title"/>
          </p:nvPr>
        </p:nvSpPr>
        <p:spPr>
          <a:xfrm>
            <a:off x="1158240" y="1090188"/>
            <a:ext cx="9875520" cy="503976"/>
          </a:xfrm>
        </p:spPr>
        <p:txBody>
          <a:bodyPr>
            <a:normAutofit fontScale="90000"/>
          </a:bodyPr>
          <a:lstStyle/>
          <a:p>
            <a:r>
              <a:rPr lang="en-GB" sz="4400" dirty="0">
                <a:solidFill>
                  <a:schemeClr val="accent1">
                    <a:lumMod val="50000"/>
                  </a:schemeClr>
                </a:solidFill>
              </a:rPr>
              <a:t>A seed fully distributed</a:t>
            </a:r>
            <a:br>
              <a:rPr lang="en-GB" sz="4400" dirty="0">
                <a:solidFill>
                  <a:schemeClr val="accent1">
                    <a:lumMod val="50000"/>
                  </a:schemeClr>
                </a:solidFill>
              </a:rPr>
            </a:br>
            <a:endParaRPr lang="en-GB" dirty="0"/>
          </a:p>
        </p:txBody>
      </p:sp>
      <p:sp>
        <p:nvSpPr>
          <p:cNvPr id="3" name="Content Placeholder 2">
            <a:extLst>
              <a:ext uri="{FF2B5EF4-FFF2-40B4-BE49-F238E27FC236}">
                <a16:creationId xmlns:a16="http://schemas.microsoft.com/office/drawing/2014/main" xmlns="" id="{70B74E80-5C20-A9F0-BC20-28529AD9CBB0}"/>
              </a:ext>
            </a:extLst>
          </p:cNvPr>
          <p:cNvSpPr>
            <a:spLocks noGrp="1"/>
          </p:cNvSpPr>
          <p:nvPr>
            <p:ph idx="1"/>
          </p:nvPr>
        </p:nvSpPr>
        <p:spPr>
          <a:xfrm>
            <a:off x="1140351" y="1342176"/>
            <a:ext cx="9872871" cy="4038600"/>
          </a:xfrm>
        </p:spPr>
        <p:txBody>
          <a:bodyPr>
            <a:normAutofit/>
          </a:bodyPr>
          <a:lstStyle/>
          <a:p>
            <a:pPr marL="45720" indent="0">
              <a:buNone/>
            </a:pPr>
            <a:endParaRPr lang="en-GB" sz="3600" dirty="0">
              <a:solidFill>
                <a:schemeClr val="accent1">
                  <a:lumMod val="50000"/>
                </a:schemeClr>
              </a:solidFill>
            </a:endParaRPr>
          </a:p>
          <a:p>
            <a:pPr marL="45720" indent="0">
              <a:buNone/>
            </a:pPr>
            <a:r>
              <a:rPr lang="en-GB" sz="2800" dirty="0">
                <a:solidFill>
                  <a:schemeClr val="accent1">
                    <a:lumMod val="50000"/>
                  </a:schemeClr>
                </a:solidFill>
              </a:rPr>
              <a:t>The seed is sown everywhere…</a:t>
            </a:r>
          </a:p>
          <a:p>
            <a:pPr marL="45720" indent="0">
              <a:buNone/>
            </a:pPr>
            <a:endParaRPr lang="en-GB" sz="2800" kern="100" dirty="0">
              <a:solidFill>
                <a:schemeClr val="accent1">
                  <a:lumMod val="50000"/>
                </a:schemeClr>
              </a:solidFill>
              <a:effectLst/>
              <a:ea typeface="Aptos" panose="020B0004020202020204" pitchFamily="34" charset="0"/>
              <a:cs typeface="Times New Roman" panose="02020603050405020304" pitchFamily="18" charset="0"/>
            </a:endParaRPr>
          </a:p>
          <a:p>
            <a:pPr marL="45720" indent="0">
              <a:buNone/>
            </a:pPr>
            <a:r>
              <a:rPr lang="en-GB" sz="2800" kern="100" dirty="0">
                <a:solidFill>
                  <a:schemeClr val="accent1">
                    <a:lumMod val="50000"/>
                  </a:schemeClr>
                </a:solidFill>
                <a:effectLst/>
                <a:ea typeface="Aptos" panose="020B0004020202020204" pitchFamily="34" charset="0"/>
                <a:cs typeface="Times New Roman" panose="02020603050405020304" pitchFamily="18" charset="0"/>
              </a:rPr>
              <a:t>God the Sower does not discriminate between where or to who his word is sown  - </a:t>
            </a:r>
            <a:r>
              <a:rPr lang="en-GB" sz="2800" kern="100" dirty="0" smtClean="0">
                <a:solidFill>
                  <a:schemeClr val="accent1">
                    <a:lumMod val="50000"/>
                  </a:schemeClr>
                </a:solidFill>
                <a:effectLst/>
                <a:ea typeface="Aptos" panose="020B0004020202020204" pitchFamily="34" charset="0"/>
                <a:cs typeface="Times New Roman" panose="02020603050405020304" pitchFamily="18" charset="0"/>
              </a:rPr>
              <a:t>God’s </a:t>
            </a:r>
            <a:r>
              <a:rPr lang="en-GB" sz="2800" kern="100" dirty="0">
                <a:solidFill>
                  <a:schemeClr val="accent1">
                    <a:lumMod val="50000"/>
                  </a:schemeClr>
                </a:solidFill>
                <a:effectLst/>
                <a:ea typeface="Aptos" panose="020B0004020202020204" pitchFamily="34" charset="0"/>
                <a:cs typeface="Times New Roman" panose="02020603050405020304" pitchFamily="18" charset="0"/>
              </a:rPr>
              <a:t>heart is always missional. </a:t>
            </a:r>
          </a:p>
          <a:p>
            <a:pPr marL="685800">
              <a:lnSpc>
                <a:spcPct val="107000"/>
              </a:lnSpc>
              <a:spcAft>
                <a:spcPts val="800"/>
              </a:spcAft>
            </a:pP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a:p>
            <a:pPr marL="45720" indent="0">
              <a:buNone/>
            </a:pPr>
            <a:endParaRPr lang="en-GB" sz="3600" dirty="0">
              <a:solidFill>
                <a:schemeClr val="accent1">
                  <a:lumMod val="50000"/>
                </a:schemeClr>
              </a:solidFill>
            </a:endParaRPr>
          </a:p>
        </p:txBody>
      </p:sp>
    </p:spTree>
    <p:extLst>
      <p:ext uri="{BB962C8B-B14F-4D97-AF65-F5344CB8AC3E}">
        <p14:creationId xmlns:p14="http://schemas.microsoft.com/office/powerpoint/2010/main" val="1483329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640D1B1-6EE8-79D4-AA42-94A78E5049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27315CB7-34A9-0207-9BB8-318D238ED69D}"/>
              </a:ext>
            </a:extLst>
          </p:cNvPr>
          <p:cNvSpPr>
            <a:spLocks noGrp="1"/>
          </p:cNvSpPr>
          <p:nvPr>
            <p:ph type="title"/>
          </p:nvPr>
        </p:nvSpPr>
        <p:spPr>
          <a:xfrm>
            <a:off x="1143000" y="609600"/>
            <a:ext cx="9875520" cy="503976"/>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xmlns="" id="{A2097256-86F0-7423-78F5-CF21DAB0E765}"/>
              </a:ext>
            </a:extLst>
          </p:cNvPr>
          <p:cNvSpPr>
            <a:spLocks noGrp="1"/>
          </p:cNvSpPr>
          <p:nvPr>
            <p:ph idx="1"/>
          </p:nvPr>
        </p:nvSpPr>
        <p:spPr>
          <a:xfrm>
            <a:off x="1140351" y="1342176"/>
            <a:ext cx="9872871" cy="4038600"/>
          </a:xfrm>
        </p:spPr>
        <p:txBody>
          <a:bodyPr>
            <a:normAutofit/>
          </a:bodyPr>
          <a:lstStyle/>
          <a:p>
            <a:r>
              <a:rPr lang="en-GB" sz="3600" dirty="0">
                <a:solidFill>
                  <a:schemeClr val="accent1">
                    <a:lumMod val="50000"/>
                  </a:schemeClr>
                </a:solidFill>
              </a:rPr>
              <a:t>A seed fully distributed</a:t>
            </a:r>
          </a:p>
          <a:p>
            <a:endParaRPr lang="en-GB" sz="3600" dirty="0">
              <a:solidFill>
                <a:schemeClr val="accent1">
                  <a:lumMod val="50000"/>
                </a:schemeClr>
              </a:solidFill>
            </a:endParaRPr>
          </a:p>
          <a:p>
            <a:r>
              <a:rPr lang="en-GB" sz="3600" dirty="0">
                <a:solidFill>
                  <a:schemeClr val="accent1">
                    <a:lumMod val="50000"/>
                  </a:schemeClr>
                </a:solidFill>
              </a:rPr>
              <a:t>A seed fully producing</a:t>
            </a:r>
          </a:p>
          <a:p>
            <a:endParaRPr lang="en-GB" sz="3600" dirty="0">
              <a:solidFill>
                <a:schemeClr val="accent1">
                  <a:lumMod val="50000"/>
                </a:schemeClr>
              </a:solidFill>
            </a:endParaRPr>
          </a:p>
          <a:p>
            <a:r>
              <a:rPr lang="en-GB" sz="3600" dirty="0">
                <a:solidFill>
                  <a:schemeClr val="accent1">
                    <a:lumMod val="50000"/>
                  </a:schemeClr>
                </a:solidFill>
              </a:rPr>
              <a:t>A seed fully retained?</a:t>
            </a:r>
          </a:p>
        </p:txBody>
      </p:sp>
    </p:spTree>
    <p:extLst>
      <p:ext uri="{BB962C8B-B14F-4D97-AF65-F5344CB8AC3E}">
        <p14:creationId xmlns:p14="http://schemas.microsoft.com/office/powerpoint/2010/main" val="2201445503"/>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776</TotalTime>
  <Words>726</Words>
  <Application>Microsoft Office PowerPoint</Application>
  <PresentationFormat>Widescreen</PresentationFormat>
  <Paragraphs>105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Corbel</vt:lpstr>
      <vt:lpstr>system-ui</vt:lpstr>
      <vt:lpstr>Times New Roman</vt:lpstr>
      <vt:lpstr>Basis</vt:lpstr>
      <vt:lpstr>The PARABLE OF THE SOWER</vt:lpstr>
      <vt:lpstr>Luke 8 v 1-18</vt:lpstr>
      <vt:lpstr>Luke 8 v 1-18</vt:lpstr>
      <vt:lpstr>Luke 8 v 1-18</vt:lpstr>
      <vt:lpstr>Am I listening?</vt:lpstr>
      <vt:lpstr>Jesus’ challenge to the unlistening  v 10</vt:lpstr>
      <vt:lpstr>PowerPoint Presentation</vt:lpstr>
      <vt:lpstr>A seed fully distributed </vt:lpstr>
      <vt:lpstr>PowerPoint Presentation</vt:lpstr>
      <vt:lpstr>A seed fully producing </vt:lpstr>
      <vt:lpstr>PowerPoint Presentation</vt:lpstr>
      <vt:lpstr>PowerPoint Presentation</vt:lpstr>
      <vt:lpstr>The seed on the path</vt:lpstr>
      <vt:lpstr>The Seed on rocky ground</vt:lpstr>
      <vt:lpstr>PowerPoint Presentation</vt:lpstr>
      <vt:lpstr>PowerPoint Presentation</vt:lpstr>
      <vt:lpstr>The seed amongst thorns</vt:lpstr>
      <vt:lpstr>The seed on good soil</vt:lpstr>
      <vt:lpstr>PowerPoint Presentation</vt:lpstr>
      <vt:lpstr>A seed fully retained…</vt:lpstr>
      <vt:lpstr>John 6 v 68/69</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PARABLE OF THE SOWER</dc:title>
  <dc:creator>MUMFORD Colin</dc:creator>
  <cp:lastModifiedBy>Colin</cp:lastModifiedBy>
  <cp:revision>13</cp:revision>
  <dcterms:created xsi:type="dcterms:W3CDTF">2025-06-13T09:39:30Z</dcterms:created>
  <dcterms:modified xsi:type="dcterms:W3CDTF">2025-06-16T20:53:53Z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6a12554-321c-45c3-b2fd-7e3f55c509d9_Enabled">
    <vt:lpwstr>true</vt:lpwstr>
  </property>
  <property fmtid="{D5CDD505-2E9C-101B-9397-08002B2CF9AE}" pid="3" name="MSIP_Label_56a12554-321c-45c3-b2fd-7e3f55c509d9_SetDate">
    <vt:lpwstr>2025-06-13T09:41:55Z</vt:lpwstr>
  </property>
  <property fmtid="{D5CDD505-2E9C-101B-9397-08002B2CF9AE}" pid="4" name="MSIP_Label_56a12554-321c-45c3-b2fd-7e3f55c509d9_Method">
    <vt:lpwstr>Privileged</vt:lpwstr>
  </property>
  <property fmtid="{D5CDD505-2E9C-101B-9397-08002B2CF9AE}" pid="5" name="MSIP_Label_56a12554-321c-45c3-b2fd-7e3f55c509d9_Name">
    <vt:lpwstr>56a12554-321c-45c3-b2fd-7e3f55c509d9</vt:lpwstr>
  </property>
  <property fmtid="{D5CDD505-2E9C-101B-9397-08002B2CF9AE}" pid="6" name="MSIP_Label_56a12554-321c-45c3-b2fd-7e3f55c509d9_SiteId">
    <vt:lpwstr>614f9c25-bffa-42c7-86d8-964101f55fa2</vt:lpwstr>
  </property>
  <property fmtid="{D5CDD505-2E9C-101B-9397-08002B2CF9AE}" pid="7" name="MSIP_Label_56a12554-321c-45c3-b2fd-7e3f55c509d9_ActionId">
    <vt:lpwstr>85077a42-2b09-4940-bd80-3618df2395e7</vt:lpwstr>
  </property>
  <property fmtid="{D5CDD505-2E9C-101B-9397-08002B2CF9AE}" pid="8" name="MSIP_Label_56a12554-321c-45c3-b2fd-7e3f55c509d9_ContentBits">
    <vt:lpwstr>0</vt:lpwstr>
  </property>
  <property fmtid="{D5CDD505-2E9C-101B-9397-08002B2CF9AE}" pid="9" name="MSIP_Label_56a12554-321c-45c3-b2fd-7e3f55c509d9_Tag">
    <vt:lpwstr>10, 0, 1, 1</vt:lpwstr>
  </property>
</Properties>
</file>