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7" r:id="rId3"/>
    <p:sldId id="268" r:id="rId4"/>
    <p:sldId id="258" r:id="rId5"/>
    <p:sldId id="262" r:id="rId6"/>
    <p:sldId id="263" r:id="rId7"/>
    <p:sldId id="264" r:id="rId8"/>
    <p:sldId id="272" r:id="rId9"/>
    <p:sldId id="261" r:id="rId10"/>
    <p:sldId id="266" r:id="rId11"/>
    <p:sldId id="265" r:id="rId12"/>
    <p:sldId id="273" r:id="rId13"/>
    <p:sldId id="267" r:id="rId14"/>
    <p:sldId id="269" r:id="rId15"/>
    <p:sldId id="270" r:id="rId16"/>
    <p:sldId id="277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D71"/>
    <a:srgbClr val="FFD78B"/>
    <a:srgbClr val="FFE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04"/>
    <p:restoredTop sz="94694"/>
  </p:normalViewPr>
  <p:slideViewPr>
    <p:cSldViewPr snapToGrid="0">
      <p:cViewPr varScale="1">
        <p:scale>
          <a:sx n="99" d="100"/>
          <a:sy n="99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3F3F-EA35-24A5-040C-10E4DD3A9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F5755-1BB4-A261-4784-DC655D2B7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B45AD-EB7B-CB6F-795A-7DA3DCDA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43049-A8E4-3004-728C-91AC0FA3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AFC2C-8EDC-45B5-8E9D-1EF743A2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0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3FB2-9D9C-AE0C-2EAF-C897477C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7D5D5-95BF-FB7F-3AD8-3D65D55E5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02807-95F8-F5DA-2943-BF160ED6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F6426-7192-D83A-1123-65646CC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16DEF-F532-1CCB-3EBC-C3DE4168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EFC3D-9222-D980-9660-C0D60F665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E77FF-5973-4610-F0D4-6C8541640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E9FC8-95AD-1B7D-9207-A098DD46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EEA69-427F-759C-5FEB-F3B8460D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C50F3-4932-DCC9-C10F-F62803C0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2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2473-E569-B6ED-D038-F278A40A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23789-6836-58EF-E491-077CCBA86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114D8-9B22-3A4E-E7EC-364E0A2C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583BF-1889-3956-3880-3E3D7C74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C71B3-95DA-E862-A83B-48A95209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96FA-45E8-0E7B-9421-1DE0CD1C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7D907-653F-BDF2-0192-0847FE0A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6937A-2357-8ADF-7ADD-F232B484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BD557-4E5F-58B6-2EF7-92EA793C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07E6-A9C7-BC6F-C34E-EACD5D5B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3802-9620-54BA-E21C-A9F9326C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DBFE-91DA-B52C-0E4D-2712D7922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778FC-9C76-9E4C-AF73-44FCC7C03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6C4AC-EE1D-AEDB-1F08-BECDEB54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D8C91-F078-6453-9A45-ACBAC6A8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2358B-A5FE-31FD-8408-1403667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4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7F2E-A60E-1141-D525-26366112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0C8ED-A488-1C34-88BE-3646287C6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5018B-03C9-6576-690A-2B5FBDC34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6096F-A2D3-057A-B0A1-97042FD90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6FA05-3D95-ED0F-9D34-00C03BB21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CB3A2C-0768-8B7B-98B0-694BD825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99259-1EF7-EC2A-A439-365C4C1F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70313-7D0A-79CA-0D10-1A0EDC4A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3942-5E6E-1710-94EC-F5FDCA1C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5AA00-8943-D478-7E28-3EB21F2C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8AAE2-6C75-C607-64FD-39EFF8A4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A5BEE-A913-D423-60D8-959A9515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BE6B3-5A4F-3455-50AD-C04EDAF8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565CD-CA09-E51B-ABEA-7CFDDFD2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EF880-5D44-452D-3640-D681CA34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45B9-F40B-1976-4668-65AEBEF1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179C1-894D-FE81-56F8-EC7563A50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188CD-ECB1-7D75-5993-DA382E58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0B7C6-41C8-2B4A-B107-BE53D062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BCB31-D4A2-4A2B-A4D0-6A871058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13B3D-385B-E932-FB50-37A8EB7B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1F42-BC3C-CA9D-1233-A6A3D82A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29549-54A1-8A1C-C3BA-331E84DD9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9EC8D-1F30-CD26-65B3-7A8BEDD7F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3A3EB-759A-9595-016C-E6C80BDF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E68D7-A841-DF4D-826E-3AA8C3F3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E9026-CD0B-1B75-7ECA-1BF3633C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76DA8-EF80-B4BD-4411-5B3A985E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2A85A-0CFF-D168-E829-2F94CC867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CABA-A79E-FB26-5DDF-3B4A7862A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D00A3-0397-B045-88E7-C3CC0875D768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35232-BB7B-61FE-7ABB-D93168450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B9049-BBCE-B32C-FE3A-62390C5CF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ABAFE-E755-E04E-AF88-F81B451F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4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Faithful Stewards: Understanding the Parable of the Ten Minas (Luke  19:11-27) - YouTube">
            <a:extLst>
              <a:ext uri="{FF2B5EF4-FFF2-40B4-BE49-F238E27FC236}">
                <a16:creationId xmlns:a16="http://schemas.microsoft.com/office/drawing/2014/main" id="{76E6EB68-61DE-7CD5-A7C3-D330444A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" b="16003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7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F2A0AD-26D2-616A-A68F-10C26A47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6" y="1471066"/>
            <a:ext cx="5438032" cy="36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elp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5F5B7CB-9446-EA5C-7735-BCF872F84D64}"/>
              </a:ext>
            </a:extLst>
          </p:cNvPr>
          <p:cNvSpPr/>
          <p:nvPr/>
        </p:nvSpPr>
        <p:spPr>
          <a:xfrm>
            <a:off x="7353802" y="1471066"/>
            <a:ext cx="3075709" cy="3208713"/>
          </a:xfrm>
          <a:prstGeom prst="actionButtonHelp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8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Bibleimages :: The parable of the talents of gold :: Three servants  invest their master's money (Matthew 25:14-30)">
            <a:extLst>
              <a:ext uri="{FF2B5EF4-FFF2-40B4-BE49-F238E27FC236}">
                <a16:creationId xmlns:a16="http://schemas.microsoft.com/office/drawing/2014/main" id="{0F05EEF8-CE22-FA62-C76E-A4ED02B1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r="4090"/>
          <a:stretch>
            <a:fillRect/>
          </a:stretch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76A15-A72C-89D9-CCDB-499F5F53FB0C}"/>
              </a:ext>
            </a:extLst>
          </p:cNvPr>
          <p:cNvSpPr txBox="1"/>
          <p:nvPr/>
        </p:nvSpPr>
        <p:spPr>
          <a:xfrm>
            <a:off x="7985385" y="977223"/>
            <a:ext cx="3369234" cy="5265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>
                <a:solidFill>
                  <a:srgbClr val="002060"/>
                </a:solidFill>
                <a:effectLst/>
              </a:rPr>
              <a:t>But the third servant brought back only the original amount of money and said, ‘Master, I hid your money and kept it safe. I was afraid because you are a hard man to deal with, taking what isn’t yours and harvesting crops you didn’t plant.’</a:t>
            </a:r>
            <a:r>
              <a:rPr lang="en-US" sz="2800" dirty="0">
                <a:solidFill>
                  <a:srgbClr val="002060"/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855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B76A15-A72C-89D9-CCDB-499F5F53FB0C}"/>
              </a:ext>
            </a:extLst>
          </p:cNvPr>
          <p:cNvSpPr txBox="1"/>
          <p:nvPr/>
        </p:nvSpPr>
        <p:spPr>
          <a:xfrm>
            <a:off x="399393" y="346841"/>
            <a:ext cx="109890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 ‘</a:t>
            </a:r>
            <a:r>
              <a:rPr lang="en-GB" sz="4000" i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wicked servant!’ the king roared. ‘Your own words condemn you. If you knew that I’m a hard man who takes what isn’t mine and harvests crops I didn’t plant, why didn’t you deposit my money in the bank? At least I could have gotten some interest on it.’</a:t>
            </a:r>
            <a:endParaRPr lang="en-GB" sz="4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4000" i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4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4000" i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“Then, turning to the others standing nearby, the king ordered, ‘Take the money from this servant, and give it to the one who has ten pounds.’</a:t>
            </a:r>
            <a:endParaRPr lang="en-GB" sz="4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6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C8753-E07C-D520-ED64-9C79D9C05A6F}"/>
              </a:ext>
            </a:extLst>
          </p:cNvPr>
          <p:cNvSpPr txBox="1"/>
          <p:nvPr/>
        </p:nvSpPr>
        <p:spPr>
          <a:xfrm>
            <a:off x="525518" y="283780"/>
            <a:ext cx="1076259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tell you that to everyone who has, more will be given, but as for the one who has nothing, even what they have will be taken away.</a:t>
            </a:r>
          </a:p>
          <a:p>
            <a:r>
              <a:rPr lang="en-GB" sz="2800" kern="100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Luke 19:26</a:t>
            </a:r>
            <a:endParaRPr lang="en-GB" sz="2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4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4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Therefore consider carefully how you listen. Whoever has will be given more; whoever does not have, even what they think they have will be taken from them.’</a:t>
            </a:r>
          </a:p>
          <a:p>
            <a:r>
              <a:rPr lang="en-GB" sz="2800" kern="100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Luke 8:18</a:t>
            </a:r>
            <a:endParaRPr lang="en-GB" sz="2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9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ED25-AC38-F6DC-5AA5-DE3E9A0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Possible responses to the 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1109-3CD6-88EF-99E9-2FF28DF4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Outright rejection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Distorted perspective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9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ED25-AC38-F6DC-5AA5-DE3E9A0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Possible responses to the 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1109-3CD6-88EF-99E9-2FF28DF4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Outright rejection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Distorted perspective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Embrace the treasure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91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4AE648-510B-18C0-808D-02A502B8E5F4}"/>
              </a:ext>
            </a:extLst>
          </p:cNvPr>
          <p:cNvGrpSpPr/>
          <p:nvPr/>
        </p:nvGrpSpPr>
        <p:grpSpPr>
          <a:xfrm rot="836793">
            <a:off x="2133895" y="350199"/>
            <a:ext cx="2685394" cy="1623850"/>
            <a:chOff x="972206" y="2054771"/>
            <a:chExt cx="2685394" cy="162385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4FFCAFB-010F-E0B9-8828-5BDF2DADD288}"/>
                </a:ext>
              </a:extLst>
            </p:cNvPr>
            <p:cNvSpPr/>
            <p:nvPr/>
          </p:nvSpPr>
          <p:spPr>
            <a:xfrm rot="20511673">
              <a:off x="1040524" y="2186152"/>
              <a:ext cx="2617076" cy="1492469"/>
            </a:xfrm>
            <a:prstGeom prst="ellipse">
              <a:avLst/>
            </a:prstGeom>
            <a:solidFill>
              <a:srgbClr val="CCAD7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90433F-D551-9A46-ABD2-AAAC83FAE7C2}"/>
                </a:ext>
              </a:extLst>
            </p:cNvPr>
            <p:cNvSpPr/>
            <p:nvPr/>
          </p:nvSpPr>
          <p:spPr>
            <a:xfrm rot="20511673">
              <a:off x="972206" y="2054771"/>
              <a:ext cx="2617076" cy="1492469"/>
            </a:xfrm>
            <a:prstGeom prst="ellipse">
              <a:avLst/>
            </a:prstGeom>
            <a:solidFill>
              <a:srgbClr val="FFD7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Freedom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A6C88-7C02-826C-0BA3-DC74F2F0F106}"/>
              </a:ext>
            </a:extLst>
          </p:cNvPr>
          <p:cNvGrpSpPr/>
          <p:nvPr/>
        </p:nvGrpSpPr>
        <p:grpSpPr>
          <a:xfrm rot="21060556">
            <a:off x="535924" y="2129783"/>
            <a:ext cx="2685394" cy="1623850"/>
            <a:chOff x="972206" y="2054771"/>
            <a:chExt cx="2685394" cy="16238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B988DB-B453-B206-97AB-0C3036B685AD}"/>
                </a:ext>
              </a:extLst>
            </p:cNvPr>
            <p:cNvSpPr/>
            <p:nvPr/>
          </p:nvSpPr>
          <p:spPr>
            <a:xfrm rot="20511673">
              <a:off x="1040524" y="2186152"/>
              <a:ext cx="2617076" cy="1492469"/>
            </a:xfrm>
            <a:prstGeom prst="ellipse">
              <a:avLst/>
            </a:prstGeom>
            <a:solidFill>
              <a:srgbClr val="CCAD7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A524FF-4AD5-0002-7230-A9944A56DA03}"/>
                </a:ext>
              </a:extLst>
            </p:cNvPr>
            <p:cNvSpPr/>
            <p:nvPr/>
          </p:nvSpPr>
          <p:spPr>
            <a:xfrm rot="20511673">
              <a:off x="972206" y="2054771"/>
              <a:ext cx="2617076" cy="1492469"/>
            </a:xfrm>
            <a:prstGeom prst="ellipse">
              <a:avLst/>
            </a:prstGeom>
            <a:solidFill>
              <a:srgbClr val="FFD7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Strength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F941FD-FF47-7C4E-D7A2-3F3438D424F4}"/>
              </a:ext>
            </a:extLst>
          </p:cNvPr>
          <p:cNvGrpSpPr/>
          <p:nvPr/>
        </p:nvGrpSpPr>
        <p:grpSpPr>
          <a:xfrm rot="1733409">
            <a:off x="7437612" y="4967294"/>
            <a:ext cx="2685394" cy="1623850"/>
            <a:chOff x="972206" y="2054771"/>
            <a:chExt cx="2685394" cy="16238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663905-2323-30BD-59C7-0386412E2436}"/>
                </a:ext>
              </a:extLst>
            </p:cNvPr>
            <p:cNvSpPr/>
            <p:nvPr/>
          </p:nvSpPr>
          <p:spPr>
            <a:xfrm rot="20511673">
              <a:off x="1040524" y="2186152"/>
              <a:ext cx="2617076" cy="1492469"/>
            </a:xfrm>
            <a:prstGeom prst="ellipse">
              <a:avLst/>
            </a:prstGeom>
            <a:solidFill>
              <a:srgbClr val="CCAD7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901DBF-A8E1-6127-AE55-6951A49AD5C4}"/>
                </a:ext>
              </a:extLst>
            </p:cNvPr>
            <p:cNvSpPr/>
            <p:nvPr/>
          </p:nvSpPr>
          <p:spPr>
            <a:xfrm rot="20511673">
              <a:off x="972206" y="2054771"/>
              <a:ext cx="2617076" cy="1492469"/>
            </a:xfrm>
            <a:prstGeom prst="ellipse">
              <a:avLst/>
            </a:prstGeom>
            <a:solidFill>
              <a:srgbClr val="FFD7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Courage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015BA1-1657-54DD-125E-85F6058BF077}"/>
              </a:ext>
            </a:extLst>
          </p:cNvPr>
          <p:cNvGrpSpPr/>
          <p:nvPr/>
        </p:nvGrpSpPr>
        <p:grpSpPr>
          <a:xfrm rot="643039">
            <a:off x="4719067" y="4264027"/>
            <a:ext cx="2685394" cy="1623850"/>
            <a:chOff x="972206" y="2054771"/>
            <a:chExt cx="2685394" cy="162385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C09741-2FBB-7761-2C96-2F96B358AEC1}"/>
                </a:ext>
              </a:extLst>
            </p:cNvPr>
            <p:cNvSpPr/>
            <p:nvPr/>
          </p:nvSpPr>
          <p:spPr>
            <a:xfrm rot="20511673">
              <a:off x="1040524" y="2186152"/>
              <a:ext cx="2617076" cy="1492469"/>
            </a:xfrm>
            <a:prstGeom prst="ellipse">
              <a:avLst/>
            </a:prstGeom>
            <a:solidFill>
              <a:srgbClr val="CCAD7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680DA1-B543-5AE8-C198-F110B6D25094}"/>
                </a:ext>
              </a:extLst>
            </p:cNvPr>
            <p:cNvSpPr/>
            <p:nvPr/>
          </p:nvSpPr>
          <p:spPr>
            <a:xfrm rot="20511673">
              <a:off x="972206" y="2054771"/>
              <a:ext cx="2617076" cy="1492469"/>
            </a:xfrm>
            <a:prstGeom prst="ellipse">
              <a:avLst/>
            </a:prstGeom>
            <a:solidFill>
              <a:srgbClr val="FFD7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Faith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9A1C82-5C5C-6495-B48D-87820A38666B}"/>
              </a:ext>
            </a:extLst>
          </p:cNvPr>
          <p:cNvGrpSpPr/>
          <p:nvPr/>
        </p:nvGrpSpPr>
        <p:grpSpPr>
          <a:xfrm rot="1504472">
            <a:off x="8955539" y="3371798"/>
            <a:ext cx="2685394" cy="1623850"/>
            <a:chOff x="972206" y="2054771"/>
            <a:chExt cx="2685394" cy="162385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D4CF0D-E414-3674-D0F9-505CC8A28615}"/>
                </a:ext>
              </a:extLst>
            </p:cNvPr>
            <p:cNvSpPr/>
            <p:nvPr/>
          </p:nvSpPr>
          <p:spPr>
            <a:xfrm rot="20511673">
              <a:off x="1040524" y="2186152"/>
              <a:ext cx="2617076" cy="1492469"/>
            </a:xfrm>
            <a:prstGeom prst="ellipse">
              <a:avLst/>
            </a:prstGeom>
            <a:solidFill>
              <a:srgbClr val="CCAD7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1FEDA35-C4F4-84C2-381F-25E553B016C5}"/>
                </a:ext>
              </a:extLst>
            </p:cNvPr>
            <p:cNvSpPr/>
            <p:nvPr/>
          </p:nvSpPr>
          <p:spPr>
            <a:xfrm rot="20511673">
              <a:off x="972206" y="2054771"/>
              <a:ext cx="2617076" cy="1492469"/>
            </a:xfrm>
            <a:prstGeom prst="ellipse">
              <a:avLst/>
            </a:prstGeom>
            <a:solidFill>
              <a:srgbClr val="FFD7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Joy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D4CCEA-C231-B17A-2708-520F773423CA}"/>
              </a:ext>
            </a:extLst>
          </p:cNvPr>
          <p:cNvGrpSpPr/>
          <p:nvPr/>
        </p:nvGrpSpPr>
        <p:grpSpPr>
          <a:xfrm rot="706668">
            <a:off x="3212076" y="2649820"/>
            <a:ext cx="2685394" cy="1623850"/>
            <a:chOff x="972206" y="2054771"/>
            <a:chExt cx="2685394" cy="162385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590001-1AF6-D8EB-D4F5-619CAC9D7BE1}"/>
                </a:ext>
              </a:extLst>
            </p:cNvPr>
            <p:cNvSpPr/>
            <p:nvPr/>
          </p:nvSpPr>
          <p:spPr>
            <a:xfrm rot="20511673">
              <a:off x="1040524" y="2186152"/>
              <a:ext cx="2617076" cy="1492469"/>
            </a:xfrm>
            <a:prstGeom prst="ellipse">
              <a:avLst/>
            </a:prstGeom>
            <a:solidFill>
              <a:srgbClr val="CCAD7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EFC5877-8BAE-FEC1-BFA1-9860A1BF7A7C}"/>
                </a:ext>
              </a:extLst>
            </p:cNvPr>
            <p:cNvSpPr/>
            <p:nvPr/>
          </p:nvSpPr>
          <p:spPr>
            <a:xfrm rot="20511673">
              <a:off x="972206" y="2054771"/>
              <a:ext cx="2617076" cy="1492469"/>
            </a:xfrm>
            <a:prstGeom prst="ellipse">
              <a:avLst/>
            </a:prstGeom>
            <a:solidFill>
              <a:srgbClr val="FFD7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Never alone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EF6DD-B26E-58F6-D6D3-D6D390688CAD}"/>
              </a:ext>
            </a:extLst>
          </p:cNvPr>
          <p:cNvGrpSpPr/>
          <p:nvPr/>
        </p:nvGrpSpPr>
        <p:grpSpPr>
          <a:xfrm rot="2075872">
            <a:off x="952171" y="4555010"/>
            <a:ext cx="2685394" cy="1623850"/>
            <a:chOff x="972206" y="2054771"/>
            <a:chExt cx="2685394" cy="162385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E73841-FE5D-B130-7E08-D4FFDE0F79C2}"/>
                </a:ext>
              </a:extLst>
            </p:cNvPr>
            <p:cNvSpPr/>
            <p:nvPr/>
          </p:nvSpPr>
          <p:spPr>
            <a:xfrm rot="20511673">
              <a:off x="1040524" y="2186152"/>
              <a:ext cx="2617076" cy="1492469"/>
            </a:xfrm>
            <a:prstGeom prst="ellipse">
              <a:avLst/>
            </a:prstGeom>
            <a:solidFill>
              <a:srgbClr val="CCAD7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FAC6B8-2176-21F0-6213-7252A2694543}"/>
                </a:ext>
              </a:extLst>
            </p:cNvPr>
            <p:cNvSpPr/>
            <p:nvPr/>
          </p:nvSpPr>
          <p:spPr>
            <a:xfrm rot="20511673">
              <a:off x="972206" y="2054771"/>
              <a:ext cx="2617076" cy="1492469"/>
            </a:xfrm>
            <a:prstGeom prst="ellipse">
              <a:avLst/>
            </a:prstGeom>
            <a:solidFill>
              <a:srgbClr val="FFD7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Power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C58BB6-4E56-FC70-E29D-65CAD9485BDC}"/>
              </a:ext>
            </a:extLst>
          </p:cNvPr>
          <p:cNvGrpSpPr/>
          <p:nvPr/>
        </p:nvGrpSpPr>
        <p:grpSpPr>
          <a:xfrm>
            <a:off x="6459203" y="2291761"/>
            <a:ext cx="2917567" cy="1565589"/>
            <a:chOff x="740033" y="2186152"/>
            <a:chExt cx="2917567" cy="156558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AC4D46-BA67-C25F-67C9-E353120D04CE}"/>
                </a:ext>
              </a:extLst>
            </p:cNvPr>
            <p:cNvSpPr/>
            <p:nvPr/>
          </p:nvSpPr>
          <p:spPr>
            <a:xfrm rot="20511673">
              <a:off x="1040524" y="2186152"/>
              <a:ext cx="2617076" cy="1492469"/>
            </a:xfrm>
            <a:prstGeom prst="ellipse">
              <a:avLst/>
            </a:prstGeom>
            <a:solidFill>
              <a:srgbClr val="CCAD7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8DF7BD-7B90-1623-C050-2BA4AE5583FE}"/>
                </a:ext>
              </a:extLst>
            </p:cNvPr>
            <p:cNvSpPr/>
            <p:nvPr/>
          </p:nvSpPr>
          <p:spPr>
            <a:xfrm rot="20511673">
              <a:off x="740033" y="2259272"/>
              <a:ext cx="2851836" cy="1492469"/>
            </a:xfrm>
            <a:prstGeom prst="ellipse">
              <a:avLst/>
            </a:prstGeom>
            <a:solidFill>
              <a:srgbClr val="FFD7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</a:rPr>
                <a:t>Acceptance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D31B33-D47E-71BA-7675-F4709E8732E8}"/>
              </a:ext>
            </a:extLst>
          </p:cNvPr>
          <p:cNvGrpSpPr/>
          <p:nvPr/>
        </p:nvGrpSpPr>
        <p:grpSpPr>
          <a:xfrm rot="877441">
            <a:off x="5172899" y="565369"/>
            <a:ext cx="2812842" cy="1626495"/>
            <a:chOff x="968626" y="2032354"/>
            <a:chExt cx="2812842" cy="16264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B5FD2DE-748E-A601-5473-B9536FB9B7EC}"/>
                </a:ext>
              </a:extLst>
            </p:cNvPr>
            <p:cNvSpPr/>
            <p:nvPr/>
          </p:nvSpPr>
          <p:spPr>
            <a:xfrm rot="20511673">
              <a:off x="1037368" y="2166380"/>
              <a:ext cx="2744100" cy="1492469"/>
            </a:xfrm>
            <a:prstGeom prst="ellipse">
              <a:avLst/>
            </a:prstGeom>
            <a:solidFill>
              <a:srgbClr val="CCAD7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F01BD01-1AE3-047B-F379-110F4A112C35}"/>
                </a:ext>
              </a:extLst>
            </p:cNvPr>
            <p:cNvSpPr/>
            <p:nvPr/>
          </p:nvSpPr>
          <p:spPr>
            <a:xfrm rot="20511673">
              <a:off x="968626" y="2032354"/>
              <a:ext cx="2761101" cy="1492469"/>
            </a:xfrm>
            <a:prstGeom prst="ellipse">
              <a:avLst/>
            </a:prstGeom>
            <a:solidFill>
              <a:srgbClr val="FFD7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</a:rPr>
                <a:t>Forgiveness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850345-3FC7-EA48-7C2D-DE769BECEC27}"/>
              </a:ext>
            </a:extLst>
          </p:cNvPr>
          <p:cNvGrpSpPr/>
          <p:nvPr/>
        </p:nvGrpSpPr>
        <p:grpSpPr>
          <a:xfrm rot="360794">
            <a:off x="8968312" y="925306"/>
            <a:ext cx="2649563" cy="1616457"/>
            <a:chOff x="1040524" y="2062164"/>
            <a:chExt cx="2649563" cy="161645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19E88F3-39CA-F6AD-D043-F75B7680149B}"/>
                </a:ext>
              </a:extLst>
            </p:cNvPr>
            <p:cNvSpPr/>
            <p:nvPr/>
          </p:nvSpPr>
          <p:spPr>
            <a:xfrm rot="1402416">
              <a:off x="1040524" y="2186152"/>
              <a:ext cx="2617076" cy="1492469"/>
            </a:xfrm>
            <a:prstGeom prst="ellipse">
              <a:avLst/>
            </a:prstGeom>
            <a:solidFill>
              <a:srgbClr val="CCAD7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CC12782-48E5-BB12-3A37-3006D7ED1B66}"/>
                </a:ext>
              </a:extLst>
            </p:cNvPr>
            <p:cNvSpPr/>
            <p:nvPr/>
          </p:nvSpPr>
          <p:spPr>
            <a:xfrm rot="1402416">
              <a:off x="1073011" y="2062164"/>
              <a:ext cx="2617076" cy="1492469"/>
            </a:xfrm>
            <a:prstGeom prst="ellipse">
              <a:avLst/>
            </a:prstGeom>
            <a:solidFill>
              <a:srgbClr val="FFD7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</a:rPr>
                <a:t>Grace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43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30 Bible verses about God's call to love others — World Vision Advocacy">
            <a:extLst>
              <a:ext uri="{FF2B5EF4-FFF2-40B4-BE49-F238E27FC236}">
                <a16:creationId xmlns:a16="http://schemas.microsoft.com/office/drawing/2014/main" id="{CDED31CF-D376-A977-CBE6-CBF44174F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r="44022" b="2"/>
          <a:stretch>
            <a:fillRect/>
          </a:stretch>
        </p:blipFill>
        <p:spPr bwMode="auto">
          <a:xfrm>
            <a:off x="196731" y="170453"/>
            <a:ext cx="3794884" cy="6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d's Love for Everyone | Come unto Christ">
            <a:extLst>
              <a:ext uri="{FF2B5EF4-FFF2-40B4-BE49-F238E27FC236}">
                <a16:creationId xmlns:a16="http://schemas.microsoft.com/office/drawing/2014/main" id="{10544A6F-E1F4-315F-D041-A6C560F33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r="1542" b="-1"/>
          <a:stretch>
            <a:fillRect/>
          </a:stretch>
        </p:blipFill>
        <p:spPr bwMode="auto">
          <a:xfrm>
            <a:off x="4184141" y="165371"/>
            <a:ext cx="3826711" cy="31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rmanent Teacher Jobs in London - TLTP Education">
            <a:extLst>
              <a:ext uri="{FF2B5EF4-FFF2-40B4-BE49-F238E27FC236}">
                <a16:creationId xmlns:a16="http://schemas.microsoft.com/office/drawing/2014/main" id="{A6026E14-1CBB-0C85-CD2F-CFA284299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r="9735" b="-3"/>
          <a:stretch>
            <a:fillRect/>
          </a:stretch>
        </p:blipFill>
        <p:spPr bwMode="auto">
          <a:xfrm>
            <a:off x="8193992" y="159910"/>
            <a:ext cx="3826711" cy="31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2data – Career">
            <a:extLst>
              <a:ext uri="{FF2B5EF4-FFF2-40B4-BE49-F238E27FC236}">
                <a16:creationId xmlns:a16="http://schemas.microsoft.com/office/drawing/2014/main" id="{C2CC7568-F84A-F5BC-E6AD-14E13C292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0" b="4"/>
          <a:stretch>
            <a:fillRect/>
          </a:stretch>
        </p:blipFill>
        <p:spPr bwMode="auto">
          <a:xfrm>
            <a:off x="4184141" y="3512234"/>
            <a:ext cx="3826711" cy="31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ianity is About Loving Relationships - Josh.org">
            <a:extLst>
              <a:ext uri="{FF2B5EF4-FFF2-40B4-BE49-F238E27FC236}">
                <a16:creationId xmlns:a16="http://schemas.microsoft.com/office/drawing/2014/main" id="{D76C324B-5B61-241C-2522-931A2B81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0" r="1" b="1"/>
          <a:stretch>
            <a:fillRect/>
          </a:stretch>
        </p:blipFill>
        <p:spPr bwMode="auto">
          <a:xfrm>
            <a:off x="8193992" y="3505966"/>
            <a:ext cx="3826711" cy="3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4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ED25-AC38-F6DC-5AA5-DE3E9A0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How are you responding to king Jesus?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1109-3CD6-88EF-99E9-2FF28DF4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Outright rejection</a:t>
            </a:r>
          </a:p>
          <a:p>
            <a:pPr marL="0" indent="0">
              <a:buNone/>
            </a:pPr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Distorted perspective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Embrace the treasure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9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ildup to Easter, Week Three: Zacchaeus on Sunday School Zone">
            <a:extLst>
              <a:ext uri="{FF2B5EF4-FFF2-40B4-BE49-F238E27FC236}">
                <a16:creationId xmlns:a16="http://schemas.microsoft.com/office/drawing/2014/main" id="{1D29BCEF-ED8D-20BD-8AEE-E1241D37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204"/>
          <a:stretch>
            <a:fillRect/>
          </a:stretch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40948-13F8-BF4D-A47C-279A646031D5}"/>
              </a:ext>
            </a:extLst>
          </p:cNvPr>
          <p:cNvSpPr txBox="1"/>
          <p:nvPr/>
        </p:nvSpPr>
        <p:spPr>
          <a:xfrm>
            <a:off x="8187559" y="3994414"/>
            <a:ext cx="376615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</a:rPr>
              <a:t>Today Salvation has come to this house</a:t>
            </a:r>
          </a:p>
        </p:txBody>
      </p:sp>
    </p:spTree>
    <p:extLst>
      <p:ext uri="{BB962C8B-B14F-4D97-AF65-F5344CB8AC3E}">
        <p14:creationId xmlns:p14="http://schemas.microsoft.com/office/powerpoint/2010/main" val="379935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36195F-AA76-1B3B-B355-1BD69EBC6A21}"/>
              </a:ext>
            </a:extLst>
          </p:cNvPr>
          <p:cNvSpPr txBox="1"/>
          <p:nvPr/>
        </p:nvSpPr>
        <p:spPr>
          <a:xfrm>
            <a:off x="225972" y="746426"/>
            <a:ext cx="117400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crowd was listening to everything Jesus said. And because he was nearing Jerusalem, he told them a story to correct the impression that the Kingdom of God would begin right away.</a:t>
            </a:r>
          </a:p>
          <a:p>
            <a:r>
              <a:rPr lang="en-GB" sz="3200" kern="100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Luke 19:11</a:t>
            </a:r>
            <a:endParaRPr lang="en-GB" sz="3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9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E1DE5C-77C6-CC76-B35C-9E257B0B7FB5}"/>
              </a:ext>
            </a:extLst>
          </p:cNvPr>
          <p:cNvSpPr txBox="1"/>
          <p:nvPr/>
        </p:nvSpPr>
        <p:spPr>
          <a:xfrm>
            <a:off x="904081" y="340727"/>
            <a:ext cx="92173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to us a child is born,</a:t>
            </a:r>
          </a:p>
          <a:p>
            <a:r>
              <a:rPr lang="en-GB" sz="4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to us a son is given ….</a:t>
            </a:r>
          </a:p>
          <a:p>
            <a:r>
              <a:rPr lang="en-GB" sz="4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will reign on David’s throne</a:t>
            </a:r>
            <a:endParaRPr lang="en-GB" sz="4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4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and over his kingdom,</a:t>
            </a:r>
            <a:endParaRPr lang="en-GB" sz="4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4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establishing and upholding it</a:t>
            </a:r>
            <a:endParaRPr lang="en-GB" sz="4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4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with justice and righteousness</a:t>
            </a:r>
            <a:endParaRPr lang="en-GB" sz="4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4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from that time on and forever.</a:t>
            </a:r>
          </a:p>
          <a:p>
            <a:r>
              <a:rPr lang="en-GB" sz="2800" kern="100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Isaiah 9:6-7</a:t>
            </a:r>
            <a:endParaRPr lang="en-GB" sz="2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1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Parable of the Ten Minas | NeverThirsty">
            <a:extLst>
              <a:ext uri="{FF2B5EF4-FFF2-40B4-BE49-F238E27FC236}">
                <a16:creationId xmlns:a16="http://schemas.microsoft.com/office/drawing/2014/main" id="{4835B33F-F993-ACAD-DD65-04867D05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B5A3B-5CFB-5BC2-4244-9A933C77FBF9}"/>
              </a:ext>
            </a:extLst>
          </p:cNvPr>
          <p:cNvSpPr txBox="1"/>
          <p:nvPr/>
        </p:nvSpPr>
        <p:spPr>
          <a:xfrm>
            <a:off x="1410093" y="956201"/>
            <a:ext cx="4411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i="0" dirty="0">
                <a:solidFill>
                  <a:srgbClr val="002060"/>
                </a:solidFill>
                <a:effectLst/>
                <a:latin typeface="system-ui"/>
              </a:rPr>
              <a:t>We don’t want this man to be our king.’</a:t>
            </a:r>
          </a:p>
          <a:p>
            <a:r>
              <a:rPr lang="en-GB" dirty="0">
                <a:solidFill>
                  <a:srgbClr val="002060"/>
                </a:solidFill>
                <a:latin typeface="system-ui"/>
              </a:rPr>
              <a:t>Luke 19:14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4BB0B-6F20-27AD-DF46-B136B5F10F6F}"/>
              </a:ext>
            </a:extLst>
          </p:cNvPr>
          <p:cNvSpPr txBox="1"/>
          <p:nvPr/>
        </p:nvSpPr>
        <p:spPr>
          <a:xfrm>
            <a:off x="963892" y="4026456"/>
            <a:ext cx="101035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system-ui"/>
              </a:rPr>
              <a:t>And</a:t>
            </a:r>
            <a:r>
              <a:rPr lang="en-GB" sz="4000" b="0" i="0" dirty="0">
                <a:solidFill>
                  <a:srgbClr val="002060"/>
                </a:solidFill>
                <a:effectLst/>
                <a:latin typeface="system-ui"/>
              </a:rPr>
              <a:t> as for those enemies of mine who didn’t want me to be their king —bring them here and execute  them right here in front of me.’”</a:t>
            </a:r>
          </a:p>
          <a:p>
            <a:r>
              <a:rPr lang="en-GB" dirty="0">
                <a:solidFill>
                  <a:srgbClr val="002060"/>
                </a:solidFill>
                <a:latin typeface="system-ui"/>
              </a:rPr>
              <a:t>Luke 19:27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A7339-BB0E-DF81-73B6-67E311161AED}"/>
              </a:ext>
            </a:extLst>
          </p:cNvPr>
          <p:cNvSpPr txBox="1"/>
          <p:nvPr/>
        </p:nvSpPr>
        <p:spPr>
          <a:xfrm>
            <a:off x="8140700" y="1117600"/>
            <a:ext cx="252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5" name="Sequential Access Storage 4">
            <a:extLst>
              <a:ext uri="{FF2B5EF4-FFF2-40B4-BE49-F238E27FC236}">
                <a16:creationId xmlns:a16="http://schemas.microsoft.com/office/drawing/2014/main" id="{C0F92994-BEBF-BB2D-B7F2-CCBF7C172A72}"/>
              </a:ext>
            </a:extLst>
          </p:cNvPr>
          <p:cNvSpPr/>
          <p:nvPr/>
        </p:nvSpPr>
        <p:spPr>
          <a:xfrm>
            <a:off x="793749" y="367919"/>
            <a:ext cx="5027767" cy="2711669"/>
          </a:xfrm>
          <a:prstGeom prst="flowChartMagneticTap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ED25-AC38-F6DC-5AA5-DE3E9A07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Possible responses to the 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1109-3CD6-88EF-99E9-2FF28DF4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Outright rejection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6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5FB52C-49F5-D95C-DB2A-AF18798E3138}"/>
              </a:ext>
            </a:extLst>
          </p:cNvPr>
          <p:cNvSpPr txBox="1"/>
          <p:nvPr/>
        </p:nvSpPr>
        <p:spPr>
          <a:xfrm>
            <a:off x="448886" y="714895"/>
            <a:ext cx="11322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44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because you are stubborn and refuse to turn from your sin, you are storing up terrible punishment for yourself. For a day of anger is coming, when God’s righteous judgment will be revealed. He will judge everyone according to what they have done.” </a:t>
            </a:r>
          </a:p>
          <a:p>
            <a:r>
              <a:rPr lang="en-GB" sz="3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Romans 2:5-6</a:t>
            </a:r>
          </a:p>
        </p:txBody>
      </p:sp>
    </p:spTree>
    <p:extLst>
      <p:ext uri="{BB962C8B-B14F-4D97-AF65-F5344CB8AC3E}">
        <p14:creationId xmlns:p14="http://schemas.microsoft.com/office/powerpoint/2010/main" val="194149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Parable of the Ten Minas - Faithful Parables">
            <a:extLst>
              <a:ext uri="{FF2B5EF4-FFF2-40B4-BE49-F238E27FC236}">
                <a16:creationId xmlns:a16="http://schemas.microsoft.com/office/drawing/2014/main" id="{DB331C61-DBE7-0B84-2B5D-5B69CCD7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453</Words>
  <Application>Microsoft Macintosh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responses to the 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responses to the king</vt:lpstr>
      <vt:lpstr>Possible responses to the king</vt:lpstr>
      <vt:lpstr>PowerPoint Presentation</vt:lpstr>
      <vt:lpstr>PowerPoint Presentation</vt:lpstr>
      <vt:lpstr>How are you responding to king Jesus?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Macallan</dc:creator>
  <cp:lastModifiedBy>Derek Macallan</cp:lastModifiedBy>
  <cp:revision>16</cp:revision>
  <dcterms:created xsi:type="dcterms:W3CDTF">2025-07-17T08:54:52Z</dcterms:created>
  <dcterms:modified xsi:type="dcterms:W3CDTF">2025-07-19T10:17:53Z</dcterms:modified>
</cp:coreProperties>
</file>