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67" r:id="rId2"/>
    <p:sldId id="259" r:id="rId3"/>
    <p:sldId id="268" r:id="rId4"/>
    <p:sldId id="260" r:id="rId5"/>
    <p:sldId id="266" r:id="rId6"/>
    <p:sldId id="258" r:id="rId7"/>
    <p:sldId id="262" r:id="rId8"/>
    <p:sldId id="269" r:id="rId9"/>
    <p:sldId id="263" r:id="rId10"/>
    <p:sldId id="264" r:id="rId11"/>
    <p:sldId id="265" r:id="rId12"/>
  </p:sldIdLst>
  <p:sldSz cx="9144000" cy="6858000" type="screen4x3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2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3211" y="-91"/>
      </p:cViewPr>
      <p:guideLst>
        <p:guide orient="horz" pos="3155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03E2B367-CF3B-43B2-9A69-A493F80C9148}" type="datetimeFigureOut">
              <a:rPr lang="en-GB" smtClean="0"/>
              <a:pPr/>
              <a:t>20/08/2015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1B1CFEB-20EC-4533-93AD-90F20CA518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9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6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1268" y="4821505"/>
            <a:ext cx="5723905" cy="503501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034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1505"/>
            <a:ext cx="5510530" cy="4583751"/>
          </a:xfrm>
        </p:spPr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60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89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8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1505"/>
            <a:ext cx="5593230" cy="469453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072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1505"/>
            <a:ext cx="5593230" cy="469453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07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1505"/>
            <a:ext cx="5510530" cy="451249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050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1505"/>
            <a:ext cx="5510530" cy="451249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050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1505"/>
            <a:ext cx="5771360" cy="4963763"/>
          </a:xfrm>
        </p:spPr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1CFEB-20EC-4533-93AD-90F20CA5183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85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pPr/>
              <a:t>8/20/2015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51CF1133-3259-4C45-BABA-5B62D9C6F78D}" type="datetimeFigureOut">
              <a:rPr lang="en-US" smtClean="0"/>
              <a:pPr/>
              <a:t>8/20/2015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Verdana" pitchFamily="34" charset="0"/>
          <a:ea typeface="Verdana" pitchFamily="34" charset="0"/>
          <a:cs typeface="Verdana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Verdana" pitchFamily="34" charset="0"/>
          <a:ea typeface="Verdana" pitchFamily="34" charset="0"/>
          <a:cs typeface="Verdana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Verdana" pitchFamily="34" charset="0"/>
          <a:ea typeface="Verdana" pitchFamily="34" charset="0"/>
          <a:cs typeface="Verdana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Verdana" pitchFamily="34" charset="0"/>
          <a:ea typeface="Verdana" pitchFamily="34" charset="0"/>
          <a:cs typeface="Verdana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Verdana" pitchFamily="34" charset="0"/>
          <a:ea typeface="Verdana" pitchFamily="34" charset="0"/>
          <a:cs typeface="Verdana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jpeg"/><Relationship Id="rId11" Type="http://schemas.openxmlformats.org/officeDocument/2006/relationships/image" Target="../media/image9.gif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98007"/>
          </a:xfrm>
        </p:spPr>
        <p:txBody>
          <a:bodyPr>
            <a:normAutofit/>
          </a:bodyPr>
          <a:lstStyle/>
          <a:p>
            <a:r>
              <a:rPr lang="en-GB" sz="4000" dirty="0" smtClean="0"/>
              <a:t>Philippians 3: 1-12</a:t>
            </a:r>
            <a:endParaRPr lang="en-GB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6100" y="1267460"/>
            <a:ext cx="7931150" cy="531114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400" dirty="0" smtClean="0"/>
              <a:t>Further, my brothers and sisters, rejoice in the Lord! It is no trouble for me to write the same things to you again, and it is a safeguard for you. </a:t>
            </a:r>
            <a:r>
              <a:rPr lang="en-GB" sz="1400" b="1" baseline="30000" dirty="0" smtClean="0"/>
              <a:t>2 </a:t>
            </a:r>
            <a:r>
              <a:rPr lang="en-GB" sz="1400" dirty="0" smtClean="0"/>
              <a:t>Watch out for those dogs, those evildoers, those mutilators of the flesh. </a:t>
            </a:r>
            <a:r>
              <a:rPr lang="en-GB" sz="1400" b="1" baseline="30000" dirty="0" smtClean="0"/>
              <a:t>3 </a:t>
            </a:r>
            <a:r>
              <a:rPr lang="en-GB" sz="1400" dirty="0" smtClean="0"/>
              <a:t>For it is we who are the circumcision, we who serve God by his Spirit, who boast in Christ Jesus, and who put no confidence in the flesh – </a:t>
            </a:r>
            <a:r>
              <a:rPr lang="en-GB" sz="1400" b="1" baseline="30000" dirty="0" smtClean="0"/>
              <a:t>4 </a:t>
            </a:r>
            <a:r>
              <a:rPr lang="en-GB" sz="1400" dirty="0" smtClean="0"/>
              <a:t>though I myself have reasons for such confidence.</a:t>
            </a:r>
          </a:p>
          <a:p>
            <a:pPr marL="36000" indent="0">
              <a:lnSpc>
                <a:spcPct val="120000"/>
              </a:lnSpc>
              <a:buNone/>
            </a:pPr>
            <a:r>
              <a:rPr lang="en-GB" sz="1400" dirty="0" smtClean="0"/>
              <a:t>If someone else thinks they have reasons to put confidence in the flesh, I have more:</a:t>
            </a:r>
            <a:r>
              <a:rPr lang="en-GB" sz="1400" b="1" baseline="30000" dirty="0" smtClean="0"/>
              <a:t>5 </a:t>
            </a:r>
            <a:r>
              <a:rPr lang="en-GB" sz="1400" dirty="0" smtClean="0"/>
              <a:t>circumcised on the eighth day, of the people of Israel, of the tribe of Benjamin, a Hebrew of Hebrews; in regard to the law, a Pharisee; </a:t>
            </a:r>
            <a:r>
              <a:rPr lang="en-GB" sz="1400" b="1" baseline="30000" dirty="0" smtClean="0"/>
              <a:t>6 </a:t>
            </a:r>
            <a:r>
              <a:rPr lang="en-GB" sz="1400" dirty="0" smtClean="0"/>
              <a:t>as for zeal, persecuting the church; as for righteousness based on the law, faultless.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 b="1" baseline="30000" dirty="0" smtClean="0"/>
              <a:t>7 </a:t>
            </a:r>
            <a:r>
              <a:rPr lang="en-GB" sz="1400" dirty="0" smtClean="0"/>
              <a:t>But whatever were gains to me I now consider loss for the sake of Christ. </a:t>
            </a:r>
            <a:r>
              <a:rPr lang="en-GB" sz="1400" b="1" baseline="30000" dirty="0" smtClean="0"/>
              <a:t>8 </a:t>
            </a:r>
            <a:r>
              <a:rPr lang="en-GB" sz="1400" dirty="0" smtClean="0"/>
              <a:t>What is more, I consider everything a loss because of the surpassing worth of knowing Christ Jesus my Lord, for whose sake I have lost all things. I consider them garbage, that I may gain Christ</a:t>
            </a:r>
            <a:r>
              <a:rPr lang="en-GB" sz="1400" b="1" baseline="30000" dirty="0" smtClean="0"/>
              <a:t>9 </a:t>
            </a:r>
            <a:r>
              <a:rPr lang="en-GB" sz="1400" dirty="0" smtClean="0"/>
              <a:t>and be found in him, not having a righteousness of my own that comes from the law, but that which is through faith in</a:t>
            </a:r>
            <a:r>
              <a:rPr lang="en-GB" sz="1400" baseline="30000" dirty="0" smtClean="0"/>
              <a:t> </a:t>
            </a:r>
            <a:r>
              <a:rPr lang="en-GB" sz="1400" dirty="0" smtClean="0"/>
              <a:t>Christ – the righteousness that comes from God on the basis of faith. </a:t>
            </a:r>
            <a:r>
              <a:rPr lang="en-GB" sz="1400" b="1" baseline="30000" dirty="0" smtClean="0"/>
              <a:t>10 </a:t>
            </a:r>
            <a:r>
              <a:rPr lang="en-GB" sz="1400" dirty="0" smtClean="0"/>
              <a:t>I want to know Christ – yes, to know the power of his resurrection and participation in his sufferings, becoming like him in his death, </a:t>
            </a:r>
            <a:r>
              <a:rPr lang="en-GB" sz="1400" b="1" baseline="30000" dirty="0" smtClean="0"/>
              <a:t>11 </a:t>
            </a:r>
            <a:r>
              <a:rPr lang="en-GB" sz="1400" dirty="0" smtClean="0"/>
              <a:t>and so, somehow, attaining to the resurrection from the dead.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 b="1" baseline="30000" dirty="0" smtClean="0"/>
              <a:t>12 </a:t>
            </a:r>
            <a:r>
              <a:rPr lang="en-GB" sz="1400" dirty="0" smtClean="0"/>
              <a:t>Not that I have already obtained all this, or have already arrived at my goal, but I press on to take hold of that for which Christ Jesus took hold of me.</a:t>
            </a:r>
            <a:endParaRPr lang="en-GB" sz="1400" dirty="0"/>
          </a:p>
        </p:txBody>
      </p:sp>
      <p:pic>
        <p:nvPicPr>
          <p:cNvPr id="2" name="Rea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8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1" descr="http://i.istockimg.com/file_thumbview_approve/42958470/3/stock-illustration-42958470-finish-li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549" r="-1145" b="3150"/>
          <a:stretch/>
        </p:blipFill>
        <p:spPr bwMode="auto">
          <a:xfrm>
            <a:off x="6142448" y="1976131"/>
            <a:ext cx="972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31" descr="http://phraseologyproject.com/temp/imgsizer/assets/uploads/phrases/failures_final-960x6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8" y="2210687"/>
            <a:ext cx="919042" cy="6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972432" y="984894"/>
            <a:ext cx="32952" cy="2362513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24261" y="1058799"/>
            <a:ext cx="21625" cy="2303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4"/>
          <p:cNvSpPr>
            <a:spLocks noChangeArrowheads="1"/>
          </p:cNvSpPr>
          <p:nvPr/>
        </p:nvSpPr>
        <p:spPr bwMode="auto">
          <a:xfrm>
            <a:off x="956036" y="347415"/>
            <a:ext cx="1225550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ounded Rectangle 5"/>
          <p:cNvSpPr>
            <a:spLocks noChangeArrowheads="1"/>
          </p:cNvSpPr>
          <p:nvPr/>
        </p:nvSpPr>
        <p:spPr bwMode="auto">
          <a:xfrm>
            <a:off x="3619500" y="329256"/>
            <a:ext cx="1811338" cy="655638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ounded Rectangle 6"/>
          <p:cNvSpPr>
            <a:spLocks noChangeArrowheads="1"/>
          </p:cNvSpPr>
          <p:nvPr/>
        </p:nvSpPr>
        <p:spPr bwMode="auto">
          <a:xfrm>
            <a:off x="6628448" y="392724"/>
            <a:ext cx="1525587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33950" y="3347407"/>
            <a:ext cx="8476100" cy="39674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84840" y="1278554"/>
            <a:ext cx="2564552" cy="2001287"/>
            <a:chOff x="65877" y="-96076"/>
            <a:chExt cx="2043086" cy="173804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13105" y="-66559"/>
              <a:ext cx="11640" cy="170853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1366013" y="-96076"/>
              <a:ext cx="742950" cy="4635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Plus</a:t>
              </a:r>
              <a:endPara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5877" y="-93709"/>
              <a:ext cx="914400" cy="46355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Minus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33950" y="3649896"/>
            <a:ext cx="80648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Follow my example  </a:t>
            </a:r>
            <a:r>
              <a:rPr lang="en-GB" sz="3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receive a </a:t>
            </a:r>
            <a:r>
              <a:rPr lang="en-GB" sz="3200" i="1" dirty="0" smtClean="0">
                <a:solidFill>
                  <a:srgbClr val="FBD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righteousness</a:t>
            </a:r>
            <a:r>
              <a:rPr lang="en-GB" sz="3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from God. Do not rely on a </a:t>
            </a:r>
            <a:r>
              <a:rPr lang="en-GB" sz="3200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righteousness</a:t>
            </a:r>
            <a:r>
              <a:rPr lang="en-GB" sz="3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your own. Rejoice in the Lord!</a:t>
            </a:r>
            <a:endParaRPr lang="en-GB" sz="3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02" name="Picture 6" descr="http://images.sashtime.co.uk/sashtime2/galvanisedrubbishbin90l-5st1.jpg?set_id=880000500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70" y="1986756"/>
            <a:ext cx="1095645" cy="10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cdn1.notonthehighstreet.com/system/product_images/images/000/780/930/original_vintage-r-lette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83" y="1924319"/>
            <a:ext cx="1182213" cy="11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http://cdn1.notonthehighstreet.com/system/product_images/images/000/780/930/original_vintage-r-lette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74" y="1809954"/>
            <a:ext cx="1298961" cy="127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redentials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8067" y="2258267"/>
            <a:ext cx="766820" cy="712047"/>
          </a:xfrm>
          <a:prstGeom prst="rect">
            <a:avLst/>
          </a:prstGeom>
        </p:spPr>
      </p:pic>
      <p:pic>
        <p:nvPicPr>
          <p:cNvPr id="5" name="Slid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137" y="175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8859"/>
      </p:ext>
    </p:extLst>
  </p:cSld>
  <p:clrMapOvr>
    <a:masterClrMapping/>
  </p:clrMapOvr>
  <p:transition advClick="0" advTm="2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0.17413 0.000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7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i.istockimg.com/file_thumbview_approve/42958470/3/stock-illustration-42958470-finish-lin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06" y="644532"/>
            <a:ext cx="13335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i.istockimg.com/file_thumbview_approve/42958470/3/stock-illustration-42958470-finish-lin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06" y="3680176"/>
            <a:ext cx="1333500" cy="1325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02509" y="3097671"/>
            <a:ext cx="4497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“Rejoice in the </a:t>
            </a:r>
            <a:r>
              <a:rPr lang="en-GB" sz="4000" dirty="0" smtClean="0">
                <a:solidFill>
                  <a:srgbClr val="FF0000"/>
                </a:solidFill>
              </a:rPr>
              <a:t>Lord</a:t>
            </a:r>
            <a:r>
              <a:rPr lang="en-GB" sz="4000" dirty="0" smtClean="0"/>
              <a:t>”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02509" y="3805557"/>
            <a:ext cx="610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“Watch out for those dogs”</a:t>
            </a:r>
            <a:endParaRPr lang="en-GB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64293" y="4577326"/>
            <a:ext cx="610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“Follow my example”</a:t>
            </a:r>
            <a:endParaRPr lang="en-GB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683741" y="953529"/>
            <a:ext cx="6120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How to run well …</a:t>
            </a:r>
            <a:endParaRPr lang="en-GB" sz="4000" dirty="0"/>
          </a:p>
        </p:txBody>
      </p:sp>
      <p:pic>
        <p:nvPicPr>
          <p:cNvPr id="12" name="Picture 11" descr="http://cdn1.notonthehighstreet.com/system/product_images/images/000/780/930/original_vintage-r-lett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55" y="3092824"/>
            <a:ext cx="694977" cy="6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4" descr="http://www.fantasticsupermarket.com/images/257/vintage-letter-R-small_min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13" y="3914942"/>
            <a:ext cx="510233" cy="5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cliparts.co/cliparts/pc5/85a/pc585aqni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-2500"/>
          <a:stretch/>
        </p:blipFill>
        <p:spPr bwMode="auto">
          <a:xfrm>
            <a:off x="5316622" y="4681787"/>
            <a:ext cx="760698" cy="7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509" y="280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31158"/>
      </p:ext>
    </p:extLst>
  </p:cSld>
  <p:clrMapOvr>
    <a:masterClrMapping/>
  </p:clrMapOvr>
  <p:transition advClick="0" advTm="16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6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i.istockimg.com/file_thumbview_approve/42958470/3/stock-illustration-42958470-finish-lin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06" y="644532"/>
            <a:ext cx="1333500" cy="1325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27222" y="1427488"/>
            <a:ext cx="6120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“I run towards the goal” (14)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27222" y="599586"/>
            <a:ext cx="2475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Last week:</a:t>
            </a:r>
            <a:endParaRPr lang="en-GB" sz="4000" dirty="0"/>
          </a:p>
        </p:txBody>
      </p:sp>
      <p:pic>
        <p:nvPicPr>
          <p:cNvPr id="2" name="Slide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046" y="174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68659"/>
      </p:ext>
    </p:extLst>
  </p:cSld>
  <p:clrMapOvr>
    <a:masterClrMapping/>
  </p:clrMapOvr>
  <p:transition advClick="0" advTm="1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i.istockimg.com/file_thumbview_approve/42958470/3/stock-illustration-42958470-finish-lin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06" y="644532"/>
            <a:ext cx="1333500" cy="1325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27222" y="1427488"/>
            <a:ext cx="6120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“I run towards the goal” (14)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27222" y="599586"/>
            <a:ext cx="2475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Last week:</a:t>
            </a:r>
            <a:endParaRPr lang="en-GB" sz="4000" dirty="0"/>
          </a:p>
        </p:txBody>
      </p:sp>
      <p:pic>
        <p:nvPicPr>
          <p:cNvPr id="7" name="Picture 6" descr="http://i.istockimg.com/file_thumbview_approve/42958470/3/stock-illustration-42958470-finish-lin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06" y="4289776"/>
            <a:ext cx="1333500" cy="1325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7222" y="5072732"/>
            <a:ext cx="6120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“Rejoice in the </a:t>
            </a:r>
            <a:r>
              <a:rPr lang="en-GB" sz="4000" dirty="0" smtClean="0">
                <a:solidFill>
                  <a:srgbClr val="FF0000"/>
                </a:solidFill>
              </a:rPr>
              <a:t>Lord</a:t>
            </a:r>
            <a:r>
              <a:rPr lang="en-GB" sz="4000" dirty="0" smtClean="0"/>
              <a:t>!” (1)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27222" y="4244830"/>
            <a:ext cx="2475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This week:</a:t>
            </a:r>
            <a:endParaRPr lang="en-GB" sz="4000" dirty="0"/>
          </a:p>
        </p:txBody>
      </p:sp>
      <p:pic>
        <p:nvPicPr>
          <p:cNvPr id="2" name="Slide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222" y="174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68659"/>
      </p:ext>
    </p:extLst>
  </p:cSld>
  <p:clrMapOvr>
    <a:masterClrMapping/>
  </p:clrMapOvr>
  <p:transition advClick="0" advTm="49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i.istockimg.com/file_thumbview_approve/42958470/3/stock-illustration-42958470-finish-lin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06" y="644532"/>
            <a:ext cx="1333500" cy="132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i.istockimg.com/file_thumbview_approve/42958470/3/stock-illustration-42958470-finish-lin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06" y="3680176"/>
            <a:ext cx="1333500" cy="1325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02509" y="3097671"/>
            <a:ext cx="4497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“Rejoice in the </a:t>
            </a:r>
            <a:r>
              <a:rPr lang="en-GB" sz="4000" dirty="0" smtClean="0">
                <a:solidFill>
                  <a:srgbClr val="FF0000"/>
                </a:solidFill>
              </a:rPr>
              <a:t>Lord</a:t>
            </a:r>
            <a:r>
              <a:rPr lang="en-GB" sz="4000" dirty="0" smtClean="0"/>
              <a:t>”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02509" y="3805557"/>
            <a:ext cx="610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“Watch out for those dogs”</a:t>
            </a:r>
            <a:endParaRPr lang="en-GB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64293" y="4577326"/>
            <a:ext cx="610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“Follow my example”</a:t>
            </a:r>
            <a:endParaRPr lang="en-GB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683741" y="953529"/>
            <a:ext cx="6120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How to run well …</a:t>
            </a:r>
            <a:endParaRPr lang="en-GB" sz="4000" dirty="0"/>
          </a:p>
        </p:txBody>
      </p:sp>
      <p:pic>
        <p:nvPicPr>
          <p:cNvPr id="2" name="Slide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941" y="245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36221"/>
      </p:ext>
    </p:extLst>
  </p:cSld>
  <p:clrMapOvr>
    <a:masterClrMapping/>
  </p:clrMapOvr>
  <p:transition advClick="0" advTm="9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7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1" descr="http://i.istockimg.com/file_thumbview_approve/42958470/3/stock-illustration-42958470-finish-li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549" r="-1145" b="3150"/>
          <a:stretch/>
        </p:blipFill>
        <p:spPr bwMode="auto">
          <a:xfrm>
            <a:off x="6193215" y="2128031"/>
            <a:ext cx="972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10" descr="http://www.post-hub.co.uk/images/page_banner/main_page/credentials.jpg"/>
          <p:cNvPicPr preferRelativeResize="0"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34" t="8999" r="-1150" b="8999"/>
          <a:stretch/>
        </p:blipFill>
        <p:spPr bwMode="auto">
          <a:xfrm>
            <a:off x="1741175" y="1999867"/>
            <a:ext cx="1226210" cy="11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31" descr="http://phraseologyproject.com/temp/imgsizer/assets/uploads/phrases/failures_final-960x6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8" y="2210687"/>
            <a:ext cx="919042" cy="6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972432" y="984894"/>
            <a:ext cx="32952" cy="2362513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55889" y="1043631"/>
            <a:ext cx="21625" cy="2303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4"/>
          <p:cNvSpPr>
            <a:spLocks noChangeArrowheads="1"/>
          </p:cNvSpPr>
          <p:nvPr/>
        </p:nvSpPr>
        <p:spPr bwMode="auto">
          <a:xfrm>
            <a:off x="956036" y="347415"/>
            <a:ext cx="1225550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ounded Rectangle 5"/>
          <p:cNvSpPr>
            <a:spLocks noChangeArrowheads="1"/>
          </p:cNvSpPr>
          <p:nvPr/>
        </p:nvSpPr>
        <p:spPr bwMode="auto">
          <a:xfrm>
            <a:off x="3619500" y="329256"/>
            <a:ext cx="1811338" cy="655638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ounded Rectangle 6"/>
          <p:cNvSpPr>
            <a:spLocks noChangeArrowheads="1"/>
          </p:cNvSpPr>
          <p:nvPr/>
        </p:nvSpPr>
        <p:spPr bwMode="auto">
          <a:xfrm>
            <a:off x="6628448" y="392724"/>
            <a:ext cx="1525587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33950" y="3347407"/>
            <a:ext cx="8476100" cy="39674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5"/>
          <p:cNvGrpSpPr/>
          <p:nvPr/>
        </p:nvGrpSpPr>
        <p:grpSpPr>
          <a:xfrm>
            <a:off x="284840" y="1278554"/>
            <a:ext cx="2564552" cy="2001287"/>
            <a:chOff x="65877" y="-96076"/>
            <a:chExt cx="2043086" cy="173804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13105" y="-66559"/>
              <a:ext cx="11640" cy="170853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1366013" y="-96076"/>
              <a:ext cx="742950" cy="4635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Plus</a:t>
              </a:r>
              <a:endPara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5877" y="-93709"/>
              <a:ext cx="914400" cy="46355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Minus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Slide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718" y="243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75943"/>
      </p:ext>
    </p:extLst>
  </p:cSld>
  <p:clrMapOvr>
    <a:masterClrMapping/>
  </p:clrMapOvr>
  <p:transition advClick="0" advTm="2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1" descr="http://i.istockimg.com/file_thumbview_approve/42958470/3/stock-illustration-42958470-finish-li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549" r="-1145" b="3150"/>
          <a:stretch/>
        </p:blipFill>
        <p:spPr bwMode="auto">
          <a:xfrm>
            <a:off x="6193215" y="2128031"/>
            <a:ext cx="972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10" descr="http://www.post-hub.co.uk/images/page_banner/main_page/credentials.jpg"/>
          <p:cNvPicPr preferRelativeResize="0"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34" t="8999" r="-1150" b="8999"/>
          <a:stretch/>
        </p:blipFill>
        <p:spPr bwMode="auto">
          <a:xfrm>
            <a:off x="1741175" y="1999867"/>
            <a:ext cx="1226210" cy="11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31" descr="http://phraseologyproject.com/temp/imgsizer/assets/uploads/phrases/failures_final-960x6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8" y="2210687"/>
            <a:ext cx="919042" cy="6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972432" y="984894"/>
            <a:ext cx="32952" cy="2362513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55889" y="1043631"/>
            <a:ext cx="21625" cy="2303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4"/>
          <p:cNvSpPr>
            <a:spLocks noChangeArrowheads="1"/>
          </p:cNvSpPr>
          <p:nvPr/>
        </p:nvSpPr>
        <p:spPr bwMode="auto">
          <a:xfrm>
            <a:off x="956036" y="347415"/>
            <a:ext cx="1225550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ounded Rectangle 5"/>
          <p:cNvSpPr>
            <a:spLocks noChangeArrowheads="1"/>
          </p:cNvSpPr>
          <p:nvPr/>
        </p:nvSpPr>
        <p:spPr bwMode="auto">
          <a:xfrm>
            <a:off x="3619500" y="329256"/>
            <a:ext cx="1811338" cy="655638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ounded Rectangle 6"/>
          <p:cNvSpPr>
            <a:spLocks noChangeArrowheads="1"/>
          </p:cNvSpPr>
          <p:nvPr/>
        </p:nvSpPr>
        <p:spPr bwMode="auto">
          <a:xfrm>
            <a:off x="6628448" y="392724"/>
            <a:ext cx="1525587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33950" y="3347407"/>
            <a:ext cx="8476100" cy="39674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84840" y="1278554"/>
            <a:ext cx="2564552" cy="2001287"/>
            <a:chOff x="65877" y="-96076"/>
            <a:chExt cx="2043086" cy="173804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13105" y="-66559"/>
              <a:ext cx="11640" cy="170853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1366013" y="-96076"/>
              <a:ext cx="742950" cy="4635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Plus</a:t>
              </a:r>
              <a:endPara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5877" y="-93709"/>
              <a:ext cx="914400" cy="46355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Minus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44842" y="3822357"/>
            <a:ext cx="80648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Here’s how Paul </a:t>
            </a:r>
            <a:r>
              <a:rPr lang="en-GB" sz="3000" i="1" dirty="0" smtClean="0">
                <a:solidFill>
                  <a:schemeClr val="accent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used</a:t>
            </a:r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to think about himself.</a:t>
            </a:r>
          </a:p>
          <a:p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His spiritual credentials were more impressive than his spiritual failures. He had achieved a </a:t>
            </a:r>
            <a:r>
              <a:rPr lang="en-GB" sz="3000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righteousness</a:t>
            </a:r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his own.</a:t>
            </a:r>
            <a:endParaRPr lang="en-GB" sz="30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92" name="Picture 44" descr="http://www.fantasticsupermarket.com/images/257/vintage-letter-R-small_min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924" y="354205"/>
            <a:ext cx="601461" cy="70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4" descr="http://www.fantasticsupermarket.com/images/257/vintage-letter-R-small_min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853" y="2093930"/>
            <a:ext cx="827029" cy="97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4" descr="http://www.fantasticsupermarket.com/images/257/vintage-letter-R-small_min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20" y="1854168"/>
            <a:ext cx="1031430" cy="12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9439" y="169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75943"/>
      </p:ext>
    </p:extLst>
  </p:cSld>
  <p:clrMapOvr>
    <a:masterClrMapping/>
  </p:clrMapOvr>
  <p:transition advClick="0" advTm="1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7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Picture 10" descr="http://www.post-hub.co.uk/images/page_banner/main_page/credentials.jpg"/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34" t="8999" r="-1150" b="8999"/>
          <a:stretch/>
        </p:blipFill>
        <p:spPr bwMode="auto">
          <a:xfrm>
            <a:off x="1800000" y="2088000"/>
            <a:ext cx="1029667" cy="10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1" descr="http://i.istockimg.com/file_thumbview_approve/42958470/3/stock-illustration-42958470-finish-li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549" r="-1145" b="3150"/>
          <a:stretch/>
        </p:blipFill>
        <p:spPr bwMode="auto">
          <a:xfrm>
            <a:off x="6142448" y="1976131"/>
            <a:ext cx="972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31" descr="http://phraseologyproject.com/temp/imgsizer/assets/uploads/phrases/failures_final-960x6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8" y="2210687"/>
            <a:ext cx="919042" cy="6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972432" y="984894"/>
            <a:ext cx="32952" cy="2362513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24261" y="1058799"/>
            <a:ext cx="21625" cy="2303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4"/>
          <p:cNvSpPr>
            <a:spLocks noChangeArrowheads="1"/>
          </p:cNvSpPr>
          <p:nvPr/>
        </p:nvSpPr>
        <p:spPr bwMode="auto">
          <a:xfrm>
            <a:off x="956036" y="347415"/>
            <a:ext cx="1225550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ounded Rectangle 5"/>
          <p:cNvSpPr>
            <a:spLocks noChangeArrowheads="1"/>
          </p:cNvSpPr>
          <p:nvPr/>
        </p:nvSpPr>
        <p:spPr bwMode="auto">
          <a:xfrm>
            <a:off x="3619500" y="329256"/>
            <a:ext cx="1811338" cy="655638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ounded Rectangle 6"/>
          <p:cNvSpPr>
            <a:spLocks noChangeArrowheads="1"/>
          </p:cNvSpPr>
          <p:nvPr/>
        </p:nvSpPr>
        <p:spPr bwMode="auto">
          <a:xfrm>
            <a:off x="6628448" y="392724"/>
            <a:ext cx="1525587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33950" y="3347407"/>
            <a:ext cx="8476100" cy="39674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84840" y="1278554"/>
            <a:ext cx="2564552" cy="2001287"/>
            <a:chOff x="65877" y="-96076"/>
            <a:chExt cx="2043086" cy="173804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13105" y="-66559"/>
              <a:ext cx="11640" cy="170853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1366013" y="-96076"/>
              <a:ext cx="742950" cy="4635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Plus</a:t>
              </a:r>
              <a:endPara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5877" y="-93709"/>
              <a:ext cx="914400" cy="46355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Minus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33950" y="3649896"/>
            <a:ext cx="80648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Here’s how Paul </a:t>
            </a:r>
            <a:r>
              <a:rPr lang="en-GB" sz="3000" i="1" dirty="0" smtClean="0">
                <a:solidFill>
                  <a:schemeClr val="accent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now</a:t>
            </a:r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thinks about himself.</a:t>
            </a:r>
          </a:p>
          <a:p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His spiritual credentials were </a:t>
            </a:r>
            <a:r>
              <a:rPr lang="en-GB" sz="3000" i="1" dirty="0" smtClean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rubbish</a:t>
            </a:r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 has received a </a:t>
            </a:r>
            <a:r>
              <a:rPr lang="en-GB" sz="3000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righteousness</a:t>
            </a:r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from God.</a:t>
            </a:r>
            <a:endParaRPr lang="en-GB" sz="30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02" name="Picture 6" descr="http://images.sashtime.co.uk/sashtime2/galvanisedrubbishbin90l-5st1.jpg?set_id=880000500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70" y="1986756"/>
            <a:ext cx="1095645" cy="10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://www.post-hub.co.uk/images/page_banner/main_page/credentials.jpg"/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34" t="8999" r="-1150" b="8999"/>
          <a:stretch/>
        </p:blipFill>
        <p:spPr bwMode="auto">
          <a:xfrm>
            <a:off x="1800000" y="2088000"/>
            <a:ext cx="1029667" cy="10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5421" y="219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45638"/>
      </p:ext>
    </p:extLst>
  </p:cSld>
  <p:clrMapOvr>
    <a:masterClrMapping/>
  </p:clrMapOvr>
  <p:transition advClick="0"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41400"/>
                                  </p:stCondLst>
                                  <p:childTnLst>
                                    <p:animMotion origin="layout" path="M -0.06771 -0.00139 L 0.18229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41400"/>
                                  </p:stCondLst>
                                  <p:childTnLst>
                                    <p:animMotion origin="layout" path="M -0.06684 -0.00649 L -0.17709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34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1" descr="http://i.istockimg.com/file_thumbview_approve/42958470/3/stock-illustration-42958470-finish-li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549" r="-1145" b="3150"/>
          <a:stretch/>
        </p:blipFill>
        <p:spPr bwMode="auto">
          <a:xfrm>
            <a:off x="6142448" y="1976131"/>
            <a:ext cx="972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31" descr="http://phraseologyproject.com/temp/imgsizer/assets/uploads/phrases/failures_final-960x6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5" y="1922820"/>
            <a:ext cx="919042" cy="6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972432" y="984894"/>
            <a:ext cx="32952" cy="2362513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24261" y="1058799"/>
            <a:ext cx="21625" cy="2303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4"/>
          <p:cNvSpPr>
            <a:spLocks noChangeArrowheads="1"/>
          </p:cNvSpPr>
          <p:nvPr/>
        </p:nvSpPr>
        <p:spPr bwMode="auto">
          <a:xfrm>
            <a:off x="956036" y="347415"/>
            <a:ext cx="1225550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ounded Rectangle 5"/>
          <p:cNvSpPr>
            <a:spLocks noChangeArrowheads="1"/>
          </p:cNvSpPr>
          <p:nvPr/>
        </p:nvSpPr>
        <p:spPr bwMode="auto">
          <a:xfrm>
            <a:off x="3619500" y="329256"/>
            <a:ext cx="1811338" cy="655638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ounded Rectangle 6"/>
          <p:cNvSpPr>
            <a:spLocks noChangeArrowheads="1"/>
          </p:cNvSpPr>
          <p:nvPr/>
        </p:nvSpPr>
        <p:spPr bwMode="auto">
          <a:xfrm>
            <a:off x="6628448" y="392724"/>
            <a:ext cx="1525587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33950" y="3347407"/>
            <a:ext cx="8476100" cy="39674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5"/>
          <p:cNvGrpSpPr/>
          <p:nvPr/>
        </p:nvGrpSpPr>
        <p:grpSpPr>
          <a:xfrm>
            <a:off x="284840" y="1278554"/>
            <a:ext cx="2564552" cy="2001287"/>
            <a:chOff x="65877" y="-96076"/>
            <a:chExt cx="2043086" cy="173804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13105" y="-66559"/>
              <a:ext cx="11640" cy="170853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1366013" y="-96076"/>
              <a:ext cx="742950" cy="4635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Plus</a:t>
              </a:r>
              <a:endPara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5877" y="-93709"/>
              <a:ext cx="914400" cy="46355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Minus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33950" y="3649896"/>
            <a:ext cx="80648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Here’s how Paul </a:t>
            </a:r>
            <a:r>
              <a:rPr lang="en-GB" sz="3000" i="1" dirty="0" smtClean="0">
                <a:solidFill>
                  <a:schemeClr val="accent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now</a:t>
            </a:r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thinks about himself.</a:t>
            </a:r>
          </a:p>
          <a:p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His spiritual credentials were </a:t>
            </a:r>
            <a:r>
              <a:rPr lang="en-GB" sz="3000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rubbish</a:t>
            </a:r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 has received a </a:t>
            </a:r>
            <a:r>
              <a:rPr lang="en-GB" sz="3000" b="1" i="1" dirty="0" smtClean="0">
                <a:solidFill>
                  <a:srgbClr val="FBD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righteousness</a:t>
            </a:r>
            <a:r>
              <a:rPr lang="en-GB" sz="3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from God.</a:t>
            </a:r>
            <a:endParaRPr lang="en-GB" sz="30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02" name="Picture 6" descr="http://images.sashtime.co.uk/sashtime2/galvanisedrubbishbin90l-5st1.jpg?set_id=880000500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70" y="1986756"/>
            <a:ext cx="1095645" cy="10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cdn1.notonthehighstreet.com/system/product_images/images/000/780/930/original_vintage-r-lette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83" y="1924319"/>
            <a:ext cx="1182213" cy="11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http://cdn1.notonthehighstreet.com/system/product_images/images/000/780/930/original_vintage-r-lette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74" y="1809954"/>
            <a:ext cx="1298961" cy="127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80233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Rejoice in the Lord! </a:t>
            </a:r>
            <a:endParaRPr lang="en-GB" sz="32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" name="Picture 25" descr="credentials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3826" y="2276686"/>
            <a:ext cx="766820" cy="712047"/>
          </a:xfrm>
          <a:prstGeom prst="rect">
            <a:avLst/>
          </a:prstGeom>
        </p:spPr>
      </p:pic>
      <p:pic>
        <p:nvPicPr>
          <p:cNvPr id="28" name="Picture 27" descr="credentials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893" y="2615352"/>
            <a:ext cx="766820" cy="712047"/>
          </a:xfrm>
          <a:prstGeom prst="rect">
            <a:avLst/>
          </a:prstGeom>
        </p:spPr>
      </p:pic>
      <p:pic>
        <p:nvPicPr>
          <p:cNvPr id="6" name="Slide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6056" y="193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45638"/>
      </p:ext>
    </p:extLst>
  </p:cSld>
  <p:clrMapOvr>
    <a:masterClrMapping/>
  </p:clrMapOvr>
  <p:transition advClick="0" advTm="19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7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7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9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8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1" descr="http://i.istockimg.com/file_thumbview_approve/42958470/3/stock-illustration-42958470-finish-li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549" r="-1145" b="3150"/>
          <a:stretch/>
        </p:blipFill>
        <p:spPr bwMode="auto">
          <a:xfrm>
            <a:off x="6142448" y="1976131"/>
            <a:ext cx="972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31" descr="http://phraseologyproject.com/temp/imgsizer/assets/uploads/phrases/failures_final-960x6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8" y="2210687"/>
            <a:ext cx="919042" cy="6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972432" y="984894"/>
            <a:ext cx="32952" cy="2362513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24261" y="1058799"/>
            <a:ext cx="21625" cy="23037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4"/>
          <p:cNvSpPr>
            <a:spLocks noChangeArrowheads="1"/>
          </p:cNvSpPr>
          <p:nvPr/>
        </p:nvSpPr>
        <p:spPr bwMode="auto">
          <a:xfrm>
            <a:off x="956036" y="347415"/>
            <a:ext cx="1225550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ounded Rectangle 5"/>
          <p:cNvSpPr>
            <a:spLocks noChangeArrowheads="1"/>
          </p:cNvSpPr>
          <p:nvPr/>
        </p:nvSpPr>
        <p:spPr bwMode="auto">
          <a:xfrm>
            <a:off x="3619500" y="329256"/>
            <a:ext cx="1811338" cy="655638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ounded Rectangle 6"/>
          <p:cNvSpPr>
            <a:spLocks noChangeArrowheads="1"/>
          </p:cNvSpPr>
          <p:nvPr/>
        </p:nvSpPr>
        <p:spPr bwMode="auto">
          <a:xfrm>
            <a:off x="6628448" y="392724"/>
            <a:ext cx="1525587" cy="62865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33950" y="3347407"/>
            <a:ext cx="8476100" cy="39674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84840" y="1278554"/>
            <a:ext cx="2564552" cy="2001287"/>
            <a:chOff x="65877" y="-96076"/>
            <a:chExt cx="2043086" cy="173804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13105" y="-66559"/>
              <a:ext cx="11640" cy="170853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1366013" y="-96076"/>
              <a:ext cx="742950" cy="4635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Plus</a:t>
              </a:r>
              <a:endParaRPr lang="en-GB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5877" y="-93709"/>
              <a:ext cx="914400" cy="46355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Minus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102" name="Picture 6" descr="http://images.sashtime.co.uk/sashtime2/galvanisedrubbishbin90l-5st1.jpg?set_id=880000500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00" y="1987200"/>
            <a:ext cx="1095645" cy="10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cdn1.notonthehighstreet.com/system/product_images/images/000/780/930/original_vintage-r-lette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62" y="5665419"/>
            <a:ext cx="694977" cy="6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23889" y="3749515"/>
            <a:ext cx="604203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Watch out for those </a:t>
            </a:r>
            <a:r>
              <a:rPr lang="en-GB" sz="3400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dogs</a:t>
            </a:r>
            <a:r>
              <a:rPr lang="en-GB" sz="3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 </a:t>
            </a:r>
            <a:endParaRPr lang="en-GB" sz="34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" name="Picture 8" descr="File:Wild Dog (Lycaon pictus) female yawning (16394634148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8" y="4918207"/>
            <a:ext cx="2189221" cy="144829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4" descr="http://www.fantasticsupermarket.com/images/257/vintage-letter-R-small_min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62" y="4688155"/>
            <a:ext cx="710632" cy="83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://cdn1.notonthehighstreet.com/system/product_images/images/000/780/930/original_vintage-r-lette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73" y="5685709"/>
            <a:ext cx="694977" cy="6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4" descr="http://www.fantasticsupermarket.com/images/257/vintage-letter-R-small_min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501" y="4688155"/>
            <a:ext cx="710632" cy="83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" descr="http://i.istockimg.com/file_thumbview_approve/42958470/3/stock-illustration-42958470-finish-lin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549" r="-1145" b="3150"/>
          <a:stretch/>
        </p:blipFill>
        <p:spPr bwMode="auto">
          <a:xfrm>
            <a:off x="6142448" y="4706353"/>
            <a:ext cx="972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redentials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3826" y="2276686"/>
            <a:ext cx="766820" cy="712047"/>
          </a:xfrm>
          <a:prstGeom prst="rect">
            <a:avLst/>
          </a:prstGeom>
        </p:spPr>
      </p:pic>
      <p:pic>
        <p:nvPicPr>
          <p:cNvPr id="31" name="Picture 30" descr="credentials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4400" y="2275200"/>
            <a:ext cx="766820" cy="712047"/>
          </a:xfrm>
          <a:prstGeom prst="rect">
            <a:avLst/>
          </a:prstGeom>
        </p:spPr>
      </p:pic>
      <p:pic>
        <p:nvPicPr>
          <p:cNvPr id="5" name="Slide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0157" y="156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26617"/>
      </p:ext>
    </p:extLst>
  </p:cSld>
  <p:clrMapOvr>
    <a:masterClrMapping/>
  </p:clrMapOvr>
  <p:transition advClick="0" advTm="27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9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49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49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9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49600"/>
                                  </p:stCondLst>
                                  <p:childTnLst>
                                    <p:animMotion origin="layout" path="M 3.05556E-6 3.7037E-6 L -0.00261 0.355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78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49600"/>
                                  </p:stCondLst>
                                  <p:childTnLst>
                                    <p:animMotion origin="layout" path="M 3.05556E-6 -4.81481E-6 L -0.17223 -0.0013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0" y="-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72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838</TotalTime>
  <Words>273</Words>
  <Application>Microsoft Office PowerPoint</Application>
  <PresentationFormat>On-screen Show (4:3)</PresentationFormat>
  <Paragraphs>71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Corbel</vt:lpstr>
      <vt:lpstr>Times New Roman</vt:lpstr>
      <vt:lpstr>Verdana</vt:lpstr>
      <vt:lpstr>Depth</vt:lpstr>
      <vt:lpstr>Philippians 3: 1-12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Juckes</dc:creator>
  <cp:lastModifiedBy>IR Sanderson</cp:lastModifiedBy>
  <cp:revision>79</cp:revision>
  <cp:lastPrinted>2015-08-01T15:39:51Z</cp:lastPrinted>
  <dcterms:created xsi:type="dcterms:W3CDTF">2015-08-01T10:45:14Z</dcterms:created>
  <dcterms:modified xsi:type="dcterms:W3CDTF">2015-08-20T10:41:33Z</dcterms:modified>
</cp:coreProperties>
</file>