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63" r:id="rId2"/>
    <p:sldId id="264" r:id="rId3"/>
    <p:sldId id="257" r:id="rId4"/>
    <p:sldId id="258" r:id="rId5"/>
    <p:sldId id="259" r:id="rId6"/>
    <p:sldId id="260" r:id="rId7"/>
    <p:sldId id="261" r:id="rId8"/>
    <p:sldId id="262" r:id="rId9"/>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p:cViewPr varScale="1">
        <p:scale>
          <a:sx n="65" d="100"/>
          <a:sy n="65" d="100"/>
        </p:scale>
        <p:origin x="306" y="8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203907575"/>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a:spLocks noGrp="1"/>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a:spLocks noGrp="1"/>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8000">
                <a:solidFill>
                  <a:srgbClr val="FFFFFF"/>
                </a:solidFill>
              </a:rP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816" y="1780456"/>
            <a:ext cx="10464800" cy="3168352"/>
          </a:xfrm>
        </p:spPr>
        <p:txBody>
          <a:bodyPr>
            <a:normAutofit fontScale="90000"/>
          </a:bodyPr>
          <a:lstStyle/>
          <a:p>
            <a:r>
              <a:rPr lang="en-GB" sz="6000" dirty="0" smtClean="0"/>
              <a:t>The Apostles’ Creed</a:t>
            </a:r>
            <a:br>
              <a:rPr lang="en-GB" sz="6000" dirty="0" smtClean="0"/>
            </a:br>
            <a:r>
              <a:rPr lang="en-GB" sz="6000" dirty="0" smtClean="0"/>
              <a:t>“He will come again to judge”</a:t>
            </a:r>
            <a:br>
              <a:rPr lang="en-GB" sz="6000" dirty="0" smtClean="0"/>
            </a:br>
            <a:r>
              <a:rPr lang="en-GB" sz="6000" i="1" dirty="0" smtClean="0"/>
              <a:t>from 2 Thessalonians 1.3-12</a:t>
            </a:r>
            <a:r>
              <a:rPr lang="en-GB" sz="6000" dirty="0" smtClean="0"/>
              <a:t/>
            </a:r>
            <a:br>
              <a:rPr lang="en-GB" sz="6000" dirty="0" smtClean="0"/>
            </a:br>
            <a:endParaRPr lang="en-GB" sz="6000" dirty="0"/>
          </a:p>
        </p:txBody>
      </p:sp>
      <p:sp>
        <p:nvSpPr>
          <p:cNvPr id="3" name="Text Placeholder 2"/>
          <p:cNvSpPr>
            <a:spLocks noGrp="1"/>
          </p:cNvSpPr>
          <p:nvPr>
            <p:ph type="body" idx="1"/>
          </p:nvPr>
        </p:nvSpPr>
        <p:spPr/>
        <p:txBody>
          <a:bodyPr/>
          <a:lstStyle/>
          <a:p>
            <a:r>
              <a:rPr lang="en-GB" dirty="0" smtClean="0"/>
              <a:t>Rev Jonathan </a:t>
            </a:r>
            <a:r>
              <a:rPr lang="en-GB" dirty="0" err="1" smtClean="0"/>
              <a:t>Juckes</a:t>
            </a:r>
            <a:endParaRPr lang="en-GB" dirty="0" smtClean="0"/>
          </a:p>
          <a:p>
            <a:r>
              <a:rPr lang="en-GB" dirty="0" smtClean="0"/>
              <a:t>17</a:t>
            </a:r>
            <a:r>
              <a:rPr lang="en-GB" baseline="30000" dirty="0" smtClean="0"/>
              <a:t>th</a:t>
            </a:r>
            <a:r>
              <a:rPr lang="en-GB" dirty="0" smtClean="0"/>
              <a:t> May 2015</a:t>
            </a:r>
            <a:endParaRPr lang="en-GB" dirty="0"/>
          </a:p>
        </p:txBody>
      </p:sp>
    </p:spTree>
  </p:cSld>
  <p:clrMapOvr>
    <a:masterClrMapping/>
  </p:clrMapOvr>
  <p:transition spd="med" advClick="0" advTm="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52500" y="254000"/>
            <a:ext cx="11099800" cy="1166416"/>
          </a:xfrm>
        </p:spPr>
        <p:txBody>
          <a:bodyPr>
            <a:noAutofit/>
          </a:bodyPr>
          <a:lstStyle/>
          <a:p>
            <a:r>
              <a:rPr lang="en-GB" sz="6000" dirty="0" smtClean="0"/>
              <a:t>Bible Reading</a:t>
            </a:r>
            <a:br>
              <a:rPr lang="en-GB" sz="6000" dirty="0" smtClean="0"/>
            </a:br>
            <a:r>
              <a:rPr lang="en-GB" sz="3600" dirty="0" smtClean="0"/>
              <a:t>2 Thessalonians 1 verses 3-12</a:t>
            </a:r>
            <a:endParaRPr lang="en-GB" sz="3600" dirty="0"/>
          </a:p>
        </p:txBody>
      </p:sp>
      <p:sp>
        <p:nvSpPr>
          <p:cNvPr id="5" name="Text Placeholder 4"/>
          <p:cNvSpPr>
            <a:spLocks noGrp="1"/>
          </p:cNvSpPr>
          <p:nvPr>
            <p:ph type="body" idx="1"/>
          </p:nvPr>
        </p:nvSpPr>
        <p:spPr>
          <a:xfrm>
            <a:off x="926535" y="1996480"/>
            <a:ext cx="11099800" cy="7096844"/>
          </a:xfrm>
        </p:spPr>
        <p:txBody>
          <a:bodyPr>
            <a:normAutofit fontScale="62500" lnSpcReduction="20000"/>
          </a:bodyPr>
          <a:lstStyle/>
          <a:p>
            <a:pPr marL="0" indent="0">
              <a:buNone/>
            </a:pPr>
            <a:r>
              <a:rPr lang="en-GB" b="1" baseline="30000" dirty="0" smtClean="0">
                <a:solidFill>
                  <a:srgbClr val="FFC000"/>
                </a:solidFill>
              </a:rPr>
              <a:t>3</a:t>
            </a:r>
            <a:r>
              <a:rPr lang="en-GB" dirty="0" smtClean="0"/>
              <a:t>We </a:t>
            </a:r>
            <a:r>
              <a:rPr lang="en-GB" dirty="0"/>
              <a:t>ought always to thank God for you, </a:t>
            </a:r>
            <a:r>
              <a:rPr lang="en-GB" dirty="0" smtClean="0"/>
              <a:t>brothers,</a:t>
            </a:r>
            <a:r>
              <a:rPr lang="en-GB" baseline="30000" dirty="0"/>
              <a:t> </a:t>
            </a:r>
            <a:r>
              <a:rPr lang="en-GB" dirty="0" smtClean="0"/>
              <a:t>and </a:t>
            </a:r>
            <a:r>
              <a:rPr lang="en-GB" dirty="0"/>
              <a:t>rightly so, because your faith is growing more and more, and the love </a:t>
            </a:r>
            <a:r>
              <a:rPr lang="en-GB" dirty="0" smtClean="0"/>
              <a:t>every one of you has </a:t>
            </a:r>
            <a:r>
              <a:rPr lang="en-GB" dirty="0"/>
              <a:t>for </a:t>
            </a:r>
            <a:r>
              <a:rPr lang="en-GB" dirty="0" smtClean="0"/>
              <a:t>each other </a:t>
            </a:r>
            <a:r>
              <a:rPr lang="en-GB" dirty="0"/>
              <a:t>is increasing. </a:t>
            </a:r>
            <a:r>
              <a:rPr lang="en-GB" b="1" baseline="30000" dirty="0">
                <a:solidFill>
                  <a:srgbClr val="FFC000"/>
                </a:solidFill>
              </a:rPr>
              <a:t>4</a:t>
            </a:r>
            <a:r>
              <a:rPr lang="en-GB" dirty="0"/>
              <a:t>Therefore, among God’s churches we boast about your perseverance and faith in all the persecutions and trials you are enduring.</a:t>
            </a:r>
          </a:p>
          <a:p>
            <a:pPr marL="0" indent="0">
              <a:buNone/>
            </a:pPr>
            <a:r>
              <a:rPr lang="en-GB" b="1" baseline="30000" dirty="0">
                <a:solidFill>
                  <a:srgbClr val="FFC000"/>
                </a:solidFill>
              </a:rPr>
              <a:t>5</a:t>
            </a:r>
            <a:r>
              <a:rPr lang="en-GB" dirty="0"/>
              <a:t>All this is evidence that God’s </a:t>
            </a:r>
            <a:r>
              <a:rPr lang="en-GB" dirty="0" smtClean="0"/>
              <a:t>judgement </a:t>
            </a:r>
            <a:r>
              <a:rPr lang="en-GB" dirty="0"/>
              <a:t>is right, and as a result you will be counted worthy of the kingdom of God, for which you are suffering. </a:t>
            </a:r>
            <a:r>
              <a:rPr lang="en-GB" b="1" baseline="30000" dirty="0">
                <a:solidFill>
                  <a:srgbClr val="FFC000"/>
                </a:solidFill>
              </a:rPr>
              <a:t>6</a:t>
            </a:r>
            <a:r>
              <a:rPr lang="en-GB" dirty="0"/>
              <a:t>God is just: He will pay back trouble to those who trouble you</a:t>
            </a:r>
            <a:r>
              <a:rPr lang="en-GB" dirty="0">
                <a:solidFill>
                  <a:srgbClr val="FFC000"/>
                </a:solidFill>
              </a:rPr>
              <a:t> </a:t>
            </a:r>
            <a:r>
              <a:rPr lang="en-GB" b="1" baseline="30000" dirty="0">
                <a:solidFill>
                  <a:srgbClr val="FFC000"/>
                </a:solidFill>
              </a:rPr>
              <a:t>7</a:t>
            </a:r>
            <a:r>
              <a:rPr lang="en-GB" dirty="0"/>
              <a:t>and give relief to you who are troubled, and to us as well. This will happen when the Lord Jesus is revealed from heaven in blazing fire with his powerful angels. </a:t>
            </a:r>
            <a:r>
              <a:rPr lang="en-GB" b="1" baseline="30000" dirty="0">
                <a:solidFill>
                  <a:srgbClr val="FFC000"/>
                </a:solidFill>
              </a:rPr>
              <a:t>8</a:t>
            </a:r>
            <a:r>
              <a:rPr lang="en-GB" dirty="0"/>
              <a:t>He will punish those who do not know God and do not obey the gospel of our Lord Jesus. </a:t>
            </a:r>
            <a:r>
              <a:rPr lang="en-GB" b="1" baseline="30000" dirty="0">
                <a:solidFill>
                  <a:srgbClr val="FFC000"/>
                </a:solidFill>
              </a:rPr>
              <a:t>9</a:t>
            </a:r>
            <a:r>
              <a:rPr lang="en-GB" dirty="0"/>
              <a:t>They will be punished with everlasting destruction and shut out from the presence of the Lord and from the </a:t>
            </a:r>
            <a:r>
              <a:rPr lang="en-GB" dirty="0" smtClean="0"/>
              <a:t>majesty of his power </a:t>
            </a:r>
            <a:r>
              <a:rPr lang="en-GB" b="1" baseline="30000" dirty="0">
                <a:solidFill>
                  <a:srgbClr val="FFC000"/>
                </a:solidFill>
              </a:rPr>
              <a:t>10</a:t>
            </a:r>
            <a:r>
              <a:rPr lang="en-GB" dirty="0"/>
              <a:t>on the day he comes to be glorified in his holy people and to be </a:t>
            </a:r>
            <a:r>
              <a:rPr lang="en-GB" dirty="0" smtClean="0"/>
              <a:t>marvelled </a:t>
            </a:r>
            <a:r>
              <a:rPr lang="en-GB" dirty="0"/>
              <a:t>at among all those who have believed. This includes you, because you believed our testimony to you.</a:t>
            </a:r>
          </a:p>
          <a:p>
            <a:pPr marL="0" indent="0">
              <a:buNone/>
            </a:pPr>
            <a:r>
              <a:rPr lang="en-GB" b="1" baseline="30000" dirty="0">
                <a:solidFill>
                  <a:srgbClr val="FFC000"/>
                </a:solidFill>
              </a:rPr>
              <a:t>11</a:t>
            </a:r>
            <a:r>
              <a:rPr lang="en-GB" dirty="0"/>
              <a:t>With this in mind, we constantly pray for you, that our God may </a:t>
            </a:r>
            <a:r>
              <a:rPr lang="en-GB" dirty="0" smtClean="0"/>
              <a:t>count </a:t>
            </a:r>
            <a:r>
              <a:rPr lang="en-GB" dirty="0"/>
              <a:t>you worthy of his calling, and that by his power he may </a:t>
            </a:r>
            <a:r>
              <a:rPr lang="en-GB" dirty="0" smtClean="0"/>
              <a:t>fulfil </a:t>
            </a:r>
            <a:r>
              <a:rPr lang="en-GB" dirty="0"/>
              <a:t>every </a:t>
            </a:r>
            <a:r>
              <a:rPr lang="en-GB" dirty="0" smtClean="0"/>
              <a:t>good purpose of yours </a:t>
            </a:r>
            <a:r>
              <a:rPr lang="en-GB" dirty="0"/>
              <a:t>and </a:t>
            </a:r>
            <a:r>
              <a:rPr lang="en-GB" dirty="0" smtClean="0"/>
              <a:t>every act </a:t>
            </a:r>
            <a:r>
              <a:rPr lang="en-GB" dirty="0"/>
              <a:t>prompted by </a:t>
            </a:r>
            <a:r>
              <a:rPr lang="en-GB" dirty="0" smtClean="0"/>
              <a:t>your faith</a:t>
            </a:r>
            <a:r>
              <a:rPr lang="en-GB" dirty="0"/>
              <a:t>. </a:t>
            </a:r>
            <a:r>
              <a:rPr lang="en-GB" b="1" baseline="30000" dirty="0">
                <a:solidFill>
                  <a:srgbClr val="FFC000"/>
                </a:solidFill>
              </a:rPr>
              <a:t>12</a:t>
            </a:r>
            <a:r>
              <a:rPr lang="en-GB" dirty="0"/>
              <a:t>We pray this so that the name of our Lord Jesus may be glorified in you, and you in him, according to the grace of our God and the Lord Jesus Christ</a:t>
            </a:r>
            <a:r>
              <a:rPr lang="en-GB" dirty="0" smtClean="0"/>
              <a:t>. </a:t>
            </a:r>
            <a:endParaRPr lang="en-GB" dirty="0"/>
          </a:p>
          <a:p>
            <a:pPr marL="0" indent="0">
              <a:buNone/>
            </a:pPr>
            <a:endParaRPr lang="en-GB" dirty="0"/>
          </a:p>
        </p:txBody>
      </p:sp>
      <p:pic>
        <p:nvPicPr>
          <p:cNvPr id="6" name="Rea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33848" y="8621216"/>
            <a:ext cx="609600" cy="609600"/>
          </a:xfrm>
          <a:prstGeom prst="rect">
            <a:avLst/>
          </a:prstGeom>
        </p:spPr>
      </p:pic>
      <p:sp>
        <p:nvSpPr>
          <p:cNvPr id="7" name="TextBox 6"/>
          <p:cNvSpPr txBox="1"/>
          <p:nvPr/>
        </p:nvSpPr>
        <p:spPr>
          <a:xfrm>
            <a:off x="8374608" y="8900488"/>
            <a:ext cx="3528392"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GB" sz="1400" b="0" i="0" u="none" strike="noStrike" cap="none" spc="0" normalizeH="0" baseline="0" dirty="0" smtClean="0">
                <a:ln>
                  <a:noFill/>
                </a:ln>
                <a:solidFill>
                  <a:srgbClr val="FFFFFF"/>
                </a:solidFill>
                <a:effectLst/>
                <a:uFillTx/>
                <a:latin typeface="+mn-lt"/>
                <a:ea typeface="+mn-ea"/>
                <a:cs typeface="+mn-cs"/>
                <a:sym typeface="Helvetica Light"/>
              </a:rPr>
              <a:t>read by Brian </a:t>
            </a:r>
            <a:r>
              <a:rPr kumimoji="0" lang="en-GB" sz="1400" b="0" i="0" u="none" strike="noStrike" cap="none" spc="0" normalizeH="0" baseline="0" dirty="0" err="1" smtClean="0">
                <a:ln>
                  <a:noFill/>
                </a:ln>
                <a:solidFill>
                  <a:srgbClr val="FFFFFF"/>
                </a:solidFill>
                <a:effectLst/>
                <a:uFillTx/>
                <a:latin typeface="+mn-lt"/>
                <a:ea typeface="+mn-ea"/>
                <a:cs typeface="+mn-cs"/>
                <a:sym typeface="Helvetica Light"/>
              </a:rPr>
              <a:t>Elwick</a:t>
            </a:r>
            <a:endParaRPr kumimoji="0" lang="en-GB" sz="14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701339007"/>
      </p:ext>
    </p:extLst>
  </p:cSld>
  <p:clrMapOvr>
    <a:masterClrMapping/>
  </p:clrMapOvr>
  <p:transition spd="med" advClick="0" advTm="9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7327B67E-D2FB-462D-884E-7EB7E6E7A187-L0-001.jpeg"/>
          <p:cNvPicPr/>
          <p:nvPr/>
        </p:nvPicPr>
        <p:blipFill>
          <a:blip r:embed="rId4" cstate="print">
            <a:extLst/>
          </a:blip>
          <a:stretch>
            <a:fillRect/>
          </a:stretch>
        </p:blipFill>
        <p:spPr>
          <a:xfrm>
            <a:off x="1146224" y="2385079"/>
            <a:ext cx="4128763" cy="3189470"/>
          </a:xfrm>
          <a:prstGeom prst="rect">
            <a:avLst/>
          </a:prstGeom>
          <a:ln w="12700">
            <a:miter lim="400000"/>
          </a:ln>
        </p:spPr>
      </p:pic>
      <p:sp>
        <p:nvSpPr>
          <p:cNvPr id="34" name="Shape 34"/>
          <p:cNvSpPr/>
          <p:nvPr/>
        </p:nvSpPr>
        <p:spPr>
          <a:xfrm>
            <a:off x="2563832" y="419761"/>
            <a:ext cx="7115731" cy="10259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000"/>
            </a:lvl1pPr>
          </a:lstStyle>
          <a:p>
            <a:pPr lvl="0">
              <a:defRPr sz="1800">
                <a:solidFill>
                  <a:srgbClr val="000000"/>
                </a:solidFill>
              </a:defRPr>
            </a:pPr>
            <a:r>
              <a:rPr sz="6000" dirty="0">
                <a:solidFill>
                  <a:srgbClr val="FFFFFF"/>
                </a:solidFill>
              </a:rPr>
              <a:t>The </a:t>
            </a:r>
            <a:r>
              <a:rPr sz="6000" dirty="0" smtClean="0">
                <a:solidFill>
                  <a:srgbClr val="FFFFFF"/>
                </a:solidFill>
              </a:rPr>
              <a:t>Apostles</a:t>
            </a:r>
            <a:r>
              <a:rPr lang="en-GB" sz="6000" dirty="0" smtClean="0">
                <a:solidFill>
                  <a:srgbClr val="FFFFFF"/>
                </a:solidFill>
              </a:rPr>
              <a:t>'</a:t>
            </a:r>
            <a:r>
              <a:rPr sz="6000" dirty="0" smtClean="0">
                <a:solidFill>
                  <a:srgbClr val="FFFFFF"/>
                </a:solidFill>
              </a:rPr>
              <a:t> </a:t>
            </a:r>
            <a:r>
              <a:rPr sz="6000" dirty="0">
                <a:solidFill>
                  <a:srgbClr val="FFFFFF"/>
                </a:solidFill>
              </a:rPr>
              <a:t>Creed</a:t>
            </a:r>
          </a:p>
        </p:txBody>
      </p:sp>
      <p:pic>
        <p:nvPicPr>
          <p:cNvPr id="35" name="4EE5F08B-4158-4BA8-B1FD-0C1C4AA9BAFA-L0-001.jpeg"/>
          <p:cNvPicPr/>
          <p:nvPr/>
        </p:nvPicPr>
        <p:blipFill>
          <a:blip r:embed="rId5" cstate="print">
            <a:extLst/>
          </a:blip>
          <a:stretch>
            <a:fillRect/>
          </a:stretch>
        </p:blipFill>
        <p:spPr>
          <a:xfrm>
            <a:off x="2737202" y="6518906"/>
            <a:ext cx="6768991" cy="2943040"/>
          </a:xfrm>
          <a:prstGeom prst="rect">
            <a:avLst/>
          </a:prstGeom>
          <a:ln w="12700">
            <a:miter lim="400000"/>
          </a:ln>
        </p:spPr>
      </p:pic>
      <p:pic>
        <p:nvPicPr>
          <p:cNvPr id="36" name="047C9C22-F5AB-4C52-B9DF-A376F385A3AD-L0-001.jpeg"/>
          <p:cNvPicPr/>
          <p:nvPr/>
        </p:nvPicPr>
        <p:blipFill>
          <a:blip r:embed="rId6" cstate="print">
            <a:extLst/>
          </a:blip>
          <a:stretch>
            <a:fillRect/>
          </a:stretch>
        </p:blipFill>
        <p:spPr>
          <a:xfrm>
            <a:off x="6456873" y="1981819"/>
            <a:ext cx="5244082" cy="3995990"/>
          </a:xfrm>
          <a:prstGeom prst="rect">
            <a:avLst/>
          </a:prstGeom>
          <a:ln w="12700">
            <a:miter lim="400000"/>
          </a:ln>
        </p:spPr>
      </p:pic>
      <p:pic>
        <p:nvPicPr>
          <p:cNvPr id="2"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66896" y="8261176"/>
            <a:ext cx="609600" cy="609600"/>
          </a:xfrm>
          <a:prstGeom prst="rect">
            <a:avLst/>
          </a:prstGeom>
        </p:spPr>
      </p:pic>
    </p:spTree>
  </p:cSld>
  <p:clrMapOvr>
    <a:masterClrMapping/>
  </p:clrMapOvr>
  <p:transition spd="med" advClick="0" advTm="5600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295" fill="hold"/>
                                        <p:tgtEl>
                                          <p:spTgt spid="2"/>
                                        </p:tgtEl>
                                      </p:cBhvr>
                                    </p:cmd>
                                  </p:childTnLst>
                                </p:cTn>
                              </p:par>
                              <p:par>
                                <p:cTn id="7" presetID="1" presetClass="entr" presetSubtype="0" fill="hold" grpId="1" nodeType="withEffect">
                                  <p:stCondLst>
                                    <p:cond delay="23500"/>
                                  </p:stCondLst>
                                  <p:iterate>
                                    <p:tmAbs val="0"/>
                                  </p:iterate>
                                  <p:childTnLst>
                                    <p:set>
                                      <p:cBhvr>
                                        <p:cTn id="8" fill="hold"/>
                                        <p:tgtEl>
                                          <p:spTgt spid="35"/>
                                        </p:tgtEl>
                                        <p:attrNameLst>
                                          <p:attrName>style.visibility</p:attrName>
                                        </p:attrNameLst>
                                      </p:cBhvr>
                                      <p:to>
                                        <p:strVal val="visible"/>
                                      </p:to>
                                    </p:set>
                                  </p:childTnLst>
                                </p:cTn>
                              </p:par>
                              <p:par>
                                <p:cTn id="9" presetID="1" presetClass="entr" presetSubtype="0" fill="hold" grpId="2" nodeType="withEffect">
                                  <p:stCondLst>
                                    <p:cond delay="39000"/>
                                  </p:stCondLst>
                                  <p:iterate>
                                    <p:tmAbs val="0"/>
                                  </p:iterate>
                                  <p:childTnLst>
                                    <p:set>
                                      <p:cBhvr>
                                        <p:cTn id="10" fill="hold"/>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35" grpId="1" animBg="1" advAuto="0"/>
      <p:bldP spid="36"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p:nvPr/>
        </p:nvSpPr>
        <p:spPr>
          <a:xfrm>
            <a:off x="249160" y="404533"/>
            <a:ext cx="7115731" cy="10259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000">
                <a:solidFill>
                  <a:srgbClr val="F5936E"/>
                </a:solidFill>
              </a:defRPr>
            </a:lvl1pPr>
          </a:lstStyle>
          <a:p>
            <a:pPr lvl="0">
              <a:defRPr sz="1800">
                <a:solidFill>
                  <a:srgbClr val="000000"/>
                </a:solidFill>
              </a:defRPr>
            </a:pPr>
            <a:r>
              <a:rPr sz="6000" dirty="0">
                <a:solidFill>
                  <a:srgbClr val="F5936E"/>
                </a:solidFill>
              </a:rPr>
              <a:t>The </a:t>
            </a:r>
            <a:r>
              <a:rPr sz="6000" dirty="0" smtClean="0">
                <a:solidFill>
                  <a:srgbClr val="F5936E"/>
                </a:solidFill>
              </a:rPr>
              <a:t>Apostles</a:t>
            </a:r>
            <a:r>
              <a:rPr lang="en-GB" sz="6000" dirty="0" smtClean="0">
                <a:solidFill>
                  <a:srgbClr val="F5936E"/>
                </a:solidFill>
              </a:rPr>
              <a:t>'</a:t>
            </a:r>
            <a:r>
              <a:rPr sz="6000" dirty="0" smtClean="0">
                <a:solidFill>
                  <a:srgbClr val="F5936E"/>
                </a:solidFill>
              </a:rPr>
              <a:t> </a:t>
            </a:r>
            <a:r>
              <a:rPr sz="6000" dirty="0">
                <a:solidFill>
                  <a:srgbClr val="F5936E"/>
                </a:solidFill>
              </a:rPr>
              <a:t>Creed</a:t>
            </a:r>
          </a:p>
        </p:txBody>
      </p:sp>
      <p:sp>
        <p:nvSpPr>
          <p:cNvPr id="39" name="Shape 39"/>
          <p:cNvSpPr/>
          <p:nvPr/>
        </p:nvSpPr>
        <p:spPr>
          <a:xfrm>
            <a:off x="415384" y="1587232"/>
            <a:ext cx="10235185" cy="1016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000" i="1">
                <a:solidFill>
                  <a:srgbClr val="F5936E"/>
                </a:solidFill>
              </a:defRPr>
            </a:lvl1pPr>
          </a:lstStyle>
          <a:p>
            <a:pPr lvl="0">
              <a:defRPr sz="1800" i="0">
                <a:solidFill>
                  <a:srgbClr val="000000"/>
                </a:solidFill>
              </a:defRPr>
            </a:pPr>
            <a:r>
              <a:rPr sz="6000" i="1">
                <a:solidFill>
                  <a:srgbClr val="F5936E"/>
                </a:solidFill>
              </a:rPr>
              <a:t>He will come again to judge ..</a:t>
            </a:r>
          </a:p>
        </p:txBody>
      </p:sp>
      <p:sp>
        <p:nvSpPr>
          <p:cNvPr id="40" name="Shape 40"/>
          <p:cNvSpPr/>
          <p:nvPr/>
        </p:nvSpPr>
        <p:spPr>
          <a:xfrm>
            <a:off x="165925" y="2764971"/>
            <a:ext cx="10490455" cy="1016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000" i="1"/>
            </a:lvl1pPr>
          </a:lstStyle>
          <a:p>
            <a:pPr lvl="0">
              <a:defRPr sz="1800" i="0">
                <a:solidFill>
                  <a:srgbClr val="000000"/>
                </a:solidFill>
              </a:defRPr>
            </a:pPr>
            <a:r>
              <a:rPr sz="6000" i="1">
                <a:solidFill>
                  <a:srgbClr val="FFFFFF"/>
                </a:solidFill>
              </a:rPr>
              <a:t>"the day he comes" (verse  10)</a:t>
            </a:r>
          </a:p>
        </p:txBody>
      </p:sp>
      <p:pic>
        <p:nvPicPr>
          <p:cNvPr id="41" name="047C9C22-F5AB-4C52-B9DF-A376F385A3AD-L0-001.jpeg"/>
          <p:cNvPicPr/>
          <p:nvPr/>
        </p:nvPicPr>
        <p:blipFill>
          <a:blip r:embed="rId4" cstate="print">
            <a:extLst/>
          </a:blip>
          <a:stretch>
            <a:fillRect/>
          </a:stretch>
        </p:blipFill>
        <p:spPr>
          <a:xfrm>
            <a:off x="10126846" y="7585761"/>
            <a:ext cx="2402346" cy="1830588"/>
          </a:xfrm>
          <a:prstGeom prst="rect">
            <a:avLst/>
          </a:prstGeom>
          <a:ln w="12700">
            <a:miter lim="400000"/>
          </a:ln>
        </p:spPr>
      </p:pic>
      <p:sp>
        <p:nvSpPr>
          <p:cNvPr id="42" name="Shape 42"/>
          <p:cNvSpPr/>
          <p:nvPr/>
        </p:nvSpPr>
        <p:spPr>
          <a:xfrm>
            <a:off x="584408" y="4220697"/>
            <a:ext cx="4800601" cy="711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000"/>
            </a:lvl1pPr>
          </a:lstStyle>
          <a:p>
            <a:pPr lvl="0">
              <a:defRPr sz="1800">
                <a:solidFill>
                  <a:srgbClr val="000000"/>
                </a:solidFill>
              </a:defRPr>
            </a:pPr>
            <a:r>
              <a:rPr sz="4000">
                <a:solidFill>
                  <a:srgbClr val="FFFFFF"/>
                </a:solidFill>
              </a:rPr>
              <a:t>Getting our bearings</a:t>
            </a:r>
          </a:p>
        </p:txBody>
      </p:sp>
      <p:sp>
        <p:nvSpPr>
          <p:cNvPr id="43" name="Shape 43"/>
          <p:cNvSpPr/>
          <p:nvPr/>
        </p:nvSpPr>
        <p:spPr>
          <a:xfrm>
            <a:off x="639718" y="5371624"/>
            <a:ext cx="11725363" cy="3149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695157" lvl="0" indent="-695157" algn="l">
              <a:buSzPct val="100000"/>
              <a:buAutoNum type="alphaUcPeriod"/>
              <a:defRPr sz="1800">
                <a:solidFill>
                  <a:srgbClr val="000000"/>
                </a:solidFill>
              </a:defRPr>
            </a:pPr>
            <a:r>
              <a:rPr sz="4000">
                <a:solidFill>
                  <a:srgbClr val="FFFFFF"/>
                </a:solidFill>
              </a:rPr>
              <a:t>Paul gives thanks for God's grace (3-4)</a:t>
            </a:r>
          </a:p>
          <a:p>
            <a:pPr marL="695157" lvl="0" indent="-695157" algn="l">
              <a:buSzPct val="100000"/>
              <a:buAutoNum type="alphaUcPeriod"/>
              <a:defRPr sz="1800">
                <a:solidFill>
                  <a:srgbClr val="000000"/>
                </a:solidFill>
              </a:defRPr>
            </a:pPr>
            <a:r>
              <a:rPr sz="4000">
                <a:solidFill>
                  <a:srgbClr val="FFFFFF"/>
                </a:solidFill>
              </a:rPr>
              <a:t>Paul looks forward to God's ultimate goal (6-10)</a:t>
            </a:r>
          </a:p>
          <a:p>
            <a:pPr marL="695157" lvl="0" indent="-695157" algn="l">
              <a:buSzPct val="100000"/>
              <a:buAutoNum type="alphaUcPeriod"/>
              <a:defRPr sz="1800">
                <a:solidFill>
                  <a:srgbClr val="000000"/>
                </a:solidFill>
              </a:defRPr>
            </a:pPr>
            <a:r>
              <a:rPr sz="4000">
                <a:solidFill>
                  <a:srgbClr val="FFFFFF"/>
                </a:solidFill>
              </a:rPr>
              <a:t>Paul remembers God's goal as he prays (11)</a:t>
            </a:r>
          </a:p>
          <a:p>
            <a:pPr marL="695157" lvl="0" indent="-695157" algn="l">
              <a:buSzPct val="100000"/>
              <a:buAutoNum type="alphaUcPeriod"/>
              <a:defRPr sz="1800">
                <a:solidFill>
                  <a:srgbClr val="000000"/>
                </a:solidFill>
              </a:defRPr>
            </a:pPr>
            <a:r>
              <a:rPr sz="4000">
                <a:solidFill>
                  <a:srgbClr val="FFFFFF"/>
                </a:solidFill>
              </a:rPr>
              <a:t>Paul prays for glory (12)</a:t>
            </a:r>
          </a:p>
          <a:p>
            <a:pPr marL="695157" lvl="0" indent="-695157" algn="l">
              <a:buSzPct val="100000"/>
              <a:buAutoNum type="alphaUcPeriod"/>
              <a:defRPr sz="1800">
                <a:solidFill>
                  <a:srgbClr val="000000"/>
                </a:solidFill>
              </a:defRPr>
            </a:pPr>
            <a:r>
              <a:rPr sz="4000">
                <a:solidFill>
                  <a:srgbClr val="FFFFFF"/>
                </a:solidFill>
              </a:rPr>
              <a:t>Paul relies on God's grace (12)</a:t>
            </a:r>
          </a:p>
        </p:txBody>
      </p:sp>
      <p:pic>
        <p:nvPicPr>
          <p:cNvPr id="2"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97600" y="4572000"/>
            <a:ext cx="609600" cy="609600"/>
          </a:xfrm>
          <a:prstGeom prst="rect">
            <a:avLst/>
          </a:prstGeom>
        </p:spPr>
      </p:pic>
    </p:spTree>
  </p:cSld>
  <p:clrMapOvr>
    <a:masterClrMapping/>
  </p:clrMapOvr>
  <p:transition spd="med" advClick="0" advTm="7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893F4E69-C83F-4379-9E21-6E5A708F17C4-L0-001.jpeg"/>
          <p:cNvPicPr/>
          <p:nvPr/>
        </p:nvPicPr>
        <p:blipFill>
          <a:blip r:embed="rId4" cstate="print">
            <a:extLst/>
          </a:blip>
          <a:srcRect l="4364" r="4364"/>
          <a:stretch>
            <a:fillRect/>
          </a:stretch>
        </p:blipFill>
        <p:spPr>
          <a:xfrm>
            <a:off x="406225" y="5212498"/>
            <a:ext cx="5497074" cy="4018101"/>
          </a:xfrm>
          <a:prstGeom prst="rect">
            <a:avLst/>
          </a:prstGeom>
          <a:ln w="12700">
            <a:miter lim="400000"/>
          </a:ln>
        </p:spPr>
      </p:pic>
      <p:pic>
        <p:nvPicPr>
          <p:cNvPr id="46" name="6A4CE66E-6AA6-4924-B51C-FF8D4367A2B9-L0-001.jpeg"/>
          <p:cNvPicPr/>
          <p:nvPr/>
        </p:nvPicPr>
        <p:blipFill>
          <a:blip r:embed="rId5" cstate="print">
            <a:extLst/>
          </a:blip>
          <a:srcRect l="4306" r="4306"/>
          <a:stretch>
            <a:fillRect/>
          </a:stretch>
        </p:blipFill>
        <p:spPr>
          <a:xfrm>
            <a:off x="379039" y="724663"/>
            <a:ext cx="5551383" cy="4057797"/>
          </a:xfrm>
          <a:prstGeom prst="rect">
            <a:avLst/>
          </a:prstGeom>
          <a:ln w="12700">
            <a:miter lim="400000"/>
          </a:ln>
        </p:spPr>
      </p:pic>
      <p:pic>
        <p:nvPicPr>
          <p:cNvPr id="47" name="047C9C22-F5AB-4C52-B9DF-A376F385A3AD-L0-001.jpeg"/>
          <p:cNvPicPr/>
          <p:nvPr/>
        </p:nvPicPr>
        <p:blipFill>
          <a:blip r:embed="rId6" cstate="print">
            <a:extLst/>
          </a:blip>
          <a:stretch>
            <a:fillRect/>
          </a:stretch>
        </p:blipFill>
        <p:spPr>
          <a:xfrm>
            <a:off x="6813104" y="783798"/>
            <a:ext cx="5169792" cy="3939381"/>
          </a:xfrm>
          <a:prstGeom prst="rect">
            <a:avLst/>
          </a:prstGeom>
          <a:ln w="12700">
            <a:miter lim="400000"/>
          </a:ln>
        </p:spPr>
      </p:pic>
      <p:sp>
        <p:nvSpPr>
          <p:cNvPr id="48" name="Shape 48"/>
          <p:cNvSpPr/>
          <p:nvPr/>
        </p:nvSpPr>
        <p:spPr>
          <a:xfrm>
            <a:off x="6800517" y="5012604"/>
            <a:ext cx="5707692" cy="320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5000"/>
            </a:lvl1pPr>
          </a:lstStyle>
          <a:p>
            <a:pPr lvl="0">
              <a:defRPr sz="1800">
                <a:solidFill>
                  <a:srgbClr val="000000"/>
                </a:solidFill>
              </a:defRPr>
            </a:pPr>
            <a:r>
              <a:rPr sz="5000" dirty="0">
                <a:solidFill>
                  <a:srgbClr val="FFFFFF"/>
                </a:solidFill>
              </a:rPr>
              <a:t>Learning how to pray ..remembering the BIG truths in the Creed</a:t>
            </a:r>
          </a:p>
        </p:txBody>
      </p:sp>
      <p:pic>
        <p:nvPicPr>
          <p:cNvPr id="2"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7600" y="4572000"/>
            <a:ext cx="609600" cy="609600"/>
          </a:xfrm>
          <a:prstGeom prst="rect">
            <a:avLst/>
          </a:prstGeom>
        </p:spPr>
      </p:pic>
    </p:spTree>
  </p:cSld>
  <p:clrMapOvr>
    <a:masterClrMapping/>
  </p:clrMapOvr>
  <p:transition spd="med" advClick="0" advTm="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51DED0AC-0BE1-485B-820D-2D93B6D46196-L0-001.png"/>
          <p:cNvPicPr/>
          <p:nvPr/>
        </p:nvPicPr>
        <p:blipFill>
          <a:blip r:embed="rId4" cstate="print">
            <a:extLst/>
          </a:blip>
          <a:stretch>
            <a:fillRect/>
          </a:stretch>
        </p:blipFill>
        <p:spPr>
          <a:xfrm>
            <a:off x="1029360" y="793229"/>
            <a:ext cx="10946080" cy="8414799"/>
          </a:xfrm>
          <a:prstGeom prst="rect">
            <a:avLst/>
          </a:prstGeom>
          <a:ln w="12700">
            <a:miter lim="400000"/>
          </a:ln>
        </p:spPr>
      </p:pic>
      <p:pic>
        <p:nvPicPr>
          <p:cNvPr id="2"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97600" y="4572000"/>
            <a:ext cx="609600" cy="609600"/>
          </a:xfrm>
          <a:prstGeom prst="rect">
            <a:avLst/>
          </a:prstGeom>
        </p:spPr>
      </p:pic>
    </p:spTree>
  </p:cSld>
  <p:clrMapOvr>
    <a:masterClrMapping/>
  </p:clrMapOvr>
  <p:transition spd="med" advClick="0" advTm="6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p:nvPr/>
        </p:nvSpPr>
        <p:spPr>
          <a:xfrm>
            <a:off x="947989" y="311149"/>
            <a:ext cx="9991878" cy="91313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660400" lvl="0" indent="-660400" algn="l">
              <a:buSzPct val="100000"/>
              <a:buAutoNum type="alphaUcPeriod"/>
              <a:defRPr sz="1800">
                <a:solidFill>
                  <a:srgbClr val="000000"/>
                </a:solidFill>
              </a:defRPr>
            </a:pPr>
            <a:r>
              <a:rPr sz="3800" dirty="0">
                <a:solidFill>
                  <a:srgbClr val="FFFFFF"/>
                </a:solidFill>
              </a:rPr>
              <a:t>Give thanks for God's grace (3-4)</a:t>
            </a:r>
          </a:p>
          <a:p>
            <a:pPr marL="1320800" lvl="1" indent="-660400" algn="l">
              <a:buSzPct val="100000"/>
              <a:buAutoNum type="arabicPeriod"/>
              <a:defRPr sz="1800">
                <a:solidFill>
                  <a:srgbClr val="000000"/>
                </a:solidFill>
              </a:defRPr>
            </a:pPr>
            <a:r>
              <a:rPr sz="3800" dirty="0">
                <a:solidFill>
                  <a:srgbClr val="FFFFFF"/>
                </a:solidFill>
              </a:rPr>
              <a:t>Growing faith (3)</a:t>
            </a:r>
          </a:p>
          <a:p>
            <a:pPr marL="1320800" lvl="1" indent="-660400" algn="l">
              <a:buSzPct val="100000"/>
              <a:buAutoNum type="arabicPeriod"/>
              <a:defRPr sz="1800">
                <a:solidFill>
                  <a:srgbClr val="000000"/>
                </a:solidFill>
              </a:defRPr>
            </a:pPr>
            <a:r>
              <a:rPr sz="3800" dirty="0">
                <a:solidFill>
                  <a:srgbClr val="FFFFFF"/>
                </a:solidFill>
              </a:rPr>
              <a:t>Increasing love (3)</a:t>
            </a:r>
          </a:p>
          <a:p>
            <a:pPr marL="1320800" lvl="1" indent="-660400" algn="l">
              <a:buSzPct val="100000"/>
              <a:buAutoNum type="arabicPeriod"/>
              <a:defRPr sz="1800">
                <a:solidFill>
                  <a:srgbClr val="000000"/>
                </a:solidFill>
              </a:defRPr>
            </a:pPr>
            <a:r>
              <a:rPr sz="3800" dirty="0">
                <a:solidFill>
                  <a:srgbClr val="FFFFFF"/>
                </a:solidFill>
              </a:rPr>
              <a:t>Persevering under pressure (4)		</a:t>
            </a:r>
          </a:p>
          <a:p>
            <a:pPr lvl="0" algn="l">
              <a:defRPr sz="1800">
                <a:solidFill>
                  <a:srgbClr val="000000"/>
                </a:solidFill>
              </a:defRPr>
            </a:pPr>
            <a:endParaRPr sz="2000" dirty="0">
              <a:solidFill>
                <a:srgbClr val="FFFFFF"/>
              </a:solidFill>
            </a:endParaRPr>
          </a:p>
          <a:p>
            <a:pPr marL="660400" lvl="0" indent="-660400" algn="l">
              <a:buSzPct val="100000"/>
              <a:buAutoNum type="alphaUcPeriod" startAt="2"/>
              <a:defRPr sz="1800">
                <a:solidFill>
                  <a:srgbClr val="000000"/>
                </a:solidFill>
              </a:defRPr>
            </a:pPr>
            <a:r>
              <a:rPr sz="3800" dirty="0">
                <a:solidFill>
                  <a:srgbClr val="FFFFFF"/>
                </a:solidFill>
              </a:rPr>
              <a:t>Look forward to God's ultimate goal (6-10)</a:t>
            </a:r>
          </a:p>
          <a:p>
            <a:pPr marL="1320800" lvl="1" indent="-660400" algn="l">
              <a:buSzPct val="100000"/>
              <a:buAutoNum type="arabicPeriod"/>
              <a:defRPr sz="1800">
                <a:solidFill>
                  <a:srgbClr val="000000"/>
                </a:solidFill>
              </a:defRPr>
            </a:pPr>
            <a:r>
              <a:rPr sz="3800" dirty="0">
                <a:solidFill>
                  <a:srgbClr val="FEFB4B"/>
                </a:solidFill>
              </a:rPr>
              <a:t>Relief</a:t>
            </a:r>
            <a:r>
              <a:rPr sz="3800" dirty="0">
                <a:solidFill>
                  <a:srgbClr val="FFFFFF"/>
                </a:solidFill>
              </a:rPr>
              <a:t> for believers (6,10)</a:t>
            </a:r>
          </a:p>
          <a:p>
            <a:pPr marL="1320800" lvl="1" indent="-660400" algn="l">
              <a:buSzPct val="100000"/>
              <a:buAutoNum type="arabicPeriod"/>
              <a:defRPr sz="1800">
                <a:solidFill>
                  <a:srgbClr val="000000"/>
                </a:solidFill>
              </a:defRPr>
            </a:pPr>
            <a:r>
              <a:rPr sz="3800" dirty="0">
                <a:solidFill>
                  <a:srgbClr val="F24A47"/>
                </a:solidFill>
              </a:rPr>
              <a:t>Trouble</a:t>
            </a:r>
            <a:r>
              <a:rPr sz="3800" dirty="0">
                <a:solidFill>
                  <a:srgbClr val="FFFFFF"/>
                </a:solidFill>
              </a:rPr>
              <a:t> for others (6-10)</a:t>
            </a:r>
          </a:p>
          <a:p>
            <a:pPr lvl="0" algn="l">
              <a:defRPr sz="1800">
                <a:solidFill>
                  <a:srgbClr val="000000"/>
                </a:solidFill>
              </a:defRPr>
            </a:pPr>
            <a:endParaRPr sz="2500" dirty="0">
              <a:solidFill>
                <a:srgbClr val="FFFFFF"/>
              </a:solidFill>
            </a:endParaRPr>
          </a:p>
          <a:p>
            <a:pPr marL="660400" lvl="0" indent="-660400" algn="l">
              <a:buSzPct val="100000"/>
              <a:buAutoNum type="alphaUcPeriod" startAt="3"/>
              <a:defRPr sz="1800">
                <a:solidFill>
                  <a:srgbClr val="000000"/>
                </a:solidFill>
              </a:defRPr>
            </a:pPr>
            <a:r>
              <a:rPr sz="3800" dirty="0">
                <a:solidFill>
                  <a:srgbClr val="FFFFFF"/>
                </a:solidFill>
              </a:rPr>
              <a:t>Remember God's goal as you pray (11)</a:t>
            </a:r>
          </a:p>
          <a:p>
            <a:pPr lvl="0" algn="l">
              <a:defRPr sz="1800">
                <a:solidFill>
                  <a:srgbClr val="000000"/>
                </a:solidFill>
              </a:defRPr>
            </a:pPr>
            <a:endParaRPr sz="2400" dirty="0">
              <a:solidFill>
                <a:srgbClr val="FFFFFF"/>
              </a:solidFill>
            </a:endParaRPr>
          </a:p>
          <a:p>
            <a:pPr marL="660400" lvl="0" indent="-660400" algn="l">
              <a:buSzPct val="100000"/>
              <a:buAutoNum type="alphaUcPeriod" startAt="4"/>
              <a:defRPr sz="1800">
                <a:solidFill>
                  <a:srgbClr val="000000"/>
                </a:solidFill>
              </a:defRPr>
            </a:pPr>
            <a:r>
              <a:rPr sz="3800" dirty="0">
                <a:solidFill>
                  <a:srgbClr val="FFFFFF"/>
                </a:solidFill>
              </a:rPr>
              <a:t>Pray for glory (12)</a:t>
            </a:r>
          </a:p>
          <a:p>
            <a:pPr marL="1320800" lvl="1" indent="-660400" algn="l">
              <a:buSzPct val="100000"/>
              <a:buAutoNum type="arabicPeriod"/>
              <a:defRPr sz="1800">
                <a:solidFill>
                  <a:srgbClr val="000000"/>
                </a:solidFill>
              </a:defRPr>
            </a:pPr>
            <a:r>
              <a:rPr sz="3800" dirty="0">
                <a:solidFill>
                  <a:srgbClr val="FFFFFF"/>
                </a:solidFill>
              </a:rPr>
              <a:t>Glory for the </a:t>
            </a:r>
            <a:r>
              <a:rPr sz="3800" dirty="0">
                <a:solidFill>
                  <a:srgbClr val="F2E933"/>
                </a:solidFill>
              </a:rPr>
              <a:t>Lord Jesus</a:t>
            </a:r>
            <a:r>
              <a:rPr sz="3800" dirty="0">
                <a:solidFill>
                  <a:srgbClr val="FFFFFF"/>
                </a:solidFill>
              </a:rPr>
              <a:t> (12)</a:t>
            </a:r>
          </a:p>
          <a:p>
            <a:pPr marL="1320800" lvl="1" indent="-660400" algn="l">
              <a:buSzPct val="100000"/>
              <a:buAutoNum type="arabicPeriod"/>
              <a:defRPr sz="1800">
                <a:solidFill>
                  <a:srgbClr val="000000"/>
                </a:solidFill>
              </a:defRPr>
            </a:pPr>
            <a:r>
              <a:rPr sz="3800" dirty="0">
                <a:solidFill>
                  <a:srgbClr val="FFFFFF"/>
                </a:solidFill>
              </a:rPr>
              <a:t>Glory for </a:t>
            </a:r>
            <a:r>
              <a:rPr sz="3800" dirty="0">
                <a:solidFill>
                  <a:srgbClr val="FEFB4B"/>
                </a:solidFill>
              </a:rPr>
              <a:t>believers</a:t>
            </a:r>
            <a:r>
              <a:rPr sz="3800" dirty="0">
                <a:solidFill>
                  <a:srgbClr val="FFFFFF"/>
                </a:solidFill>
              </a:rPr>
              <a:t> (12)</a:t>
            </a:r>
          </a:p>
          <a:p>
            <a:pPr lvl="1" algn="l">
              <a:defRPr sz="1800">
                <a:solidFill>
                  <a:srgbClr val="000000"/>
                </a:solidFill>
              </a:defRPr>
            </a:pPr>
            <a:endParaRPr sz="2500" dirty="0">
              <a:solidFill>
                <a:srgbClr val="FFFFFF"/>
              </a:solidFill>
            </a:endParaRPr>
          </a:p>
          <a:p>
            <a:pPr marL="660400" lvl="0" indent="-660400" algn="l">
              <a:buSzPct val="100000"/>
              <a:buAutoNum type="alphaUcPeriod" startAt="5"/>
              <a:defRPr sz="1800">
                <a:solidFill>
                  <a:srgbClr val="000000"/>
                </a:solidFill>
              </a:defRPr>
            </a:pPr>
            <a:r>
              <a:rPr sz="3800" dirty="0">
                <a:solidFill>
                  <a:srgbClr val="FFFFFF"/>
                </a:solidFill>
              </a:rPr>
              <a:t>Rely on God's grace (12)</a:t>
            </a:r>
          </a:p>
        </p:txBody>
      </p:sp>
      <p:pic>
        <p:nvPicPr>
          <p:cNvPr id="53" name="047C9C22-F5AB-4C52-B9DF-A376F385A3AD-L0-001.jpeg"/>
          <p:cNvPicPr/>
          <p:nvPr/>
        </p:nvPicPr>
        <p:blipFill>
          <a:blip r:embed="rId4" cstate="print">
            <a:extLst/>
          </a:blip>
          <a:stretch>
            <a:fillRect/>
          </a:stretch>
        </p:blipFill>
        <p:spPr>
          <a:xfrm>
            <a:off x="9252917" y="6839442"/>
            <a:ext cx="3128401" cy="2383841"/>
          </a:xfrm>
          <a:prstGeom prst="rect">
            <a:avLst/>
          </a:prstGeom>
          <a:ln w="12700">
            <a:miter lim="400000"/>
          </a:ln>
        </p:spPr>
      </p:pic>
      <p:pic>
        <p:nvPicPr>
          <p:cNvPr id="54" name="893F4E69-C83F-4379-9E21-6E5A708F17C4-L0-001.jpeg"/>
          <p:cNvPicPr/>
          <p:nvPr/>
        </p:nvPicPr>
        <p:blipFill>
          <a:blip r:embed="rId5" cstate="print">
            <a:extLst/>
          </a:blip>
          <a:srcRect l="4364" r="4364"/>
          <a:stretch>
            <a:fillRect/>
          </a:stretch>
        </p:blipFill>
        <p:spPr>
          <a:xfrm>
            <a:off x="9147266" y="583556"/>
            <a:ext cx="3339615" cy="2441101"/>
          </a:xfrm>
          <a:prstGeom prst="rect">
            <a:avLst/>
          </a:prstGeom>
          <a:ln w="12700">
            <a:miter lim="400000"/>
          </a:ln>
        </p:spPr>
      </p:pic>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cSld>
  <p:clrMapOvr>
    <a:masterClrMapping/>
  </p:clrMapOvr>
  <p:transition spd="med" advClick="0" advTm="92400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232" fill="hold"/>
                                        <p:tgtEl>
                                          <p:spTgt spid="2"/>
                                        </p:tgtEl>
                                      </p:cBhvr>
                                    </p:cmd>
                                  </p:childTnLst>
                                </p:cTn>
                              </p:par>
                              <p:par>
                                <p:cTn id="7" presetID="1" presetClass="entr" presetSubtype="0" fill="hold" grpId="1" nodeType="withEffect">
                                  <p:stCondLst>
                                    <p:cond delay="0"/>
                                  </p:stCondLst>
                                  <p:iterate>
                                    <p:tmAbs val="0"/>
                                  </p:iterate>
                                  <p:childTnLst>
                                    <p:set>
                                      <p:cBhvr>
                                        <p:cTn id="8" fill="hold"/>
                                        <p:tgtEl>
                                          <p:spTgt spid="52">
                                            <p:bg/>
                                          </p:spTgt>
                                        </p:tgtEl>
                                        <p:attrNameLst>
                                          <p:attrName>style.visibility</p:attrName>
                                        </p:attrNameLst>
                                      </p:cBhvr>
                                      <p:to>
                                        <p:strVal val="visible"/>
                                      </p:to>
                                    </p:set>
                                  </p:childTnLst>
                                </p:cTn>
                              </p:par>
                              <p:par>
                                <p:cTn id="9" presetID="1" presetClass="entr" presetSubtype="0" fill="hold" grpId="1" nodeType="withEffect">
                                  <p:stCondLst>
                                    <p:cond delay="13000"/>
                                  </p:stCondLst>
                                  <p:iterate>
                                    <p:tmAbs val="0"/>
                                  </p:iterate>
                                  <p:childTnLst>
                                    <p:set>
                                      <p:cBhvr>
                                        <p:cTn id="10" fill="hold"/>
                                        <p:tgtEl>
                                          <p:spTgt spid="52">
                                            <p:txEl>
                                              <p:pRg st="0" end="0"/>
                                            </p:txEl>
                                          </p:spTgt>
                                        </p:tgtEl>
                                        <p:attrNameLst>
                                          <p:attrName>style.visibility</p:attrName>
                                        </p:attrNameLst>
                                      </p:cBhvr>
                                      <p:to>
                                        <p:strVal val="visible"/>
                                      </p:to>
                                    </p:set>
                                  </p:childTnLst>
                                </p:cTn>
                              </p:par>
                              <p:par>
                                <p:cTn id="11" presetID="1" presetClass="entr" presetSubtype="0" fill="hold" grpId="1" nodeType="withEffect">
                                  <p:stCondLst>
                                    <p:cond delay="16500"/>
                                  </p:stCondLst>
                                  <p:iterate>
                                    <p:tmAbs val="0"/>
                                  </p:iterate>
                                  <p:childTnLst>
                                    <p:set>
                                      <p:cBhvr>
                                        <p:cTn id="12" fill="hold"/>
                                        <p:tgtEl>
                                          <p:spTgt spid="52">
                                            <p:txEl>
                                              <p:pRg st="1" end="1"/>
                                            </p:txEl>
                                          </p:spTgt>
                                        </p:tgtEl>
                                        <p:attrNameLst>
                                          <p:attrName>style.visibility</p:attrName>
                                        </p:attrNameLst>
                                      </p:cBhvr>
                                      <p:to>
                                        <p:strVal val="visible"/>
                                      </p:to>
                                    </p:set>
                                  </p:childTnLst>
                                </p:cTn>
                              </p:par>
                              <p:par>
                                <p:cTn id="13" presetID="1" presetClass="entr" presetSubtype="0" fill="hold" grpId="1" nodeType="withEffect">
                                  <p:stCondLst>
                                    <p:cond delay="18700"/>
                                  </p:stCondLst>
                                  <p:iterate>
                                    <p:tmAbs val="0"/>
                                  </p:iterate>
                                  <p:childTnLst>
                                    <p:set>
                                      <p:cBhvr>
                                        <p:cTn id="14" fill="hold"/>
                                        <p:tgtEl>
                                          <p:spTgt spid="52">
                                            <p:txEl>
                                              <p:pRg st="2" end="2"/>
                                            </p:txEl>
                                          </p:spTgt>
                                        </p:tgtEl>
                                        <p:attrNameLst>
                                          <p:attrName>style.visibility</p:attrName>
                                        </p:attrNameLst>
                                      </p:cBhvr>
                                      <p:to>
                                        <p:strVal val="visible"/>
                                      </p:to>
                                    </p:set>
                                  </p:childTnLst>
                                </p:cTn>
                              </p:par>
                              <p:par>
                                <p:cTn id="15" presetID="1" presetClass="entr" presetSubtype="0" fill="hold" grpId="1" nodeType="withEffect">
                                  <p:stCondLst>
                                    <p:cond delay="20800"/>
                                  </p:stCondLst>
                                  <p:iterate>
                                    <p:tmAbs val="0"/>
                                  </p:iterate>
                                  <p:childTnLst>
                                    <p:set>
                                      <p:cBhvr>
                                        <p:cTn id="16" fill="hold"/>
                                        <p:tgtEl>
                                          <p:spTgt spid="52">
                                            <p:txEl>
                                              <p:pRg st="3" end="3"/>
                                            </p:txEl>
                                          </p:spTgt>
                                        </p:tgtEl>
                                        <p:attrNameLst>
                                          <p:attrName>style.visibility</p:attrName>
                                        </p:attrNameLst>
                                      </p:cBhvr>
                                      <p:to>
                                        <p:strVal val="visible"/>
                                      </p:to>
                                    </p:set>
                                  </p:childTnLst>
                                </p:cTn>
                              </p:par>
                              <p:par>
                                <p:cTn id="17" presetID="1" presetClass="entr" presetSubtype="0" fill="hold" grpId="1" nodeType="withEffect">
                                  <p:stCondLst>
                                    <p:cond delay="68000"/>
                                  </p:stCondLst>
                                  <p:iterate>
                                    <p:tmAbs val="0"/>
                                  </p:iterate>
                                  <p:childTnLst>
                                    <p:set>
                                      <p:cBhvr>
                                        <p:cTn id="18" fill="hold"/>
                                        <p:tgtEl>
                                          <p:spTgt spid="52">
                                            <p:txEl>
                                              <p:pRg st="5" end="5"/>
                                            </p:txEl>
                                          </p:spTgt>
                                        </p:tgtEl>
                                        <p:attrNameLst>
                                          <p:attrName>style.visibility</p:attrName>
                                        </p:attrNameLst>
                                      </p:cBhvr>
                                      <p:to>
                                        <p:strVal val="visible"/>
                                      </p:to>
                                    </p:set>
                                  </p:childTnLst>
                                </p:cTn>
                              </p:par>
                              <p:par>
                                <p:cTn id="19" presetID="1" presetClass="entr" presetSubtype="0" fill="hold" grpId="1" nodeType="withEffect">
                                  <p:stCondLst>
                                    <p:cond delay="83000"/>
                                  </p:stCondLst>
                                  <p:iterate>
                                    <p:tmAbs val="0"/>
                                  </p:iterate>
                                  <p:childTnLst>
                                    <p:set>
                                      <p:cBhvr>
                                        <p:cTn id="20" fill="hold"/>
                                        <p:tgtEl>
                                          <p:spTgt spid="52">
                                            <p:txEl>
                                              <p:pRg st="6" end="6"/>
                                            </p:txEl>
                                          </p:spTgt>
                                        </p:tgtEl>
                                        <p:attrNameLst>
                                          <p:attrName>style.visibility</p:attrName>
                                        </p:attrNameLst>
                                      </p:cBhvr>
                                      <p:to>
                                        <p:strVal val="visible"/>
                                      </p:to>
                                    </p:set>
                                  </p:childTnLst>
                                </p:cTn>
                              </p:par>
                              <p:par>
                                <p:cTn id="21" presetID="1" presetClass="entr" presetSubtype="0" fill="hold" grpId="1" nodeType="withEffect">
                                  <p:stCondLst>
                                    <p:cond delay="210000"/>
                                  </p:stCondLst>
                                  <p:iterate>
                                    <p:tmAbs val="0"/>
                                  </p:iterate>
                                  <p:childTnLst>
                                    <p:set>
                                      <p:cBhvr>
                                        <p:cTn id="22" fill="hold"/>
                                        <p:tgtEl>
                                          <p:spTgt spid="52">
                                            <p:txEl>
                                              <p:pRg st="7" end="7"/>
                                            </p:txEl>
                                          </p:spTgt>
                                        </p:tgtEl>
                                        <p:attrNameLst>
                                          <p:attrName>style.visibility</p:attrName>
                                        </p:attrNameLst>
                                      </p:cBhvr>
                                      <p:to>
                                        <p:strVal val="visible"/>
                                      </p:to>
                                    </p:set>
                                  </p:childTnLst>
                                </p:cTn>
                              </p:par>
                              <p:par>
                                <p:cTn id="23" presetID="1" presetClass="entr" presetSubtype="0" fill="hold" grpId="1" nodeType="withEffect">
                                  <p:stCondLst>
                                    <p:cond delay="344000"/>
                                  </p:stCondLst>
                                  <p:iterate>
                                    <p:tmAbs val="0"/>
                                  </p:iterate>
                                  <p:childTnLst>
                                    <p:set>
                                      <p:cBhvr>
                                        <p:cTn id="24" fill="hold"/>
                                        <p:tgtEl>
                                          <p:spTgt spid="52">
                                            <p:txEl>
                                              <p:pRg st="9" end="9"/>
                                            </p:txEl>
                                          </p:spTgt>
                                        </p:tgtEl>
                                        <p:attrNameLst>
                                          <p:attrName>style.visibility</p:attrName>
                                        </p:attrNameLst>
                                      </p:cBhvr>
                                      <p:to>
                                        <p:strVal val="visible"/>
                                      </p:to>
                                    </p:set>
                                  </p:childTnLst>
                                </p:cTn>
                              </p:par>
                              <p:par>
                                <p:cTn id="25" presetID="1" presetClass="entr" presetSubtype="0" fill="hold" grpId="1" nodeType="withEffect">
                                  <p:stCondLst>
                                    <p:cond delay="515000"/>
                                  </p:stCondLst>
                                  <p:iterate>
                                    <p:tmAbs val="0"/>
                                  </p:iterate>
                                  <p:childTnLst>
                                    <p:set>
                                      <p:cBhvr>
                                        <p:cTn id="26" fill="hold"/>
                                        <p:tgtEl>
                                          <p:spTgt spid="52">
                                            <p:txEl>
                                              <p:pRg st="11" end="11"/>
                                            </p:txEl>
                                          </p:spTgt>
                                        </p:tgtEl>
                                        <p:attrNameLst>
                                          <p:attrName>style.visibility</p:attrName>
                                        </p:attrNameLst>
                                      </p:cBhvr>
                                      <p:to>
                                        <p:strVal val="visible"/>
                                      </p:to>
                                    </p:set>
                                  </p:childTnLst>
                                </p:cTn>
                              </p:par>
                              <p:par>
                                <p:cTn id="27" presetID="1" presetClass="entr" presetSubtype="0" fill="hold" grpId="1" nodeType="withEffect">
                                  <p:stCondLst>
                                    <p:cond delay="524000"/>
                                  </p:stCondLst>
                                  <p:iterate>
                                    <p:tmAbs val="0"/>
                                  </p:iterate>
                                  <p:childTnLst>
                                    <p:set>
                                      <p:cBhvr>
                                        <p:cTn id="28" fill="hold"/>
                                        <p:tgtEl>
                                          <p:spTgt spid="52">
                                            <p:txEl>
                                              <p:pRg st="12" end="12"/>
                                            </p:txEl>
                                          </p:spTgt>
                                        </p:tgtEl>
                                        <p:attrNameLst>
                                          <p:attrName>style.visibility</p:attrName>
                                        </p:attrNameLst>
                                      </p:cBhvr>
                                      <p:to>
                                        <p:strVal val="visible"/>
                                      </p:to>
                                    </p:set>
                                  </p:childTnLst>
                                </p:cTn>
                              </p:par>
                              <p:par>
                                <p:cTn id="29" presetID="1" presetClass="entr" presetSubtype="0" fill="hold" grpId="1" nodeType="withEffect">
                                  <p:stCondLst>
                                    <p:cond delay="582000"/>
                                  </p:stCondLst>
                                  <p:iterate>
                                    <p:tmAbs val="0"/>
                                  </p:iterate>
                                  <p:childTnLst>
                                    <p:set>
                                      <p:cBhvr>
                                        <p:cTn id="30" fill="hold"/>
                                        <p:tgtEl>
                                          <p:spTgt spid="52">
                                            <p:txEl>
                                              <p:pRg st="13" end="13"/>
                                            </p:txEl>
                                          </p:spTgt>
                                        </p:tgtEl>
                                        <p:attrNameLst>
                                          <p:attrName>style.visibility</p:attrName>
                                        </p:attrNameLst>
                                      </p:cBhvr>
                                      <p:to>
                                        <p:strVal val="visible"/>
                                      </p:to>
                                    </p:set>
                                  </p:childTnLst>
                                </p:cTn>
                              </p:par>
                              <p:par>
                                <p:cTn id="31" presetID="1" presetClass="entr" presetSubtype="0" fill="hold" grpId="1" nodeType="withEffect">
                                  <p:stCondLst>
                                    <p:cond delay="675000"/>
                                  </p:stCondLst>
                                  <p:iterate>
                                    <p:tmAbs val="0"/>
                                  </p:iterate>
                                  <p:childTnLst>
                                    <p:set>
                                      <p:cBhvr>
                                        <p:cTn id="32" fill="hold"/>
                                        <p:tgtEl>
                                          <p:spTgt spid="5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52" grpId="1" uiExpan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advClick="0" advTm="3000"/>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314</TotalTime>
  <Words>420</Words>
  <Application>Microsoft Office PowerPoint</Application>
  <PresentationFormat>Custom</PresentationFormat>
  <Paragraphs>35</Paragraphs>
  <Slides>8</Slides>
  <Notes>0</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Helvetica Light</vt:lpstr>
      <vt:lpstr>Helvetica Neue</vt:lpstr>
      <vt:lpstr>Black</vt:lpstr>
      <vt:lpstr>The Apostles’ Creed “He will come again to judge” from 2 Thessalonians 1.3-12 </vt:lpstr>
      <vt:lpstr>Bible Reading 2 Thessalonians 1 verses 3-12</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 shall come to judge</dc:title>
  <dc:creator>Mr I Sanderson</dc:creator>
  <cp:lastModifiedBy>IR Sanderson</cp:lastModifiedBy>
  <cp:revision>29</cp:revision>
  <dcterms:modified xsi:type="dcterms:W3CDTF">2015-05-19T14:09:42Z</dcterms:modified>
</cp:coreProperties>
</file>